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media1.m4v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  <p:sldId id="423" r:id="rId175"/>
    <p:sldId id="424" r:id="rId176"/>
    <p:sldId id="425" r:id="rId177"/>
    <p:sldId id="426" r:id="rId178"/>
    <p:sldId id="427" r:id="rId179"/>
    <p:sldId id="428" r:id="rId180"/>
    <p:sldId id="429" r:id="rId181"/>
    <p:sldId id="430" r:id="rId182"/>
    <p:sldId id="431" r:id="rId183"/>
    <p:sldId id="432" r:id="rId184"/>
    <p:sldId id="433" r:id="rId185"/>
    <p:sldId id="434" r:id="rId186"/>
    <p:sldId id="435" r:id="rId187"/>
    <p:sldId id="436" r:id="rId188"/>
    <p:sldId id="437" r:id="rId189"/>
    <p:sldId id="438" r:id="rId190"/>
    <p:sldId id="439" r:id="rId191"/>
    <p:sldId id="440" r:id="rId192"/>
    <p:sldId id="441" r:id="rId193"/>
    <p:sldId id="442" r:id="rId194"/>
    <p:sldId id="443" r:id="rId195"/>
    <p:sldId id="444" r:id="rId196"/>
    <p:sldId id="445" r:id="rId197"/>
    <p:sldId id="446" r:id="rId198"/>
    <p:sldId id="447" r:id="rId199"/>
    <p:sldId id="448" r:id="rId200"/>
    <p:sldId id="449" r:id="rId201"/>
    <p:sldId id="450" r:id="rId202"/>
    <p:sldId id="451" r:id="rId203"/>
    <p:sldId id="452" r:id="rId204"/>
    <p:sldId id="453" r:id="rId205"/>
    <p:sldId id="454" r:id="rId206"/>
    <p:sldId id="455" r:id="rId207"/>
    <p:sldId id="456" r:id="rId208"/>
    <p:sldId id="457" r:id="rId209"/>
    <p:sldId id="458" r:id="rId210"/>
    <p:sldId id="459" r:id="rId211"/>
    <p:sldId id="460" r:id="rId212"/>
    <p:sldId id="461" r:id="rId213"/>
    <p:sldId id="462" r:id="rId214"/>
    <p:sldId id="463" r:id="rId215"/>
    <p:sldId id="464" r:id="rId216"/>
    <p:sldId id="465" r:id="rId217"/>
    <p:sldId id="466" r:id="rId218"/>
    <p:sldId id="467" r:id="rId219"/>
    <p:sldId id="468" r:id="rId220"/>
    <p:sldId id="469" r:id="rId221"/>
    <p:sldId id="470" r:id="rId222"/>
    <p:sldId id="471" r:id="rId223"/>
    <p:sldId id="472" r:id="rId224"/>
    <p:sldId id="473" r:id="rId225"/>
    <p:sldId id="474" r:id="rId226"/>
    <p:sldId id="475" r:id="rId227"/>
    <p:sldId id="476" r:id="rId228"/>
    <p:sldId id="477" r:id="rId229"/>
    <p:sldId id="478" r:id="rId230"/>
    <p:sldId id="479" r:id="rId231"/>
    <p:sldId id="480" r:id="rId232"/>
    <p:sldId id="481" r:id="rId233"/>
    <p:sldId id="482" r:id="rId234"/>
    <p:sldId id="483" r:id="rId235"/>
    <p:sldId id="484" r:id="rId236"/>
    <p:sldId id="485" r:id="rId237"/>
    <p:sldId id="486" r:id="rId238"/>
    <p:sldId id="487" r:id="rId239"/>
    <p:sldId id="488" r:id="rId240"/>
    <p:sldId id="489" r:id="rId241"/>
    <p:sldId id="490" r:id="rId242"/>
    <p:sldId id="491" r:id="rId243"/>
    <p:sldId id="492" r:id="rId244"/>
    <p:sldId id="493" r:id="rId245"/>
    <p:sldId id="494" r:id="rId246"/>
    <p:sldId id="495" r:id="rId247"/>
    <p:sldId id="496" r:id="rId248"/>
    <p:sldId id="497" r:id="rId249"/>
    <p:sldId id="498" r:id="rId250"/>
    <p:sldId id="499" r:id="rId251"/>
    <p:sldId id="500" r:id="rId252"/>
    <p:sldId id="501" r:id="rId253"/>
    <p:sldId id="502" r:id="rId254"/>
    <p:sldId id="503" r:id="rId255"/>
    <p:sldId id="504" r:id="rId256"/>
    <p:sldId id="505" r:id="rId257"/>
    <p:sldId id="506" r:id="rId258"/>
    <p:sldId id="507" r:id="rId259"/>
    <p:sldId id="508" r:id="rId260"/>
    <p:sldId id="509" r:id="rId261"/>
    <p:sldId id="510" r:id="rId262"/>
    <p:sldId id="511" r:id="rId263"/>
    <p:sldId id="512" r:id="rId264"/>
    <p:sldId id="513" r:id="rId265"/>
    <p:sldId id="514" r:id="rId266"/>
    <p:sldId id="515" r:id="rId267"/>
    <p:sldId id="516" r:id="rId268"/>
    <p:sldId id="517" r:id="rId269"/>
    <p:sldId id="518" r:id="rId270"/>
    <p:sldId id="519" r:id="rId271"/>
    <p:sldId id="520" r:id="rId272"/>
    <p:sldId id="521" r:id="rId273"/>
    <p:sldId id="522" r:id="rId274"/>
    <p:sldId id="523" r:id="rId275"/>
    <p:sldId id="524" r:id="rId276"/>
    <p:sldId id="525" r:id="rId277"/>
    <p:sldId id="526" r:id="rId278"/>
  </p:sldIdLst>
  <p:sldSz cx="10160000" cy="7620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228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685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1143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1600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4A9BC294-FFE2-49D5-8D69-9E1BD2C41BD5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BBFC77FB-9ED0-4EC9-95AA-A1379042E648}" styleName="">
    <a:tblBg/>
    <a:wholeTbl>
      <a:tcTxStyle b="off" i="off">
        <a:font>
          <a:latin typeface="Times"/>
          <a:ea typeface="Times"/>
          <a:cs typeface="Time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Times"/>
          <a:ea typeface="Times"/>
          <a:cs typeface="Time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Times"/>
          <a:ea typeface="Times"/>
          <a:cs typeface="Time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Times"/>
          <a:ea typeface="Times"/>
          <a:cs typeface="Time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Relationship Id="rId142" Type="http://schemas.openxmlformats.org/officeDocument/2006/relationships/slide" Target="slides/slide135.xml"/><Relationship Id="rId143" Type="http://schemas.openxmlformats.org/officeDocument/2006/relationships/slide" Target="slides/slide136.xml"/><Relationship Id="rId144" Type="http://schemas.openxmlformats.org/officeDocument/2006/relationships/slide" Target="slides/slide137.xml"/><Relationship Id="rId145" Type="http://schemas.openxmlformats.org/officeDocument/2006/relationships/slide" Target="slides/slide138.xml"/><Relationship Id="rId146" Type="http://schemas.openxmlformats.org/officeDocument/2006/relationships/slide" Target="slides/slide139.xml"/><Relationship Id="rId147" Type="http://schemas.openxmlformats.org/officeDocument/2006/relationships/slide" Target="slides/slide140.xml"/><Relationship Id="rId148" Type="http://schemas.openxmlformats.org/officeDocument/2006/relationships/slide" Target="slides/slide141.xml"/><Relationship Id="rId149" Type="http://schemas.openxmlformats.org/officeDocument/2006/relationships/slide" Target="slides/slide142.xml"/><Relationship Id="rId150" Type="http://schemas.openxmlformats.org/officeDocument/2006/relationships/slide" Target="slides/slide143.xml"/><Relationship Id="rId151" Type="http://schemas.openxmlformats.org/officeDocument/2006/relationships/slide" Target="slides/slide144.xml"/><Relationship Id="rId152" Type="http://schemas.openxmlformats.org/officeDocument/2006/relationships/slide" Target="slides/slide145.xml"/><Relationship Id="rId153" Type="http://schemas.openxmlformats.org/officeDocument/2006/relationships/slide" Target="slides/slide146.xml"/><Relationship Id="rId154" Type="http://schemas.openxmlformats.org/officeDocument/2006/relationships/slide" Target="slides/slide147.xml"/><Relationship Id="rId155" Type="http://schemas.openxmlformats.org/officeDocument/2006/relationships/slide" Target="slides/slide148.xml"/><Relationship Id="rId156" Type="http://schemas.openxmlformats.org/officeDocument/2006/relationships/slide" Target="slides/slide149.xml"/><Relationship Id="rId157" Type="http://schemas.openxmlformats.org/officeDocument/2006/relationships/slide" Target="slides/slide150.xml"/><Relationship Id="rId158" Type="http://schemas.openxmlformats.org/officeDocument/2006/relationships/slide" Target="slides/slide151.xml"/><Relationship Id="rId159" Type="http://schemas.openxmlformats.org/officeDocument/2006/relationships/slide" Target="slides/slide152.xml"/><Relationship Id="rId160" Type="http://schemas.openxmlformats.org/officeDocument/2006/relationships/slide" Target="slides/slide153.xml"/><Relationship Id="rId161" Type="http://schemas.openxmlformats.org/officeDocument/2006/relationships/slide" Target="slides/slide154.xml"/><Relationship Id="rId162" Type="http://schemas.openxmlformats.org/officeDocument/2006/relationships/slide" Target="slides/slide155.xml"/><Relationship Id="rId163" Type="http://schemas.openxmlformats.org/officeDocument/2006/relationships/slide" Target="slides/slide156.xml"/><Relationship Id="rId164" Type="http://schemas.openxmlformats.org/officeDocument/2006/relationships/slide" Target="slides/slide157.xml"/><Relationship Id="rId165" Type="http://schemas.openxmlformats.org/officeDocument/2006/relationships/slide" Target="slides/slide158.xml"/><Relationship Id="rId166" Type="http://schemas.openxmlformats.org/officeDocument/2006/relationships/slide" Target="slides/slide159.xml"/><Relationship Id="rId167" Type="http://schemas.openxmlformats.org/officeDocument/2006/relationships/slide" Target="slides/slide160.xml"/><Relationship Id="rId168" Type="http://schemas.openxmlformats.org/officeDocument/2006/relationships/slide" Target="slides/slide161.xml"/><Relationship Id="rId169" Type="http://schemas.openxmlformats.org/officeDocument/2006/relationships/slide" Target="slides/slide162.xml"/><Relationship Id="rId170" Type="http://schemas.openxmlformats.org/officeDocument/2006/relationships/slide" Target="slides/slide163.xml"/><Relationship Id="rId171" Type="http://schemas.openxmlformats.org/officeDocument/2006/relationships/slide" Target="slides/slide164.xml"/><Relationship Id="rId172" Type="http://schemas.openxmlformats.org/officeDocument/2006/relationships/slide" Target="slides/slide165.xml"/><Relationship Id="rId173" Type="http://schemas.openxmlformats.org/officeDocument/2006/relationships/slide" Target="slides/slide166.xml"/><Relationship Id="rId174" Type="http://schemas.openxmlformats.org/officeDocument/2006/relationships/slide" Target="slides/slide167.xml"/><Relationship Id="rId175" Type="http://schemas.openxmlformats.org/officeDocument/2006/relationships/slide" Target="slides/slide168.xml"/><Relationship Id="rId176" Type="http://schemas.openxmlformats.org/officeDocument/2006/relationships/slide" Target="slides/slide169.xml"/><Relationship Id="rId177" Type="http://schemas.openxmlformats.org/officeDocument/2006/relationships/slide" Target="slides/slide170.xml"/><Relationship Id="rId178" Type="http://schemas.openxmlformats.org/officeDocument/2006/relationships/slide" Target="slides/slide171.xml"/><Relationship Id="rId179" Type="http://schemas.openxmlformats.org/officeDocument/2006/relationships/slide" Target="slides/slide172.xml"/><Relationship Id="rId180" Type="http://schemas.openxmlformats.org/officeDocument/2006/relationships/slide" Target="slides/slide173.xml"/><Relationship Id="rId181" Type="http://schemas.openxmlformats.org/officeDocument/2006/relationships/slide" Target="slides/slide174.xml"/><Relationship Id="rId182" Type="http://schemas.openxmlformats.org/officeDocument/2006/relationships/slide" Target="slides/slide175.xml"/><Relationship Id="rId183" Type="http://schemas.openxmlformats.org/officeDocument/2006/relationships/slide" Target="slides/slide176.xml"/><Relationship Id="rId184" Type="http://schemas.openxmlformats.org/officeDocument/2006/relationships/slide" Target="slides/slide177.xml"/><Relationship Id="rId185" Type="http://schemas.openxmlformats.org/officeDocument/2006/relationships/slide" Target="slides/slide178.xml"/><Relationship Id="rId186" Type="http://schemas.openxmlformats.org/officeDocument/2006/relationships/slide" Target="slides/slide179.xml"/><Relationship Id="rId187" Type="http://schemas.openxmlformats.org/officeDocument/2006/relationships/slide" Target="slides/slide180.xml"/><Relationship Id="rId188" Type="http://schemas.openxmlformats.org/officeDocument/2006/relationships/slide" Target="slides/slide181.xml"/><Relationship Id="rId189" Type="http://schemas.openxmlformats.org/officeDocument/2006/relationships/slide" Target="slides/slide182.xml"/><Relationship Id="rId190" Type="http://schemas.openxmlformats.org/officeDocument/2006/relationships/slide" Target="slides/slide183.xml"/><Relationship Id="rId191" Type="http://schemas.openxmlformats.org/officeDocument/2006/relationships/slide" Target="slides/slide184.xml"/><Relationship Id="rId192" Type="http://schemas.openxmlformats.org/officeDocument/2006/relationships/slide" Target="slides/slide185.xml"/><Relationship Id="rId193" Type="http://schemas.openxmlformats.org/officeDocument/2006/relationships/slide" Target="slides/slide186.xml"/><Relationship Id="rId194" Type="http://schemas.openxmlformats.org/officeDocument/2006/relationships/slide" Target="slides/slide187.xml"/><Relationship Id="rId195" Type="http://schemas.openxmlformats.org/officeDocument/2006/relationships/slide" Target="slides/slide188.xml"/><Relationship Id="rId196" Type="http://schemas.openxmlformats.org/officeDocument/2006/relationships/slide" Target="slides/slide189.xml"/><Relationship Id="rId197" Type="http://schemas.openxmlformats.org/officeDocument/2006/relationships/slide" Target="slides/slide190.xml"/><Relationship Id="rId198" Type="http://schemas.openxmlformats.org/officeDocument/2006/relationships/slide" Target="slides/slide191.xml"/><Relationship Id="rId199" Type="http://schemas.openxmlformats.org/officeDocument/2006/relationships/slide" Target="slides/slide192.xml"/><Relationship Id="rId200" Type="http://schemas.openxmlformats.org/officeDocument/2006/relationships/slide" Target="slides/slide193.xml"/><Relationship Id="rId201" Type="http://schemas.openxmlformats.org/officeDocument/2006/relationships/slide" Target="slides/slide194.xml"/><Relationship Id="rId202" Type="http://schemas.openxmlformats.org/officeDocument/2006/relationships/slide" Target="slides/slide195.xml"/><Relationship Id="rId203" Type="http://schemas.openxmlformats.org/officeDocument/2006/relationships/slide" Target="slides/slide196.xml"/><Relationship Id="rId204" Type="http://schemas.openxmlformats.org/officeDocument/2006/relationships/slide" Target="slides/slide197.xml"/><Relationship Id="rId205" Type="http://schemas.openxmlformats.org/officeDocument/2006/relationships/slide" Target="slides/slide198.xml"/><Relationship Id="rId206" Type="http://schemas.openxmlformats.org/officeDocument/2006/relationships/slide" Target="slides/slide199.xml"/><Relationship Id="rId207" Type="http://schemas.openxmlformats.org/officeDocument/2006/relationships/slide" Target="slides/slide200.xml"/><Relationship Id="rId208" Type="http://schemas.openxmlformats.org/officeDocument/2006/relationships/slide" Target="slides/slide201.xml"/><Relationship Id="rId209" Type="http://schemas.openxmlformats.org/officeDocument/2006/relationships/slide" Target="slides/slide202.xml"/><Relationship Id="rId210" Type="http://schemas.openxmlformats.org/officeDocument/2006/relationships/slide" Target="slides/slide203.xml"/><Relationship Id="rId211" Type="http://schemas.openxmlformats.org/officeDocument/2006/relationships/slide" Target="slides/slide204.xml"/><Relationship Id="rId212" Type="http://schemas.openxmlformats.org/officeDocument/2006/relationships/slide" Target="slides/slide205.xml"/><Relationship Id="rId213" Type="http://schemas.openxmlformats.org/officeDocument/2006/relationships/slide" Target="slides/slide206.xml"/><Relationship Id="rId214" Type="http://schemas.openxmlformats.org/officeDocument/2006/relationships/slide" Target="slides/slide207.xml"/><Relationship Id="rId215" Type="http://schemas.openxmlformats.org/officeDocument/2006/relationships/slide" Target="slides/slide208.xml"/><Relationship Id="rId216" Type="http://schemas.openxmlformats.org/officeDocument/2006/relationships/slide" Target="slides/slide209.xml"/><Relationship Id="rId217" Type="http://schemas.openxmlformats.org/officeDocument/2006/relationships/slide" Target="slides/slide210.xml"/><Relationship Id="rId218" Type="http://schemas.openxmlformats.org/officeDocument/2006/relationships/slide" Target="slides/slide211.xml"/><Relationship Id="rId219" Type="http://schemas.openxmlformats.org/officeDocument/2006/relationships/slide" Target="slides/slide212.xml"/><Relationship Id="rId220" Type="http://schemas.openxmlformats.org/officeDocument/2006/relationships/slide" Target="slides/slide213.xml"/><Relationship Id="rId221" Type="http://schemas.openxmlformats.org/officeDocument/2006/relationships/slide" Target="slides/slide214.xml"/><Relationship Id="rId222" Type="http://schemas.openxmlformats.org/officeDocument/2006/relationships/slide" Target="slides/slide215.xml"/><Relationship Id="rId223" Type="http://schemas.openxmlformats.org/officeDocument/2006/relationships/slide" Target="slides/slide216.xml"/><Relationship Id="rId224" Type="http://schemas.openxmlformats.org/officeDocument/2006/relationships/slide" Target="slides/slide217.xml"/><Relationship Id="rId225" Type="http://schemas.openxmlformats.org/officeDocument/2006/relationships/slide" Target="slides/slide218.xml"/><Relationship Id="rId226" Type="http://schemas.openxmlformats.org/officeDocument/2006/relationships/slide" Target="slides/slide219.xml"/><Relationship Id="rId227" Type="http://schemas.openxmlformats.org/officeDocument/2006/relationships/slide" Target="slides/slide220.xml"/><Relationship Id="rId228" Type="http://schemas.openxmlformats.org/officeDocument/2006/relationships/slide" Target="slides/slide221.xml"/><Relationship Id="rId229" Type="http://schemas.openxmlformats.org/officeDocument/2006/relationships/slide" Target="slides/slide222.xml"/><Relationship Id="rId230" Type="http://schemas.openxmlformats.org/officeDocument/2006/relationships/slide" Target="slides/slide223.xml"/><Relationship Id="rId231" Type="http://schemas.openxmlformats.org/officeDocument/2006/relationships/slide" Target="slides/slide224.xml"/><Relationship Id="rId232" Type="http://schemas.openxmlformats.org/officeDocument/2006/relationships/slide" Target="slides/slide225.xml"/><Relationship Id="rId233" Type="http://schemas.openxmlformats.org/officeDocument/2006/relationships/slide" Target="slides/slide226.xml"/><Relationship Id="rId234" Type="http://schemas.openxmlformats.org/officeDocument/2006/relationships/slide" Target="slides/slide227.xml"/><Relationship Id="rId235" Type="http://schemas.openxmlformats.org/officeDocument/2006/relationships/slide" Target="slides/slide228.xml"/><Relationship Id="rId236" Type="http://schemas.openxmlformats.org/officeDocument/2006/relationships/slide" Target="slides/slide229.xml"/><Relationship Id="rId237" Type="http://schemas.openxmlformats.org/officeDocument/2006/relationships/slide" Target="slides/slide230.xml"/><Relationship Id="rId238" Type="http://schemas.openxmlformats.org/officeDocument/2006/relationships/slide" Target="slides/slide231.xml"/><Relationship Id="rId239" Type="http://schemas.openxmlformats.org/officeDocument/2006/relationships/slide" Target="slides/slide232.xml"/><Relationship Id="rId240" Type="http://schemas.openxmlformats.org/officeDocument/2006/relationships/slide" Target="slides/slide233.xml"/><Relationship Id="rId241" Type="http://schemas.openxmlformats.org/officeDocument/2006/relationships/slide" Target="slides/slide234.xml"/><Relationship Id="rId242" Type="http://schemas.openxmlformats.org/officeDocument/2006/relationships/slide" Target="slides/slide235.xml"/><Relationship Id="rId243" Type="http://schemas.openxmlformats.org/officeDocument/2006/relationships/slide" Target="slides/slide236.xml"/><Relationship Id="rId244" Type="http://schemas.openxmlformats.org/officeDocument/2006/relationships/slide" Target="slides/slide237.xml"/><Relationship Id="rId245" Type="http://schemas.openxmlformats.org/officeDocument/2006/relationships/slide" Target="slides/slide238.xml"/><Relationship Id="rId246" Type="http://schemas.openxmlformats.org/officeDocument/2006/relationships/slide" Target="slides/slide239.xml"/><Relationship Id="rId247" Type="http://schemas.openxmlformats.org/officeDocument/2006/relationships/slide" Target="slides/slide240.xml"/><Relationship Id="rId248" Type="http://schemas.openxmlformats.org/officeDocument/2006/relationships/slide" Target="slides/slide241.xml"/><Relationship Id="rId249" Type="http://schemas.openxmlformats.org/officeDocument/2006/relationships/slide" Target="slides/slide242.xml"/><Relationship Id="rId250" Type="http://schemas.openxmlformats.org/officeDocument/2006/relationships/slide" Target="slides/slide243.xml"/><Relationship Id="rId251" Type="http://schemas.openxmlformats.org/officeDocument/2006/relationships/slide" Target="slides/slide244.xml"/><Relationship Id="rId252" Type="http://schemas.openxmlformats.org/officeDocument/2006/relationships/slide" Target="slides/slide245.xml"/><Relationship Id="rId253" Type="http://schemas.openxmlformats.org/officeDocument/2006/relationships/slide" Target="slides/slide246.xml"/><Relationship Id="rId254" Type="http://schemas.openxmlformats.org/officeDocument/2006/relationships/slide" Target="slides/slide247.xml"/><Relationship Id="rId255" Type="http://schemas.openxmlformats.org/officeDocument/2006/relationships/slide" Target="slides/slide248.xml"/><Relationship Id="rId256" Type="http://schemas.openxmlformats.org/officeDocument/2006/relationships/slide" Target="slides/slide249.xml"/><Relationship Id="rId257" Type="http://schemas.openxmlformats.org/officeDocument/2006/relationships/slide" Target="slides/slide250.xml"/><Relationship Id="rId258" Type="http://schemas.openxmlformats.org/officeDocument/2006/relationships/slide" Target="slides/slide251.xml"/><Relationship Id="rId259" Type="http://schemas.openxmlformats.org/officeDocument/2006/relationships/slide" Target="slides/slide252.xml"/><Relationship Id="rId260" Type="http://schemas.openxmlformats.org/officeDocument/2006/relationships/slide" Target="slides/slide253.xml"/><Relationship Id="rId261" Type="http://schemas.openxmlformats.org/officeDocument/2006/relationships/slide" Target="slides/slide254.xml"/><Relationship Id="rId262" Type="http://schemas.openxmlformats.org/officeDocument/2006/relationships/slide" Target="slides/slide255.xml"/><Relationship Id="rId263" Type="http://schemas.openxmlformats.org/officeDocument/2006/relationships/slide" Target="slides/slide256.xml"/><Relationship Id="rId264" Type="http://schemas.openxmlformats.org/officeDocument/2006/relationships/slide" Target="slides/slide257.xml"/><Relationship Id="rId265" Type="http://schemas.openxmlformats.org/officeDocument/2006/relationships/slide" Target="slides/slide258.xml"/><Relationship Id="rId266" Type="http://schemas.openxmlformats.org/officeDocument/2006/relationships/slide" Target="slides/slide259.xml"/><Relationship Id="rId267" Type="http://schemas.openxmlformats.org/officeDocument/2006/relationships/slide" Target="slides/slide260.xml"/><Relationship Id="rId268" Type="http://schemas.openxmlformats.org/officeDocument/2006/relationships/slide" Target="slides/slide261.xml"/><Relationship Id="rId269" Type="http://schemas.openxmlformats.org/officeDocument/2006/relationships/slide" Target="slides/slide262.xml"/><Relationship Id="rId270" Type="http://schemas.openxmlformats.org/officeDocument/2006/relationships/slide" Target="slides/slide263.xml"/><Relationship Id="rId271" Type="http://schemas.openxmlformats.org/officeDocument/2006/relationships/slide" Target="slides/slide264.xml"/><Relationship Id="rId272" Type="http://schemas.openxmlformats.org/officeDocument/2006/relationships/slide" Target="slides/slide265.xml"/><Relationship Id="rId273" Type="http://schemas.openxmlformats.org/officeDocument/2006/relationships/slide" Target="slides/slide266.xml"/><Relationship Id="rId274" Type="http://schemas.openxmlformats.org/officeDocument/2006/relationships/slide" Target="slides/slide267.xml"/><Relationship Id="rId275" Type="http://schemas.openxmlformats.org/officeDocument/2006/relationships/slide" Target="slides/slide268.xml"/><Relationship Id="rId276" Type="http://schemas.openxmlformats.org/officeDocument/2006/relationships/slide" Target="slides/slide269.xml"/><Relationship Id="rId277" Type="http://schemas.openxmlformats.org/officeDocument/2006/relationships/slide" Target="slides/slide270.xml"/><Relationship Id="rId278" Type="http://schemas.openxmlformats.org/officeDocument/2006/relationships/slide" Target="slides/slide27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3" name="Shape 19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6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16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16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16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16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16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16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16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16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977900" algn="l"/>
              </a:tabLst>
            </a:lvl1pPr>
          </a:lstStyle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977900" algn="l"/>
              </a:tabLst>
            </a:lvl1pPr>
            <a:lvl2pPr>
              <a:tabLst>
                <a:tab pos="977900" algn="l"/>
              </a:tabLst>
            </a:lvl2pPr>
            <a:lvl3pPr>
              <a:tabLst>
                <a:tab pos="977900" algn="l"/>
              </a:tabLst>
            </a:lvl3pPr>
            <a:lvl4pPr>
              <a:tabLst>
                <a:tab pos="977900" algn="l"/>
              </a:tabLst>
            </a:lvl4pPr>
            <a:lvl5pPr>
              <a:tabLst>
                <a:tab pos="977900" algn="l"/>
              </a:tabLst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8382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type="title"/>
          </p:nvPr>
        </p:nvSpPr>
        <p:spPr>
          <a:xfrm>
            <a:off x="990600" y="203200"/>
            <a:ext cx="8178800" cy="1905000"/>
          </a:xfrm>
          <a:prstGeom prst="rect">
            <a:avLst/>
          </a:prstGeom>
        </p:spPr>
        <p:txBody>
          <a:bodyPr anchor="ctr"/>
          <a:lstStyle>
            <a:lvl1pPr indent="0">
              <a:tabLst>
                <a:tab pos="952500" algn="l"/>
              </a:tabLst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0" name="Shape 90"/>
          <p:cNvSpPr/>
          <p:nvPr>
            <p:ph type="body" sz="half" idx="1"/>
          </p:nvPr>
        </p:nvSpPr>
        <p:spPr>
          <a:xfrm>
            <a:off x="990600" y="2159000"/>
            <a:ext cx="3937000" cy="4470400"/>
          </a:xfrm>
          <a:prstGeom prst="rect">
            <a:avLst/>
          </a:prstGeom>
        </p:spPr>
        <p:txBody>
          <a:bodyPr anchor="ctr"/>
          <a:lstStyle>
            <a:lvl1pPr marL="641709" indent="-387709" algn="l">
              <a:spcBef>
                <a:spcPts val="3100"/>
              </a:spcBef>
              <a:buSzPct val="171000"/>
              <a:buChar char="•"/>
              <a:tabLst>
                <a:tab pos="1143000" algn="l"/>
              </a:tabLst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97309" indent="-387709" algn="l">
              <a:spcBef>
                <a:spcPts val="3100"/>
              </a:spcBef>
              <a:buSzPct val="171000"/>
              <a:buChar char="•"/>
              <a:tabLst>
                <a:tab pos="1498600" algn="l"/>
              </a:tabLst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40209" indent="-387709" algn="l">
              <a:spcBef>
                <a:spcPts val="3100"/>
              </a:spcBef>
              <a:buSzPct val="171000"/>
              <a:buChar char="•"/>
              <a:tabLst>
                <a:tab pos="1841500" algn="l"/>
              </a:tabLst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683109" indent="-387709" algn="l">
              <a:spcBef>
                <a:spcPts val="3100"/>
              </a:spcBef>
              <a:buSzPct val="171000"/>
              <a:buChar char="•"/>
              <a:tabLst>
                <a:tab pos="2184400" algn="l"/>
              </a:tabLst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038709" indent="-387709" algn="l">
              <a:spcBef>
                <a:spcPts val="3100"/>
              </a:spcBef>
              <a:buSzPct val="171000"/>
              <a:buChar char="•"/>
              <a:tabLst>
                <a:tab pos="2540000" algn="l"/>
              </a:tabLst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Shape 9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8382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type="title"/>
          </p:nvPr>
        </p:nvSpPr>
        <p:spPr>
          <a:xfrm>
            <a:off x="990600" y="203200"/>
            <a:ext cx="8178800" cy="1905000"/>
          </a:xfrm>
          <a:prstGeom prst="rect">
            <a:avLst/>
          </a:prstGeom>
        </p:spPr>
        <p:txBody>
          <a:bodyPr anchor="ctr"/>
          <a:lstStyle>
            <a:lvl1pPr indent="0">
              <a:tabLst>
                <a:tab pos="952500" algn="l"/>
              </a:tabLst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9" name="Shape 99"/>
          <p:cNvSpPr/>
          <p:nvPr>
            <p:ph type="body" sz="quarter" idx="1"/>
          </p:nvPr>
        </p:nvSpPr>
        <p:spPr>
          <a:xfrm>
            <a:off x="6057900" y="2159000"/>
            <a:ext cx="3111500" cy="4470400"/>
          </a:xfrm>
          <a:prstGeom prst="rect">
            <a:avLst/>
          </a:prstGeom>
        </p:spPr>
        <p:txBody>
          <a:bodyPr anchor="ctr"/>
          <a:lstStyle>
            <a:lvl1pPr marL="641709" indent="-387709" algn="l">
              <a:spcBef>
                <a:spcPts val="3100"/>
              </a:spcBef>
              <a:buSzPct val="171000"/>
              <a:buChar char="•"/>
              <a:tabLst>
                <a:tab pos="1143000" algn="l"/>
              </a:tabLst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97309" indent="-387709" algn="l">
              <a:spcBef>
                <a:spcPts val="3100"/>
              </a:spcBef>
              <a:buSzPct val="171000"/>
              <a:buChar char="•"/>
              <a:tabLst>
                <a:tab pos="1498600" algn="l"/>
              </a:tabLst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40209" indent="-387709" algn="l">
              <a:spcBef>
                <a:spcPts val="3100"/>
              </a:spcBef>
              <a:buSzPct val="171000"/>
              <a:buChar char="•"/>
              <a:tabLst>
                <a:tab pos="1841500" algn="l"/>
              </a:tabLst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683109" indent="-387709" algn="l">
              <a:spcBef>
                <a:spcPts val="3100"/>
              </a:spcBef>
              <a:buSzPct val="171000"/>
              <a:buChar char="•"/>
              <a:tabLst>
                <a:tab pos="2184400" algn="l"/>
              </a:tabLst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038709" indent="-387709" algn="l">
              <a:spcBef>
                <a:spcPts val="3100"/>
              </a:spcBef>
              <a:buSzPct val="171000"/>
              <a:buChar char="•"/>
              <a:tabLst>
                <a:tab pos="2540000" algn="l"/>
              </a:tabLst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hape 10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8382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/>
        </p:nvSpPr>
        <p:spPr>
          <a:xfrm>
            <a:off x="723900" y="6248400"/>
            <a:ext cx="1816100" cy="34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1500"/>
              </a:lnSpc>
              <a:tabLst>
                <a:tab pos="914400" algn="l"/>
                <a:tab pos="1828800" algn="l"/>
                <a:tab pos="1828800" algn="l"/>
              </a:tabLst>
              <a:defRPr sz="14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108" name="Shape 108"/>
          <p:cNvSpPr/>
          <p:nvPr/>
        </p:nvSpPr>
        <p:spPr>
          <a:xfrm>
            <a:off x="3159759" y="6438900"/>
            <a:ext cx="2806701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1000"/>
              </a:lnSpc>
              <a:tabLst>
                <a:tab pos="914400" algn="l"/>
                <a:tab pos="1828800" algn="l"/>
                <a:tab pos="2743200" algn="l"/>
                <a:tab pos="2819400" algn="l"/>
              </a:tabLst>
              <a:defRPr sz="800"/>
            </a:lvl1pPr>
          </a:lstStyle>
          <a:p>
            <a:pPr/>
            <a:r>
              <a:t>©Brian R. Moore 2003</a:t>
            </a:r>
          </a:p>
        </p:txBody>
      </p:sp>
      <p:sp>
        <p:nvSpPr>
          <p:cNvPr id="109" name="Shape 109"/>
          <p:cNvSpPr/>
          <p:nvPr>
            <p:ph type="title"/>
          </p:nvPr>
        </p:nvSpPr>
        <p:spPr>
          <a:xfrm>
            <a:off x="596900" y="0"/>
            <a:ext cx="7951470" cy="2362200"/>
          </a:xfrm>
          <a:prstGeom prst="rect">
            <a:avLst/>
          </a:prstGeom>
        </p:spPr>
        <p:txBody>
          <a:bodyPr anchor="ctr"/>
          <a:lstStyle>
            <a:lvl1pPr indent="0">
              <a:lnSpc>
                <a:spcPts val="5200"/>
              </a:lnSpc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</a:tabLst>
              <a:defRPr sz="4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0" name="Shape 110"/>
          <p:cNvSpPr/>
          <p:nvPr>
            <p:ph type="body" idx="1"/>
          </p:nvPr>
        </p:nvSpPr>
        <p:spPr>
          <a:xfrm>
            <a:off x="711200" y="2019300"/>
            <a:ext cx="7703820" cy="4843780"/>
          </a:xfrm>
          <a:prstGeom prst="rect">
            <a:avLst/>
          </a:prstGeom>
        </p:spPr>
        <p:txBody>
          <a:bodyPr/>
          <a:lstStyle>
            <a:lvl1pPr marL="355600" indent="-355600" algn="l">
              <a:lnSpc>
                <a:spcPts val="3800"/>
              </a:lnSpc>
              <a:spcBef>
                <a:spcPts val="800"/>
              </a:spcBef>
              <a:buSzPct val="100000"/>
              <a:buChar char="•"/>
              <a:tabLst>
                <a:tab pos="304800" algn="l"/>
                <a:tab pos="876300" algn="l"/>
                <a:tab pos="1790700" algn="l"/>
                <a:tab pos="2705100" algn="l"/>
                <a:tab pos="3619500" algn="l"/>
                <a:tab pos="4533900" algn="l"/>
                <a:tab pos="5448300" algn="l"/>
                <a:tab pos="6362700" algn="l"/>
                <a:tab pos="7277100" algn="l"/>
              </a:tabLst>
              <a:defRPr sz="3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774700" indent="-317500" algn="l">
              <a:lnSpc>
                <a:spcPts val="3300"/>
              </a:lnSpc>
              <a:spcBef>
                <a:spcPts val="600"/>
              </a:spcBef>
              <a:buSzPct val="100000"/>
              <a:buChar char="–"/>
              <a:tabLst>
                <a:tab pos="11938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</a:tabLst>
              <a:defRPr sz="28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160809" indent="-246409" algn="l">
              <a:spcBef>
                <a:spcPts val="500"/>
              </a:spcBef>
              <a:buSzPct val="100000"/>
              <a:buChar char="•"/>
              <a:tabLst>
                <a:tab pos="1752600" algn="l"/>
                <a:tab pos="1981200" algn="l"/>
                <a:tab pos="2667000" algn="l"/>
                <a:tab pos="3581400" algn="l"/>
                <a:tab pos="4495800" algn="l"/>
                <a:tab pos="5410200" algn="l"/>
                <a:tab pos="6324600" algn="l"/>
                <a:tab pos="7239000" algn="l"/>
                <a:tab pos="8153400" algn="l"/>
              </a:tabLst>
              <a:def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638300" indent="-266700" algn="l">
              <a:lnSpc>
                <a:spcPts val="2400"/>
              </a:lnSpc>
              <a:spcBef>
                <a:spcPts val="400"/>
              </a:spcBef>
              <a:buSzPct val="100000"/>
              <a:buChar char="–"/>
              <a:tabLst>
                <a:tab pos="2235200" algn="l"/>
                <a:tab pos="2921000" algn="l"/>
                <a:tab pos="3149600" algn="l"/>
                <a:tab pos="4064000" algn="l"/>
                <a:tab pos="4978400" algn="l"/>
                <a:tab pos="5892800" algn="l"/>
                <a:tab pos="6807200" algn="l"/>
                <a:tab pos="7721600" algn="l"/>
                <a:tab pos="8636000" algn="l"/>
              </a:tabLst>
              <a:defRPr sz="2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095500" indent="-266700" algn="l">
              <a:lnSpc>
                <a:spcPts val="2400"/>
              </a:lnSpc>
              <a:spcBef>
                <a:spcPts val="0"/>
              </a:spcBef>
              <a:buSzPct val="100000"/>
              <a:buChar char="»"/>
              <a:tabLst>
                <a:tab pos="2692400" algn="l"/>
                <a:tab pos="3606800" algn="l"/>
                <a:tab pos="3835400" algn="l"/>
                <a:tab pos="4521200" algn="l"/>
                <a:tab pos="5435600" algn="l"/>
                <a:tab pos="6350000" algn="l"/>
                <a:tab pos="7264400" algn="l"/>
                <a:tab pos="8178800" algn="l"/>
                <a:tab pos="9093200" algn="l"/>
              </a:tabLst>
              <a:defRPr sz="2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hape 111"/>
          <p:cNvSpPr/>
          <p:nvPr>
            <p:ph type="sldNum" sz="quarter" idx="2"/>
          </p:nvPr>
        </p:nvSpPr>
        <p:spPr>
          <a:xfrm>
            <a:off x="8148319" y="6545580"/>
            <a:ext cx="266701" cy="304801"/>
          </a:xfrm>
          <a:prstGeom prst="rect">
            <a:avLst/>
          </a:prstGeom>
        </p:spPr>
        <p:txBody>
          <a:bodyPr anchor="t"/>
          <a:lstStyle>
            <a:lvl1pPr algn="r">
              <a:lnSpc>
                <a:spcPts val="1500"/>
              </a:lnSpc>
              <a:tabLst>
                <a:tab pos="914400" algn="l"/>
                <a:tab pos="1828800" algn="l"/>
              </a:tabLst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/>
        </p:nvSpPr>
        <p:spPr>
          <a:xfrm>
            <a:off x="723900" y="6248400"/>
            <a:ext cx="1816100" cy="34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1500"/>
              </a:lnSpc>
              <a:tabLst>
                <a:tab pos="914400" algn="l"/>
                <a:tab pos="1828800" algn="l"/>
                <a:tab pos="1828800" algn="l"/>
              </a:tabLst>
              <a:defRPr sz="14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119" name="Shape 119"/>
          <p:cNvSpPr/>
          <p:nvPr/>
        </p:nvSpPr>
        <p:spPr>
          <a:xfrm>
            <a:off x="3159759" y="6248400"/>
            <a:ext cx="2806701" cy="34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1500"/>
              </a:lnSpc>
              <a:tabLst>
                <a:tab pos="914400" algn="l"/>
                <a:tab pos="1828800" algn="l"/>
                <a:tab pos="2743200" algn="l"/>
                <a:tab pos="2819400" algn="l"/>
              </a:tabLst>
              <a:defRPr sz="14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120" name="Shape 120"/>
          <p:cNvSpPr/>
          <p:nvPr>
            <p:ph type="title"/>
          </p:nvPr>
        </p:nvSpPr>
        <p:spPr>
          <a:xfrm>
            <a:off x="596900" y="0"/>
            <a:ext cx="7951470" cy="2362200"/>
          </a:xfrm>
          <a:prstGeom prst="rect">
            <a:avLst/>
          </a:prstGeom>
        </p:spPr>
        <p:txBody>
          <a:bodyPr anchor="ctr"/>
          <a:lstStyle>
            <a:lvl1pPr indent="0">
              <a:lnSpc>
                <a:spcPts val="5200"/>
              </a:lnSpc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</a:tabLst>
              <a:defRPr sz="4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1" name="Shape 121"/>
          <p:cNvSpPr/>
          <p:nvPr>
            <p:ph type="body" idx="1"/>
          </p:nvPr>
        </p:nvSpPr>
        <p:spPr>
          <a:xfrm>
            <a:off x="711200" y="2019300"/>
            <a:ext cx="7703820" cy="4843780"/>
          </a:xfrm>
          <a:prstGeom prst="rect">
            <a:avLst/>
          </a:prstGeom>
        </p:spPr>
        <p:txBody>
          <a:bodyPr/>
          <a:lstStyle>
            <a:lvl1pPr marL="355600" indent="-355600" algn="l">
              <a:lnSpc>
                <a:spcPts val="3800"/>
              </a:lnSpc>
              <a:spcBef>
                <a:spcPts val="800"/>
              </a:spcBef>
              <a:buSzPct val="100000"/>
              <a:buChar char="•"/>
              <a:tabLst>
                <a:tab pos="304800" algn="l"/>
                <a:tab pos="876300" algn="l"/>
                <a:tab pos="1790700" algn="l"/>
                <a:tab pos="2705100" algn="l"/>
                <a:tab pos="3619500" algn="l"/>
                <a:tab pos="4533900" algn="l"/>
                <a:tab pos="5448300" algn="l"/>
                <a:tab pos="6362700" algn="l"/>
                <a:tab pos="7277100" algn="l"/>
              </a:tabLst>
              <a:defRPr sz="3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774700" indent="-317500" algn="l">
              <a:lnSpc>
                <a:spcPts val="3300"/>
              </a:lnSpc>
              <a:spcBef>
                <a:spcPts val="600"/>
              </a:spcBef>
              <a:buSzPct val="100000"/>
              <a:buChar char="–"/>
              <a:tabLst>
                <a:tab pos="11938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</a:tabLst>
              <a:defRPr sz="28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160809" indent="-246409" algn="l">
              <a:spcBef>
                <a:spcPts val="500"/>
              </a:spcBef>
              <a:buSzPct val="100000"/>
              <a:buChar char="•"/>
              <a:tabLst>
                <a:tab pos="1752600" algn="l"/>
                <a:tab pos="1981200" algn="l"/>
                <a:tab pos="2667000" algn="l"/>
                <a:tab pos="3581400" algn="l"/>
                <a:tab pos="4495800" algn="l"/>
                <a:tab pos="5410200" algn="l"/>
                <a:tab pos="6324600" algn="l"/>
                <a:tab pos="7239000" algn="l"/>
                <a:tab pos="8153400" algn="l"/>
              </a:tabLst>
              <a:def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638300" indent="-266700" algn="l">
              <a:lnSpc>
                <a:spcPts val="2400"/>
              </a:lnSpc>
              <a:spcBef>
                <a:spcPts val="400"/>
              </a:spcBef>
              <a:buSzPct val="100000"/>
              <a:buChar char="–"/>
              <a:tabLst>
                <a:tab pos="2235200" algn="l"/>
                <a:tab pos="2921000" algn="l"/>
                <a:tab pos="3149600" algn="l"/>
                <a:tab pos="4064000" algn="l"/>
                <a:tab pos="4978400" algn="l"/>
                <a:tab pos="5892800" algn="l"/>
                <a:tab pos="6807200" algn="l"/>
                <a:tab pos="7721600" algn="l"/>
                <a:tab pos="8636000" algn="l"/>
              </a:tabLst>
              <a:defRPr sz="2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095500" indent="-266700" algn="l">
              <a:lnSpc>
                <a:spcPts val="2400"/>
              </a:lnSpc>
              <a:spcBef>
                <a:spcPts val="0"/>
              </a:spcBef>
              <a:buSzPct val="100000"/>
              <a:buChar char="»"/>
              <a:tabLst>
                <a:tab pos="2692400" algn="l"/>
                <a:tab pos="3606800" algn="l"/>
                <a:tab pos="3835400" algn="l"/>
                <a:tab pos="4521200" algn="l"/>
                <a:tab pos="5435600" algn="l"/>
                <a:tab pos="6350000" algn="l"/>
                <a:tab pos="7264400" algn="l"/>
                <a:tab pos="8178800" algn="l"/>
                <a:tab pos="9093200" algn="l"/>
              </a:tabLst>
              <a:defRPr sz="2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hape 122"/>
          <p:cNvSpPr/>
          <p:nvPr>
            <p:ph type="sldNum" sz="quarter" idx="2"/>
          </p:nvPr>
        </p:nvSpPr>
        <p:spPr>
          <a:xfrm>
            <a:off x="8148319" y="6545580"/>
            <a:ext cx="266701" cy="304801"/>
          </a:xfrm>
          <a:prstGeom prst="rect">
            <a:avLst/>
          </a:prstGeom>
        </p:spPr>
        <p:txBody>
          <a:bodyPr anchor="t"/>
          <a:lstStyle>
            <a:lvl1pPr algn="r">
              <a:lnSpc>
                <a:spcPts val="1500"/>
              </a:lnSpc>
              <a:tabLst>
                <a:tab pos="914400" algn="l"/>
                <a:tab pos="1828800" algn="l"/>
              </a:tabLst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977900" algn="l"/>
              </a:tabLst>
            </a:lvl1pPr>
          </a:lstStyle>
          <a:p>
            <a:pPr/>
            <a:r>
              <a:t>Title Text</a:t>
            </a:r>
          </a:p>
        </p:txBody>
      </p:sp>
      <p:sp>
        <p:nvSpPr>
          <p:cNvPr id="130" name="Shape 1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977900" algn="l"/>
              </a:tabLst>
            </a:lvl1pPr>
            <a:lvl2pPr>
              <a:tabLst>
                <a:tab pos="977900" algn="l"/>
              </a:tabLst>
            </a:lvl2pPr>
            <a:lvl3pPr>
              <a:tabLst>
                <a:tab pos="977900" algn="l"/>
              </a:tabLst>
            </a:lvl3pPr>
            <a:lvl4pPr>
              <a:tabLst>
                <a:tab pos="977900" algn="l"/>
              </a:tabLst>
            </a:lvl4pPr>
            <a:lvl5pPr>
              <a:tabLst>
                <a:tab pos="977900" algn="l"/>
              </a:tabLst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Shape 1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8382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723900" y="6248400"/>
            <a:ext cx="1816100" cy="34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1500"/>
              </a:lnSpc>
              <a:tabLst>
                <a:tab pos="914400" algn="l"/>
                <a:tab pos="1828800" algn="l"/>
                <a:tab pos="1828800" algn="l"/>
              </a:tabLst>
              <a:defRPr sz="14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139" name="Shape 139"/>
          <p:cNvSpPr/>
          <p:nvPr>
            <p:ph type="title"/>
          </p:nvPr>
        </p:nvSpPr>
        <p:spPr>
          <a:xfrm>
            <a:off x="596900" y="0"/>
            <a:ext cx="7951470" cy="2362200"/>
          </a:xfrm>
          <a:prstGeom prst="rect">
            <a:avLst/>
          </a:prstGeom>
        </p:spPr>
        <p:txBody>
          <a:bodyPr anchor="ctr"/>
          <a:lstStyle>
            <a:lvl1pPr indent="0">
              <a:lnSpc>
                <a:spcPts val="5200"/>
              </a:lnSpc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</a:tabLst>
              <a:defRPr sz="4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0" name="Shape 140"/>
          <p:cNvSpPr/>
          <p:nvPr>
            <p:ph type="body" idx="1"/>
          </p:nvPr>
        </p:nvSpPr>
        <p:spPr>
          <a:xfrm>
            <a:off x="596900" y="1917700"/>
            <a:ext cx="7703820" cy="4843780"/>
          </a:xfrm>
          <a:prstGeom prst="rect">
            <a:avLst/>
          </a:prstGeom>
        </p:spPr>
        <p:txBody>
          <a:bodyPr/>
          <a:lstStyle>
            <a:lvl1pPr marL="355600" indent="-355600" algn="l">
              <a:lnSpc>
                <a:spcPts val="3800"/>
              </a:lnSpc>
              <a:spcBef>
                <a:spcPts val="800"/>
              </a:spcBef>
              <a:buSzPct val="100000"/>
              <a:buChar char="•"/>
              <a:tabLst>
                <a:tab pos="304800" algn="l"/>
                <a:tab pos="876300" algn="l"/>
                <a:tab pos="1790700" algn="l"/>
                <a:tab pos="2705100" algn="l"/>
                <a:tab pos="3619500" algn="l"/>
                <a:tab pos="4533900" algn="l"/>
                <a:tab pos="5448300" algn="l"/>
                <a:tab pos="6362700" algn="l"/>
                <a:tab pos="7277100" algn="l"/>
              </a:tabLst>
              <a:defRPr sz="3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774700" indent="-317500" algn="l">
              <a:lnSpc>
                <a:spcPts val="3300"/>
              </a:lnSpc>
              <a:spcBef>
                <a:spcPts val="600"/>
              </a:spcBef>
              <a:buSzPct val="100000"/>
              <a:buChar char="–"/>
              <a:tabLst>
                <a:tab pos="11938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</a:tabLst>
              <a:defRPr sz="28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160809" indent="-246409" algn="l">
              <a:spcBef>
                <a:spcPts val="500"/>
              </a:spcBef>
              <a:buSzPct val="100000"/>
              <a:buChar char="•"/>
              <a:tabLst>
                <a:tab pos="1752600" algn="l"/>
                <a:tab pos="1981200" algn="l"/>
                <a:tab pos="2667000" algn="l"/>
                <a:tab pos="3581400" algn="l"/>
                <a:tab pos="4495800" algn="l"/>
                <a:tab pos="5410200" algn="l"/>
                <a:tab pos="6324600" algn="l"/>
                <a:tab pos="7239000" algn="l"/>
                <a:tab pos="8153400" algn="l"/>
              </a:tabLst>
              <a:def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638300" indent="-266700" algn="l">
              <a:lnSpc>
                <a:spcPts val="2400"/>
              </a:lnSpc>
              <a:spcBef>
                <a:spcPts val="400"/>
              </a:spcBef>
              <a:buSzPct val="100000"/>
              <a:buChar char="–"/>
              <a:tabLst>
                <a:tab pos="2235200" algn="l"/>
                <a:tab pos="2921000" algn="l"/>
                <a:tab pos="3149600" algn="l"/>
                <a:tab pos="4064000" algn="l"/>
                <a:tab pos="4978400" algn="l"/>
                <a:tab pos="5892800" algn="l"/>
                <a:tab pos="6807200" algn="l"/>
                <a:tab pos="7721600" algn="l"/>
                <a:tab pos="8636000" algn="l"/>
              </a:tabLst>
              <a:defRPr sz="2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095500" indent="-266700" algn="l">
              <a:lnSpc>
                <a:spcPts val="2400"/>
              </a:lnSpc>
              <a:spcBef>
                <a:spcPts val="0"/>
              </a:spcBef>
              <a:buSzPct val="100000"/>
              <a:buChar char="»"/>
              <a:tabLst>
                <a:tab pos="2692400" algn="l"/>
                <a:tab pos="3606800" algn="l"/>
                <a:tab pos="3835400" algn="l"/>
                <a:tab pos="4521200" algn="l"/>
                <a:tab pos="5435600" algn="l"/>
                <a:tab pos="6350000" algn="l"/>
                <a:tab pos="7264400" algn="l"/>
                <a:tab pos="8178800" algn="l"/>
                <a:tab pos="9093200" algn="l"/>
              </a:tabLst>
              <a:defRPr sz="2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1" name="Shape 141"/>
          <p:cNvSpPr/>
          <p:nvPr>
            <p:ph type="sldNum" sz="quarter" idx="2"/>
          </p:nvPr>
        </p:nvSpPr>
        <p:spPr>
          <a:xfrm>
            <a:off x="8148319" y="6545580"/>
            <a:ext cx="266701" cy="304801"/>
          </a:xfrm>
          <a:prstGeom prst="rect">
            <a:avLst/>
          </a:prstGeom>
        </p:spPr>
        <p:txBody>
          <a:bodyPr anchor="t"/>
          <a:lstStyle>
            <a:lvl1pPr algn="r">
              <a:lnSpc>
                <a:spcPts val="1500"/>
              </a:lnSpc>
              <a:tabLst>
                <a:tab pos="914400" algn="l"/>
                <a:tab pos="1828800" algn="l"/>
              </a:tabLst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977900" algn="l"/>
              </a:tabLst>
            </a:lvl1pPr>
          </a:lstStyle>
          <a:p>
            <a:pPr/>
            <a:r>
              <a:t>Title Text</a:t>
            </a:r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977900" algn="l"/>
              </a:tabLst>
            </a:lvl1pPr>
            <a:lvl2pPr>
              <a:tabLst>
                <a:tab pos="977900" algn="l"/>
              </a:tabLst>
            </a:lvl2pPr>
            <a:lvl3pPr>
              <a:tabLst>
                <a:tab pos="977900" algn="l"/>
              </a:tabLst>
            </a:lvl3pPr>
            <a:lvl4pPr>
              <a:tabLst>
                <a:tab pos="977900" algn="l"/>
              </a:tabLst>
            </a:lvl4pPr>
            <a:lvl5pPr>
              <a:tabLst>
                <a:tab pos="977900" algn="l"/>
              </a:tabLst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0" name="Shape 1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8382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977900" algn="l"/>
              </a:tabLst>
            </a:lvl1pPr>
          </a:lstStyle>
          <a:p>
            <a:pPr/>
            <a:r>
              <a:t>Title Text</a:t>
            </a:r>
          </a:p>
        </p:txBody>
      </p:sp>
      <p:sp>
        <p:nvSpPr>
          <p:cNvPr id="158" name="Shape 1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977900" algn="l"/>
              </a:tabLst>
            </a:lvl1pPr>
            <a:lvl2pPr>
              <a:tabLst>
                <a:tab pos="977900" algn="l"/>
              </a:tabLst>
            </a:lvl2pPr>
            <a:lvl3pPr>
              <a:tabLst>
                <a:tab pos="977900" algn="l"/>
              </a:tabLst>
            </a:lvl3pPr>
            <a:lvl4pPr>
              <a:tabLst>
                <a:tab pos="977900" algn="l"/>
              </a:tabLst>
            </a:lvl4pPr>
            <a:lvl5pPr>
              <a:tabLst>
                <a:tab pos="977900" algn="l"/>
              </a:tabLst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9" name="Shape 15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8382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977900" algn="l"/>
              </a:tabLst>
            </a:lvl1pPr>
          </a:lstStyle>
          <a:p>
            <a:pPr/>
            <a:r>
              <a:t>Title Text</a:t>
            </a:r>
          </a:p>
        </p:txBody>
      </p:sp>
      <p:sp>
        <p:nvSpPr>
          <p:cNvPr id="167" name="Shape 1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977900" algn="l"/>
              </a:tabLst>
            </a:lvl1pPr>
            <a:lvl2pPr>
              <a:tabLst>
                <a:tab pos="977900" algn="l"/>
              </a:tabLst>
            </a:lvl2pPr>
            <a:lvl3pPr>
              <a:tabLst>
                <a:tab pos="977900" algn="l"/>
              </a:tabLst>
            </a:lvl3pPr>
            <a:lvl4pPr>
              <a:tabLst>
                <a:tab pos="977900" algn="l"/>
              </a:tabLst>
            </a:lvl4pPr>
            <a:lvl5pPr>
              <a:tabLst>
                <a:tab pos="977900" algn="l"/>
              </a:tabLst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Shape 1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8382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977900" algn="l"/>
              </a:tabLst>
            </a:lvl1pPr>
          </a:lstStyle>
          <a:p>
            <a:pPr/>
            <a:r>
              <a:t>Title Text</a:t>
            </a:r>
          </a:p>
        </p:txBody>
      </p:sp>
      <p:sp>
        <p:nvSpPr>
          <p:cNvPr id="176" name="Shape 1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977900" algn="l"/>
              </a:tabLst>
            </a:lvl1pPr>
            <a:lvl2pPr>
              <a:tabLst>
                <a:tab pos="977900" algn="l"/>
              </a:tabLst>
            </a:lvl2pPr>
            <a:lvl3pPr>
              <a:tabLst>
                <a:tab pos="977900" algn="l"/>
              </a:tabLst>
            </a:lvl3pPr>
            <a:lvl4pPr>
              <a:tabLst>
                <a:tab pos="977900" algn="l"/>
              </a:tabLst>
            </a:lvl4pPr>
            <a:lvl5pPr>
              <a:tabLst>
                <a:tab pos="977900" algn="l"/>
              </a:tabLst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7" name="Shape 17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8382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title"/>
          </p:nvPr>
        </p:nvSpPr>
        <p:spPr>
          <a:xfrm>
            <a:off x="990600" y="203200"/>
            <a:ext cx="8178800" cy="749300"/>
          </a:xfrm>
          <a:prstGeom prst="rect">
            <a:avLst/>
          </a:prstGeom>
          <a:effectLst>
            <a:outerShdw sx="100000" sy="100000" kx="0" ky="0" algn="b" rotWithShape="0" blurRad="63500" dist="50800" dir="2700000">
              <a:srgbClr val="000000">
                <a:alpha val="61000"/>
              </a:srgbClr>
            </a:outerShdw>
          </a:effectLst>
        </p:spPr>
        <p:txBody>
          <a:bodyPr anchor="ctr"/>
          <a:lstStyle>
            <a:lvl1pPr indent="0">
              <a:lnSpc>
                <a:spcPts val="5700"/>
              </a:lnSpc>
              <a:tabLst>
                <a:tab pos="952500" algn="l"/>
              </a:tabLst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21" name="Shape 21"/>
          <p:cNvSpPr/>
          <p:nvPr>
            <p:ph type="body" idx="1"/>
          </p:nvPr>
        </p:nvSpPr>
        <p:spPr>
          <a:xfrm>
            <a:off x="990600" y="2159000"/>
            <a:ext cx="8178800" cy="4470400"/>
          </a:xfrm>
          <a:prstGeom prst="rect">
            <a:avLst/>
          </a:prstGeom>
        </p:spPr>
        <p:txBody>
          <a:bodyPr anchor="ctr"/>
          <a:lstStyle>
            <a:lvl1pPr marL="538717" indent="-284717" algn="l">
              <a:lnSpc>
                <a:spcPts val="3800"/>
              </a:lnSpc>
              <a:spcBef>
                <a:spcPts val="2000"/>
              </a:spcBef>
              <a:buSzPct val="67859"/>
              <a:buBlip>
                <a:blip r:embed="rId2"/>
              </a:buBlip>
              <a:tabLst>
                <a:tab pos="1041400" algn="l"/>
              </a:tabLst>
              <a:defRPr sz="3200"/>
            </a:lvl1pPr>
            <a:lvl2pPr marL="868252" indent="-258652" algn="l">
              <a:lnSpc>
                <a:spcPts val="3300"/>
              </a:lnSpc>
              <a:spcBef>
                <a:spcPts val="2000"/>
              </a:spcBef>
              <a:buSzPct val="67859"/>
              <a:buBlip>
                <a:blip r:embed="rId2"/>
              </a:buBlip>
              <a:tabLst>
                <a:tab pos="1371600" algn="l"/>
              </a:tabLst>
              <a:defRPr sz="2800"/>
            </a:lvl2pPr>
            <a:lvl3pPr marL="1185087" indent="-232587" algn="l">
              <a:spcBef>
                <a:spcPts val="2000"/>
              </a:spcBef>
              <a:buSzPct val="67859"/>
              <a:buBlip>
                <a:blip r:embed="rId2"/>
              </a:buBlip>
              <a:tabLst>
                <a:tab pos="1689100" algn="l"/>
              </a:tabLst>
            </a:lvl3pPr>
            <a:lvl4pPr marL="1527987" indent="-232587" algn="l">
              <a:spcBef>
                <a:spcPts val="2000"/>
              </a:spcBef>
              <a:buSzPct val="67859"/>
              <a:buBlip>
                <a:blip r:embed="rId2"/>
              </a:buBlip>
              <a:tabLst>
                <a:tab pos="2032000" algn="l"/>
              </a:tabLst>
            </a:lvl4pPr>
            <a:lvl5pPr marL="1883587" indent="-232587" algn="l">
              <a:spcBef>
                <a:spcPts val="2000"/>
              </a:spcBef>
              <a:buSzPct val="67859"/>
              <a:buBlip>
                <a:blip r:embed="rId2"/>
              </a:buBlip>
              <a:tabLst>
                <a:tab pos="2387600" algn="l"/>
              </a:tabLst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8382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977900" algn="l"/>
              </a:tabLst>
            </a:lvl1pPr>
          </a:lstStyle>
          <a:p>
            <a:pPr/>
            <a:r>
              <a:t>Title Text</a:t>
            </a:r>
          </a:p>
        </p:txBody>
      </p:sp>
      <p:sp>
        <p:nvSpPr>
          <p:cNvPr id="185" name="Shape 1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977900" algn="l"/>
              </a:tabLst>
            </a:lvl1pPr>
            <a:lvl2pPr>
              <a:tabLst>
                <a:tab pos="977900" algn="l"/>
              </a:tabLst>
            </a:lvl2pPr>
            <a:lvl3pPr>
              <a:tabLst>
                <a:tab pos="977900" algn="l"/>
              </a:tabLst>
            </a:lvl3pPr>
            <a:lvl4pPr>
              <a:tabLst>
                <a:tab pos="977900" algn="l"/>
              </a:tabLst>
            </a:lvl4pPr>
            <a:lvl5pPr>
              <a:tabLst>
                <a:tab pos="977900" algn="l"/>
              </a:tabLst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Shape 1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8382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gradFill flip="none" rotWithShape="1">
          <a:gsLst>
            <a:gs pos="0">
              <a:srgbClr val="434ED6">
                <a:alpha val="10000000"/>
              </a:srgbClr>
            </a:gs>
            <a:gs pos="100000">
              <a:srgbClr val="011279">
                <a:alpha val="10000000"/>
              </a:srgbClr>
            </a:gs>
          </a:gsLst>
          <a:lin ang="1974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body" idx="1"/>
          </p:nvPr>
        </p:nvSpPr>
        <p:spPr>
          <a:xfrm>
            <a:off x="114300" y="101600"/>
            <a:ext cx="9931400" cy="7391400"/>
          </a:xfrm>
          <a:prstGeom prst="rect">
            <a:avLst/>
          </a:prstGeom>
          <a:solidFill>
            <a:srgbClr val="FFFFFF"/>
          </a:solidFill>
          <a:effectLst>
            <a:outerShdw sx="100000" sy="100000" kx="0" ky="0" algn="b" rotWithShape="0" blurRad="127000" dist="63500" dir="21000000">
              <a:srgbClr val="AAADFF">
                <a:alpha val="75000"/>
              </a:srgbClr>
            </a:outerShdw>
          </a:effectLst>
        </p:spPr>
        <p:txBody>
          <a:bodyPr anchor="ctr"/>
          <a:lstStyle>
            <a:lvl1pPr marL="586105" indent="-332105" algn="l">
              <a:lnSpc>
                <a:spcPts val="3800"/>
              </a:lnSpc>
              <a:spcBef>
                <a:spcPts val="3900"/>
              </a:spcBef>
              <a:buSzPct val="83281"/>
              <a:buBlip>
                <a:blip r:embed="rId2"/>
              </a:buBlip>
              <a:tabLst>
                <a:tab pos="1092200" algn="l"/>
              </a:tabLst>
              <a:defRPr sz="3200">
                <a:solidFill>
                  <a:srgbClr val="4A43D1"/>
                </a:solidFill>
              </a:defRPr>
            </a:lvl1pPr>
            <a:lvl2pPr marL="941705" indent="-332105" algn="l">
              <a:lnSpc>
                <a:spcPts val="3300"/>
              </a:lnSpc>
              <a:spcBef>
                <a:spcPts val="3900"/>
              </a:spcBef>
              <a:buSzPct val="95178"/>
              <a:buBlip>
                <a:blip r:embed="rId2"/>
              </a:buBlip>
              <a:tabLst>
                <a:tab pos="1447800" algn="l"/>
              </a:tabLst>
              <a:defRPr sz="2800">
                <a:solidFill>
                  <a:srgbClr val="4A43D1"/>
                </a:solidFill>
              </a:defRPr>
            </a:lvl2pPr>
            <a:lvl3pPr marL="1284604" indent="-332104" algn="l">
              <a:spcBef>
                <a:spcPts val="3900"/>
              </a:spcBef>
              <a:buSzPct val="111041"/>
              <a:buBlip>
                <a:blip r:embed="rId2"/>
              </a:buBlip>
              <a:tabLst>
                <a:tab pos="1790700" algn="l"/>
              </a:tabLst>
              <a:defRPr>
                <a:solidFill>
                  <a:srgbClr val="4A43D1"/>
                </a:solidFill>
              </a:defRPr>
            </a:lvl3pPr>
            <a:lvl4pPr marL="1627504" indent="-332104" algn="l">
              <a:spcBef>
                <a:spcPts val="3900"/>
              </a:spcBef>
              <a:buSzPct val="111041"/>
              <a:buBlip>
                <a:blip r:embed="rId2"/>
              </a:buBlip>
              <a:tabLst>
                <a:tab pos="2133600" algn="l"/>
              </a:tabLst>
              <a:defRPr>
                <a:solidFill>
                  <a:srgbClr val="4A43D1"/>
                </a:solidFill>
              </a:defRPr>
            </a:lvl4pPr>
            <a:lvl5pPr marL="1983104" indent="-332104" algn="l">
              <a:spcBef>
                <a:spcPts val="3900"/>
              </a:spcBef>
              <a:buSzPct val="111041"/>
              <a:buBlip>
                <a:blip r:embed="rId2"/>
              </a:buBlip>
              <a:tabLst>
                <a:tab pos="2489200" algn="l"/>
              </a:tabLst>
              <a:defRPr>
                <a:solidFill>
                  <a:srgbClr val="4A43D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hape 3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8382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8382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type="title"/>
          </p:nvPr>
        </p:nvSpPr>
        <p:spPr>
          <a:xfrm>
            <a:off x="990600" y="203200"/>
            <a:ext cx="8178800" cy="1905000"/>
          </a:xfrm>
          <a:prstGeom prst="rect">
            <a:avLst/>
          </a:prstGeom>
        </p:spPr>
        <p:txBody>
          <a:bodyPr anchor="ctr"/>
          <a:lstStyle>
            <a:lvl1pPr indent="0">
              <a:tabLst>
                <a:tab pos="952500" algn="l"/>
              </a:tabLst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5" name="Shape 4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8382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title"/>
          </p:nvPr>
        </p:nvSpPr>
        <p:spPr>
          <a:xfrm>
            <a:off x="990600" y="2324100"/>
            <a:ext cx="8178800" cy="2971800"/>
          </a:xfrm>
          <a:prstGeom prst="rect">
            <a:avLst/>
          </a:prstGeom>
        </p:spPr>
        <p:txBody>
          <a:bodyPr anchor="ctr"/>
          <a:lstStyle>
            <a:lvl1pPr indent="0">
              <a:tabLst>
                <a:tab pos="952500" algn="l"/>
              </a:tabLst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3" name="Shape 5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8382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White_photo-h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Shape 61"/>
          <p:cNvSpPr/>
          <p:nvPr>
            <p:ph type="title"/>
          </p:nvPr>
        </p:nvSpPr>
        <p:spPr>
          <a:xfrm>
            <a:off x="990600" y="5753100"/>
            <a:ext cx="8178800" cy="1333500"/>
          </a:xfrm>
          <a:prstGeom prst="rect">
            <a:avLst/>
          </a:prstGeom>
        </p:spPr>
        <p:txBody>
          <a:bodyPr anchor="t"/>
          <a:lstStyle>
            <a:lvl1pPr indent="0">
              <a:tabLst>
                <a:tab pos="952500" algn="l"/>
              </a:tabLst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2" name="Shape 6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8382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White_photo-v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>
            <p:ph type="title"/>
          </p:nvPr>
        </p:nvSpPr>
        <p:spPr>
          <a:xfrm>
            <a:off x="444500" y="1104900"/>
            <a:ext cx="4635500" cy="2578100"/>
          </a:xfrm>
          <a:prstGeom prst="rect">
            <a:avLst/>
          </a:prstGeom>
        </p:spPr>
        <p:txBody>
          <a:bodyPr/>
          <a:lstStyle>
            <a:lvl1pPr indent="0">
              <a:lnSpc>
                <a:spcPts val="6400"/>
              </a:lnSpc>
              <a:tabLst>
                <a:tab pos="952500" algn="l"/>
              </a:tabLst>
              <a:defRPr sz="5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1" name="Shape 71"/>
          <p:cNvSpPr/>
          <p:nvPr>
            <p:ph type="body" sz="quarter" idx="1"/>
          </p:nvPr>
        </p:nvSpPr>
        <p:spPr>
          <a:xfrm>
            <a:off x="444500" y="3746500"/>
            <a:ext cx="4635500" cy="2578100"/>
          </a:xfrm>
          <a:prstGeom prst="rect">
            <a:avLst/>
          </a:prstGeom>
        </p:spPr>
        <p:txBody>
          <a:bodyPr/>
          <a:lstStyle>
            <a:lvl1pPr>
              <a:lnSpc>
                <a:spcPts val="3100"/>
              </a:lnSpc>
              <a:tabLst>
                <a:tab pos="952500" algn="l"/>
              </a:tabLst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>
              <a:lnSpc>
                <a:spcPts val="3100"/>
              </a:lnSpc>
              <a:tabLst>
                <a:tab pos="952500" algn="l"/>
              </a:tabLst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>
              <a:lnSpc>
                <a:spcPts val="3100"/>
              </a:lnSpc>
              <a:tabLst>
                <a:tab pos="952500" algn="l"/>
              </a:tabLst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>
              <a:lnSpc>
                <a:spcPts val="3100"/>
              </a:lnSpc>
              <a:tabLst>
                <a:tab pos="952500" algn="l"/>
              </a:tabLst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>
              <a:lnSpc>
                <a:spcPts val="3100"/>
              </a:lnSpc>
              <a:tabLst>
                <a:tab pos="952500" algn="l"/>
              </a:tabLst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hape 7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8382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White_photo-bullet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Shape 80"/>
          <p:cNvSpPr/>
          <p:nvPr>
            <p:ph type="title"/>
          </p:nvPr>
        </p:nvSpPr>
        <p:spPr>
          <a:xfrm>
            <a:off x="990600" y="203200"/>
            <a:ext cx="8178800" cy="1905000"/>
          </a:xfrm>
          <a:prstGeom prst="rect">
            <a:avLst/>
          </a:prstGeom>
        </p:spPr>
        <p:txBody>
          <a:bodyPr anchor="ctr"/>
          <a:lstStyle>
            <a:lvl1pPr indent="0">
              <a:tabLst>
                <a:tab pos="952500" algn="l"/>
              </a:tabLst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1" name="Shape 81"/>
          <p:cNvSpPr/>
          <p:nvPr>
            <p:ph type="body" sz="half" idx="1"/>
          </p:nvPr>
        </p:nvSpPr>
        <p:spPr>
          <a:xfrm>
            <a:off x="990600" y="2159000"/>
            <a:ext cx="3937000" cy="4470400"/>
          </a:xfrm>
          <a:prstGeom prst="rect">
            <a:avLst/>
          </a:prstGeom>
        </p:spPr>
        <p:txBody>
          <a:bodyPr anchor="ctr"/>
          <a:lstStyle>
            <a:lvl1pPr marL="641709" indent="-387709" algn="l">
              <a:spcBef>
                <a:spcPts val="3100"/>
              </a:spcBef>
              <a:buSzPct val="171000"/>
              <a:buChar char="•"/>
              <a:tabLst>
                <a:tab pos="1143000" algn="l"/>
              </a:tabLst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97309" indent="-387709" algn="l">
              <a:spcBef>
                <a:spcPts val="3100"/>
              </a:spcBef>
              <a:buSzPct val="171000"/>
              <a:buChar char="•"/>
              <a:tabLst>
                <a:tab pos="1498600" algn="l"/>
              </a:tabLst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40209" indent="-387709" algn="l">
              <a:spcBef>
                <a:spcPts val="3100"/>
              </a:spcBef>
              <a:buSzPct val="171000"/>
              <a:buChar char="•"/>
              <a:tabLst>
                <a:tab pos="1841500" algn="l"/>
              </a:tabLst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683109" indent="-387709" algn="l">
              <a:spcBef>
                <a:spcPts val="3100"/>
              </a:spcBef>
              <a:buSzPct val="171000"/>
              <a:buChar char="•"/>
              <a:tabLst>
                <a:tab pos="2184400" algn="l"/>
              </a:tabLst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038709" indent="-387709" algn="l">
              <a:spcBef>
                <a:spcPts val="3100"/>
              </a:spcBef>
              <a:buSzPct val="171000"/>
              <a:buChar char="•"/>
              <a:tabLst>
                <a:tab pos="2540000" algn="l"/>
              </a:tabLst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hape 8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8382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800100" y="177800"/>
            <a:ext cx="8178800" cy="96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>
            <a:lvl1pPr>
              <a:tabLst>
                <a:tab pos="977900" algn="l"/>
              </a:tabLst>
            </a:lvl1pPr>
          </a:lstStyle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90600" y="6235700"/>
            <a:ext cx="8178800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tabLst>
                <a:tab pos="977900" algn="l"/>
              </a:tabLst>
            </a:lvl1pPr>
            <a:lvl2pPr>
              <a:tabLst>
                <a:tab pos="977900" algn="l"/>
              </a:tabLst>
            </a:lvl2pPr>
            <a:lvl3pPr>
              <a:tabLst>
                <a:tab pos="977900" algn="l"/>
              </a:tabLst>
            </a:lvl3pPr>
            <a:lvl4pPr>
              <a:tabLst>
                <a:tab pos="977900" algn="l"/>
              </a:tabLst>
            </a:lvl4pPr>
            <a:lvl5pPr>
              <a:tabLst>
                <a:tab pos="977900" algn="l"/>
              </a:tabLst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4940300" y="7251700"/>
            <a:ext cx="266700" cy="279400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 anchor="ctr">
            <a:spAutoFit/>
          </a:bodyPr>
          <a:lstStyle>
            <a:lvl1pPr algn="ctr">
              <a:lnSpc>
                <a:spcPts val="1600"/>
              </a:lnSpc>
              <a:tabLst>
                <a:tab pos="838200" algn="l"/>
              </a:tabLst>
              <a:defRPr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transition xmlns:p14="http://schemas.microsoft.com/office/powerpoint/2010/main" spd="med" advClick="1"/>
  <p:txStyles>
    <p:titleStyle>
      <a:lvl1pPr marL="0" marR="0" indent="-12700" algn="ctr" defTabSz="457200" rtl="0" latinLnBrk="0">
        <a:lnSpc>
          <a:spcPts val="7600"/>
        </a:lnSpc>
        <a:spcBef>
          <a:spcPts val="200"/>
        </a:spcBef>
        <a:spcAft>
          <a:spcPts val="0"/>
        </a:spcAft>
        <a:buClrTx/>
        <a:buSzTx/>
        <a:buFontTx/>
        <a:buNone/>
        <a:tabLst>
          <a:tab pos="977900" algn="l"/>
        </a:tabLst>
        <a:defRPr b="0" baseline="0" cap="none" i="0" spc="0" strike="noStrike" sz="6400" u="none">
          <a:ln>
            <a:noFill/>
          </a:ln>
          <a:solidFill>
            <a:srgbClr val="021EAA"/>
          </a:solidFill>
          <a:uFillTx/>
          <a:latin typeface="+mn-lt"/>
          <a:ea typeface="+mn-ea"/>
          <a:cs typeface="+mn-cs"/>
          <a:sym typeface="蘋果儷中黑"/>
        </a:defRPr>
      </a:lvl1pPr>
      <a:lvl2pPr marL="0" marR="0" indent="215900" algn="ctr" defTabSz="457200" rtl="0" latinLnBrk="0">
        <a:lnSpc>
          <a:spcPts val="7600"/>
        </a:lnSpc>
        <a:spcBef>
          <a:spcPts val="200"/>
        </a:spcBef>
        <a:spcAft>
          <a:spcPts val="0"/>
        </a:spcAft>
        <a:buClrTx/>
        <a:buSzTx/>
        <a:buFontTx/>
        <a:buNone/>
        <a:tabLst>
          <a:tab pos="977900" algn="l"/>
        </a:tabLst>
        <a:defRPr b="0" baseline="0" cap="none" i="0" spc="0" strike="noStrike" sz="6400" u="none">
          <a:ln>
            <a:noFill/>
          </a:ln>
          <a:solidFill>
            <a:srgbClr val="021EAA"/>
          </a:solidFill>
          <a:uFillTx/>
          <a:latin typeface="+mn-lt"/>
          <a:ea typeface="+mn-ea"/>
          <a:cs typeface="+mn-cs"/>
          <a:sym typeface="蘋果儷中黑"/>
        </a:defRPr>
      </a:lvl2pPr>
      <a:lvl3pPr marL="0" marR="0" indent="444500" algn="ctr" defTabSz="457200" rtl="0" latinLnBrk="0">
        <a:lnSpc>
          <a:spcPts val="7600"/>
        </a:lnSpc>
        <a:spcBef>
          <a:spcPts val="200"/>
        </a:spcBef>
        <a:spcAft>
          <a:spcPts val="0"/>
        </a:spcAft>
        <a:buClrTx/>
        <a:buSzTx/>
        <a:buFontTx/>
        <a:buNone/>
        <a:tabLst>
          <a:tab pos="977900" algn="l"/>
        </a:tabLst>
        <a:defRPr b="0" baseline="0" cap="none" i="0" spc="0" strike="noStrike" sz="6400" u="none">
          <a:ln>
            <a:noFill/>
          </a:ln>
          <a:solidFill>
            <a:srgbClr val="021EAA"/>
          </a:solidFill>
          <a:uFillTx/>
          <a:latin typeface="+mn-lt"/>
          <a:ea typeface="+mn-ea"/>
          <a:cs typeface="+mn-cs"/>
          <a:sym typeface="蘋果儷中黑"/>
        </a:defRPr>
      </a:lvl3pPr>
      <a:lvl4pPr marL="0" marR="0" indent="673100" algn="ctr" defTabSz="457200" rtl="0" latinLnBrk="0">
        <a:lnSpc>
          <a:spcPts val="7600"/>
        </a:lnSpc>
        <a:spcBef>
          <a:spcPts val="200"/>
        </a:spcBef>
        <a:spcAft>
          <a:spcPts val="0"/>
        </a:spcAft>
        <a:buClrTx/>
        <a:buSzTx/>
        <a:buFontTx/>
        <a:buNone/>
        <a:tabLst>
          <a:tab pos="977900" algn="l"/>
        </a:tabLst>
        <a:defRPr b="0" baseline="0" cap="none" i="0" spc="0" strike="noStrike" sz="6400" u="none">
          <a:ln>
            <a:noFill/>
          </a:ln>
          <a:solidFill>
            <a:srgbClr val="021EAA"/>
          </a:solidFill>
          <a:uFillTx/>
          <a:latin typeface="+mn-lt"/>
          <a:ea typeface="+mn-ea"/>
          <a:cs typeface="+mn-cs"/>
          <a:sym typeface="蘋果儷中黑"/>
        </a:defRPr>
      </a:lvl4pPr>
      <a:lvl5pPr marL="0" marR="0" indent="901700" algn="ctr" defTabSz="457200" rtl="0" latinLnBrk="0">
        <a:lnSpc>
          <a:spcPts val="7600"/>
        </a:lnSpc>
        <a:spcBef>
          <a:spcPts val="200"/>
        </a:spcBef>
        <a:spcAft>
          <a:spcPts val="0"/>
        </a:spcAft>
        <a:buClrTx/>
        <a:buSzTx/>
        <a:buFontTx/>
        <a:buNone/>
        <a:tabLst>
          <a:tab pos="977900" algn="l"/>
        </a:tabLst>
        <a:defRPr b="0" baseline="0" cap="none" i="0" spc="0" strike="noStrike" sz="6400" u="none">
          <a:ln>
            <a:noFill/>
          </a:ln>
          <a:solidFill>
            <a:srgbClr val="021EAA"/>
          </a:solidFill>
          <a:uFillTx/>
          <a:latin typeface="+mn-lt"/>
          <a:ea typeface="+mn-ea"/>
          <a:cs typeface="+mn-cs"/>
          <a:sym typeface="蘋果儷中黑"/>
        </a:defRPr>
      </a:lvl5pPr>
      <a:lvl6pPr marL="0" marR="0" indent="1130300" algn="ctr" defTabSz="457200" rtl="0" latinLnBrk="0">
        <a:lnSpc>
          <a:spcPts val="7600"/>
        </a:lnSpc>
        <a:spcBef>
          <a:spcPts val="200"/>
        </a:spcBef>
        <a:spcAft>
          <a:spcPts val="0"/>
        </a:spcAft>
        <a:buClrTx/>
        <a:buSzTx/>
        <a:buFontTx/>
        <a:buNone/>
        <a:tabLst>
          <a:tab pos="977900" algn="l"/>
        </a:tabLst>
        <a:defRPr b="0" baseline="0" cap="none" i="0" spc="0" strike="noStrike" sz="6400" u="none">
          <a:ln>
            <a:noFill/>
          </a:ln>
          <a:solidFill>
            <a:srgbClr val="021EAA"/>
          </a:solidFill>
          <a:uFillTx/>
          <a:latin typeface="+mn-lt"/>
          <a:ea typeface="+mn-ea"/>
          <a:cs typeface="+mn-cs"/>
          <a:sym typeface="蘋果儷中黑"/>
        </a:defRPr>
      </a:lvl6pPr>
      <a:lvl7pPr marL="0" marR="0" indent="1358900" algn="ctr" defTabSz="457200" rtl="0" latinLnBrk="0">
        <a:lnSpc>
          <a:spcPts val="7600"/>
        </a:lnSpc>
        <a:spcBef>
          <a:spcPts val="200"/>
        </a:spcBef>
        <a:spcAft>
          <a:spcPts val="0"/>
        </a:spcAft>
        <a:buClrTx/>
        <a:buSzTx/>
        <a:buFontTx/>
        <a:buNone/>
        <a:tabLst>
          <a:tab pos="977900" algn="l"/>
        </a:tabLst>
        <a:defRPr b="0" baseline="0" cap="none" i="0" spc="0" strike="noStrike" sz="6400" u="none">
          <a:ln>
            <a:noFill/>
          </a:ln>
          <a:solidFill>
            <a:srgbClr val="021EAA"/>
          </a:solidFill>
          <a:uFillTx/>
          <a:latin typeface="+mn-lt"/>
          <a:ea typeface="+mn-ea"/>
          <a:cs typeface="+mn-cs"/>
          <a:sym typeface="蘋果儷中黑"/>
        </a:defRPr>
      </a:lvl7pPr>
      <a:lvl8pPr marL="0" marR="0" indent="1587500" algn="ctr" defTabSz="457200" rtl="0" latinLnBrk="0">
        <a:lnSpc>
          <a:spcPts val="7600"/>
        </a:lnSpc>
        <a:spcBef>
          <a:spcPts val="200"/>
        </a:spcBef>
        <a:spcAft>
          <a:spcPts val="0"/>
        </a:spcAft>
        <a:buClrTx/>
        <a:buSzTx/>
        <a:buFontTx/>
        <a:buNone/>
        <a:tabLst>
          <a:tab pos="977900" algn="l"/>
        </a:tabLst>
        <a:defRPr b="0" baseline="0" cap="none" i="0" spc="0" strike="noStrike" sz="6400" u="none">
          <a:ln>
            <a:noFill/>
          </a:ln>
          <a:solidFill>
            <a:srgbClr val="021EAA"/>
          </a:solidFill>
          <a:uFillTx/>
          <a:latin typeface="+mn-lt"/>
          <a:ea typeface="+mn-ea"/>
          <a:cs typeface="+mn-cs"/>
          <a:sym typeface="蘋果儷中黑"/>
        </a:defRPr>
      </a:lvl8pPr>
      <a:lvl9pPr marL="0" marR="0" indent="1816100" algn="ctr" defTabSz="457200" rtl="0" latinLnBrk="0">
        <a:lnSpc>
          <a:spcPts val="7600"/>
        </a:lnSpc>
        <a:spcBef>
          <a:spcPts val="200"/>
        </a:spcBef>
        <a:spcAft>
          <a:spcPts val="0"/>
        </a:spcAft>
        <a:buClrTx/>
        <a:buSzTx/>
        <a:buFontTx/>
        <a:buNone/>
        <a:tabLst>
          <a:tab pos="977900" algn="l"/>
        </a:tabLst>
        <a:defRPr b="0" baseline="0" cap="none" i="0" spc="0" strike="noStrike" sz="6400" u="none">
          <a:ln>
            <a:noFill/>
          </a:ln>
          <a:solidFill>
            <a:srgbClr val="021EAA"/>
          </a:solidFill>
          <a:uFillTx/>
          <a:latin typeface="+mn-lt"/>
          <a:ea typeface="+mn-ea"/>
          <a:cs typeface="+mn-cs"/>
          <a:sym typeface="蘋果儷中黑"/>
        </a:defRPr>
      </a:lvl9pPr>
    </p:titleStyle>
    <p:bodyStyle>
      <a:lvl1pPr marL="0" marR="0" indent="0" algn="ctr" defTabSz="457200" rtl="0" latinLnBrk="0">
        <a:lnSpc>
          <a:spcPts val="2800"/>
        </a:lnSpc>
        <a:spcBef>
          <a:spcPts val="200"/>
        </a:spcBef>
        <a:spcAft>
          <a:spcPts val="0"/>
        </a:spcAft>
        <a:buClrTx/>
        <a:buSzTx/>
        <a:buFontTx/>
        <a:buNone/>
        <a:tabLst>
          <a:tab pos="977900" algn="l"/>
        </a:tabLst>
        <a:defRPr b="0" baseline="0" cap="none" i="0" spc="0" strike="noStrike" sz="2400" u="none">
          <a:ln>
            <a:noFill/>
          </a:ln>
          <a:solidFill>
            <a:srgbClr val="021EAA"/>
          </a:solidFill>
          <a:uFillTx/>
          <a:latin typeface="+mn-lt"/>
          <a:ea typeface="+mn-ea"/>
          <a:cs typeface="+mn-cs"/>
          <a:sym typeface="蘋果儷中黑"/>
        </a:defRPr>
      </a:lvl1pPr>
      <a:lvl2pPr marL="0" marR="0" indent="0" algn="ctr" defTabSz="457200" rtl="0" latinLnBrk="0">
        <a:lnSpc>
          <a:spcPts val="2800"/>
        </a:lnSpc>
        <a:spcBef>
          <a:spcPts val="200"/>
        </a:spcBef>
        <a:spcAft>
          <a:spcPts val="0"/>
        </a:spcAft>
        <a:buClrTx/>
        <a:buSzTx/>
        <a:buFontTx/>
        <a:buNone/>
        <a:tabLst>
          <a:tab pos="977900" algn="l"/>
        </a:tabLst>
        <a:defRPr b="0" baseline="0" cap="none" i="0" spc="0" strike="noStrike" sz="2400" u="none">
          <a:ln>
            <a:noFill/>
          </a:ln>
          <a:solidFill>
            <a:srgbClr val="021EAA"/>
          </a:solidFill>
          <a:uFillTx/>
          <a:latin typeface="+mn-lt"/>
          <a:ea typeface="+mn-ea"/>
          <a:cs typeface="+mn-cs"/>
          <a:sym typeface="蘋果儷中黑"/>
        </a:defRPr>
      </a:lvl2pPr>
      <a:lvl3pPr marL="0" marR="0" indent="0" algn="ctr" defTabSz="457200" rtl="0" latinLnBrk="0">
        <a:lnSpc>
          <a:spcPts val="2800"/>
        </a:lnSpc>
        <a:spcBef>
          <a:spcPts val="200"/>
        </a:spcBef>
        <a:spcAft>
          <a:spcPts val="0"/>
        </a:spcAft>
        <a:buClrTx/>
        <a:buSzTx/>
        <a:buFontTx/>
        <a:buNone/>
        <a:tabLst>
          <a:tab pos="977900" algn="l"/>
        </a:tabLst>
        <a:defRPr b="0" baseline="0" cap="none" i="0" spc="0" strike="noStrike" sz="2400" u="none">
          <a:ln>
            <a:noFill/>
          </a:ln>
          <a:solidFill>
            <a:srgbClr val="021EAA"/>
          </a:solidFill>
          <a:uFillTx/>
          <a:latin typeface="+mn-lt"/>
          <a:ea typeface="+mn-ea"/>
          <a:cs typeface="+mn-cs"/>
          <a:sym typeface="蘋果儷中黑"/>
        </a:defRPr>
      </a:lvl3pPr>
      <a:lvl4pPr marL="0" marR="0" indent="0" algn="ctr" defTabSz="457200" rtl="0" latinLnBrk="0">
        <a:lnSpc>
          <a:spcPts val="2800"/>
        </a:lnSpc>
        <a:spcBef>
          <a:spcPts val="200"/>
        </a:spcBef>
        <a:spcAft>
          <a:spcPts val="0"/>
        </a:spcAft>
        <a:buClrTx/>
        <a:buSzTx/>
        <a:buFontTx/>
        <a:buNone/>
        <a:tabLst>
          <a:tab pos="977900" algn="l"/>
        </a:tabLst>
        <a:defRPr b="0" baseline="0" cap="none" i="0" spc="0" strike="noStrike" sz="2400" u="none">
          <a:ln>
            <a:noFill/>
          </a:ln>
          <a:solidFill>
            <a:srgbClr val="021EAA"/>
          </a:solidFill>
          <a:uFillTx/>
          <a:latin typeface="+mn-lt"/>
          <a:ea typeface="+mn-ea"/>
          <a:cs typeface="+mn-cs"/>
          <a:sym typeface="蘋果儷中黑"/>
        </a:defRPr>
      </a:lvl4pPr>
      <a:lvl5pPr marL="0" marR="0" indent="0" algn="ctr" defTabSz="457200" rtl="0" latinLnBrk="0">
        <a:lnSpc>
          <a:spcPts val="2800"/>
        </a:lnSpc>
        <a:spcBef>
          <a:spcPts val="200"/>
        </a:spcBef>
        <a:spcAft>
          <a:spcPts val="0"/>
        </a:spcAft>
        <a:buClrTx/>
        <a:buSzTx/>
        <a:buFontTx/>
        <a:buNone/>
        <a:tabLst>
          <a:tab pos="977900" algn="l"/>
        </a:tabLst>
        <a:defRPr b="0" baseline="0" cap="none" i="0" spc="0" strike="noStrike" sz="2400" u="none">
          <a:ln>
            <a:noFill/>
          </a:ln>
          <a:solidFill>
            <a:srgbClr val="021EAA"/>
          </a:solidFill>
          <a:uFillTx/>
          <a:latin typeface="+mn-lt"/>
          <a:ea typeface="+mn-ea"/>
          <a:cs typeface="+mn-cs"/>
          <a:sym typeface="蘋果儷中黑"/>
        </a:defRPr>
      </a:lvl5pPr>
      <a:lvl6pPr marL="0" marR="0" indent="355600" algn="ctr" defTabSz="457200" rtl="0" latinLnBrk="0">
        <a:lnSpc>
          <a:spcPts val="2800"/>
        </a:lnSpc>
        <a:spcBef>
          <a:spcPts val="200"/>
        </a:spcBef>
        <a:spcAft>
          <a:spcPts val="0"/>
        </a:spcAft>
        <a:buClrTx/>
        <a:buSzTx/>
        <a:buFontTx/>
        <a:buNone/>
        <a:tabLst>
          <a:tab pos="977900" algn="l"/>
        </a:tabLst>
        <a:defRPr b="0" baseline="0" cap="none" i="0" spc="0" strike="noStrike" sz="2400" u="none">
          <a:ln>
            <a:noFill/>
          </a:ln>
          <a:solidFill>
            <a:srgbClr val="021EAA"/>
          </a:solidFill>
          <a:uFillTx/>
          <a:latin typeface="+mn-lt"/>
          <a:ea typeface="+mn-ea"/>
          <a:cs typeface="+mn-cs"/>
          <a:sym typeface="蘋果儷中黑"/>
        </a:defRPr>
      </a:lvl6pPr>
      <a:lvl7pPr marL="0" marR="0" indent="711200" algn="ctr" defTabSz="457200" rtl="0" latinLnBrk="0">
        <a:lnSpc>
          <a:spcPts val="2800"/>
        </a:lnSpc>
        <a:spcBef>
          <a:spcPts val="200"/>
        </a:spcBef>
        <a:spcAft>
          <a:spcPts val="0"/>
        </a:spcAft>
        <a:buClrTx/>
        <a:buSzTx/>
        <a:buFontTx/>
        <a:buNone/>
        <a:tabLst>
          <a:tab pos="977900" algn="l"/>
        </a:tabLst>
        <a:defRPr b="0" baseline="0" cap="none" i="0" spc="0" strike="noStrike" sz="2400" u="none">
          <a:ln>
            <a:noFill/>
          </a:ln>
          <a:solidFill>
            <a:srgbClr val="021EAA"/>
          </a:solidFill>
          <a:uFillTx/>
          <a:latin typeface="+mn-lt"/>
          <a:ea typeface="+mn-ea"/>
          <a:cs typeface="+mn-cs"/>
          <a:sym typeface="蘋果儷中黑"/>
        </a:defRPr>
      </a:lvl7pPr>
      <a:lvl8pPr marL="0" marR="0" indent="1066800" algn="ctr" defTabSz="457200" rtl="0" latinLnBrk="0">
        <a:lnSpc>
          <a:spcPts val="2800"/>
        </a:lnSpc>
        <a:spcBef>
          <a:spcPts val="200"/>
        </a:spcBef>
        <a:spcAft>
          <a:spcPts val="0"/>
        </a:spcAft>
        <a:buClrTx/>
        <a:buSzTx/>
        <a:buFontTx/>
        <a:buNone/>
        <a:tabLst>
          <a:tab pos="977900" algn="l"/>
        </a:tabLst>
        <a:defRPr b="0" baseline="0" cap="none" i="0" spc="0" strike="noStrike" sz="2400" u="none">
          <a:ln>
            <a:noFill/>
          </a:ln>
          <a:solidFill>
            <a:srgbClr val="021EAA"/>
          </a:solidFill>
          <a:uFillTx/>
          <a:latin typeface="+mn-lt"/>
          <a:ea typeface="+mn-ea"/>
          <a:cs typeface="+mn-cs"/>
          <a:sym typeface="蘋果儷中黑"/>
        </a:defRPr>
      </a:lvl8pPr>
      <a:lvl9pPr marL="0" marR="0" indent="1422400" algn="ctr" defTabSz="457200" rtl="0" latinLnBrk="0">
        <a:lnSpc>
          <a:spcPts val="2800"/>
        </a:lnSpc>
        <a:spcBef>
          <a:spcPts val="200"/>
        </a:spcBef>
        <a:spcAft>
          <a:spcPts val="0"/>
        </a:spcAft>
        <a:buClrTx/>
        <a:buSzTx/>
        <a:buFontTx/>
        <a:buNone/>
        <a:tabLst>
          <a:tab pos="977900" algn="l"/>
        </a:tabLst>
        <a:defRPr b="0" baseline="0" cap="none" i="0" spc="0" strike="noStrike" sz="2400" u="none">
          <a:ln>
            <a:noFill/>
          </a:ln>
          <a:solidFill>
            <a:srgbClr val="021EAA"/>
          </a:solidFill>
          <a:uFillTx/>
          <a:latin typeface="+mn-lt"/>
          <a:ea typeface="+mn-ea"/>
          <a:cs typeface="+mn-cs"/>
          <a:sym typeface="蘋果儷中黑"/>
        </a:defRPr>
      </a:lvl9pPr>
    </p:bodyStyle>
    <p:otherStyle>
      <a:lvl1pPr marL="0" marR="0" indent="0" algn="ctr" defTabSz="457200" latinLnBrk="0">
        <a:lnSpc>
          <a:spcPts val="16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838200" algn="l"/>
        </a:tabLst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457200" latinLnBrk="0">
        <a:lnSpc>
          <a:spcPts val="16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838200" algn="l"/>
        </a:tabLst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457200" latinLnBrk="0">
        <a:lnSpc>
          <a:spcPts val="16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838200" algn="l"/>
        </a:tabLst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457200" latinLnBrk="0">
        <a:lnSpc>
          <a:spcPts val="16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838200" algn="l"/>
        </a:tabLst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457200" latinLnBrk="0">
        <a:lnSpc>
          <a:spcPts val="16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838200" algn="l"/>
        </a:tabLst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457200" latinLnBrk="0">
        <a:lnSpc>
          <a:spcPts val="16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838200" algn="l"/>
        </a:tabLst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457200" latinLnBrk="0">
        <a:lnSpc>
          <a:spcPts val="16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838200" algn="l"/>
        </a:tabLst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457200" latinLnBrk="0">
        <a:lnSpc>
          <a:spcPts val="16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838200" algn="l"/>
        </a:tabLst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457200" latinLnBrk="0">
        <a:lnSpc>
          <a:spcPts val="16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838200" algn="l"/>
        </a:tabLst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1.m4v"/><Relationship Id="rId3" Type="http://schemas.microsoft.com/office/2007/relationships/media" Target="../media/media1.m4v"/><Relationship Id="rId4" Type="http://schemas.openxmlformats.org/officeDocument/2006/relationships/image" Target="../media/image4.png"/><Relationship Id="rId5" Type="http://schemas.openxmlformats.org/officeDocument/2006/relationships/image" Target="../media/image2.tif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
</file>

<file path=ppt/slides/_rels/slide10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
</file>

<file path=ppt/slides/_rels/slide10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
</file>

<file path=ppt/slides/_rels/slide10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
</file>

<file path=ppt/slides/_rels/slide10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
</file>

<file path=ppt/slides/_rels/slide10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2.png"/></Relationships>

</file>

<file path=ppt/slides/_rels/slide10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
</file>

<file path=ppt/slides/_rels/slide10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
</file>

<file path=ppt/slides/_rels/slide10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
</file>

<file path=ppt/slides/_rels/slide10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
</file>

<file path=ppt/slides/_rels/slide1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
</file>

<file path=ppt/slides/_rels/slide1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3.png"/></Relationships>

</file>

<file path=ppt/slides/_rels/slide1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4.png"/><Relationship Id="rId4" Type="http://schemas.openxmlformats.org/officeDocument/2006/relationships/image" Target="../media/image43.png"/></Relationships>

</file>

<file path=ppt/slides/_rels/slide1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4.png"/><Relationship Id="rId4" Type="http://schemas.openxmlformats.org/officeDocument/2006/relationships/image" Target="../media/image43.png"/></Relationships>

</file>

<file path=ppt/slides/_rels/slide1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4.png"/><Relationship Id="rId4" Type="http://schemas.openxmlformats.org/officeDocument/2006/relationships/image" Target="../media/image43.png"/><Relationship Id="rId5" Type="http://schemas.openxmlformats.org/officeDocument/2006/relationships/image" Target="../media/image47.png"/></Relationships>

</file>

<file path=ppt/slides/_rels/slide1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/Relationships>

</file>

<file path=ppt/slides/_rels/slide1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/Relationships>

</file>

<file path=ppt/slides/_rels/slide1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/Relationships>

</file>

<file path=ppt/slides/_rels/slide1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/Relationships>

</file>

<file path=ppt/slides/_rels/slide1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/Relationships>

</file>

<file path=ppt/slides/_rels/slide1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
</file>

<file path=ppt/slides/_rels/slide1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
</file>

<file path=ppt/slides/_rels/slide1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
</file>

<file path=ppt/slides/_rels/slide1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48.png"/></Relationships>

</file>

<file path=ppt/slides/_rels/slide1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50.png"/></Relationships>

</file>

<file path=ppt/slides/_rels/slide1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50.png"/></Relationships>

</file>

<file path=ppt/slides/_rels/slide1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50.png"/></Relationships>

</file>

<file path=ppt/slides/_rels/slide1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50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51.png"/></Relationships>

</file>

<file path=ppt/slides/_rels/slide1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51.png"/></Relationships>

</file>

<file path=ppt/slides/_rels/slide1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51.png"/></Relationships>

</file>

<file path=ppt/slides/_rels/slide1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51.png"/></Relationships>

</file>

<file path=ppt/slides/_rels/slide1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52.png"/></Relationships>

</file>

<file path=ppt/slides/_rels/slide1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52.png"/></Relationships>

</file>

<file path=ppt/slides/_rels/slide1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52.png"/></Relationships>

</file>

<file path=ppt/slides/_rels/slide1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52.png"/></Relationships>

</file>

<file path=ppt/slides/_rels/slide1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
</file>

<file path=ppt/slides/_rels/slide1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
</file>

<file path=ppt/slides/_rels/slide1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
</file>

<file path=ppt/slides/_rels/slide1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50.png"/></Relationships>

</file>

<file path=ppt/slides/_rels/slide1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50.png"/></Relationships>

</file>

<file path=ppt/slides/_rels/slide1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50.png"/></Relationships>

</file>

<file path=ppt/slides/_rels/slide1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50.png"/></Relationships>

</file>

<file path=ppt/slides/_rels/slide1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51.png"/></Relationships>

</file>

<file path=ppt/slides/_rels/slide1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51.png"/></Relationships>

</file>

<file path=ppt/slides/_rels/slide1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51.png"/></Relationships>

</file>

<file path=ppt/slides/_rels/slide1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51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52.png"/></Relationships>

</file>

<file path=ppt/slides/_rels/slide1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52.png"/></Relationships>

</file>

<file path=ppt/slides/_rels/slide1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52.png"/></Relationships>

</file>

<file path=ppt/slides/_rels/slide1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52.png"/></Relationships>

</file>

<file path=ppt/slides/_rels/slide1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53.png"/></Relationships>

</file>

<file path=ppt/slides/_rels/slide1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53.png"/></Relationships>

</file>

<file path=ppt/slides/_rels/slide1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53.png"/></Relationships>

</file>

<file path=ppt/slides/_rels/slide1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53.png"/></Relationships>

</file>

<file path=ppt/slides/_rels/slide1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53.png"/></Relationships>

</file>

<file path=ppt/slides/_rels/slide1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53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53.png"/></Relationships>

</file>

<file path=ppt/slides/_rels/slide1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53.png"/></Relationships>

</file>

<file path=ppt/slides/_rels/slide1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53.png"/></Relationships>

</file>

<file path=ppt/slides/_rels/slide1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53.png"/></Relationships>

</file>

<file path=ppt/slides/_rels/slide1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53.png"/></Relationships>

</file>

<file path=ppt/slides/_rels/slide1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53.png"/></Relationships>

</file>

<file path=ppt/slides/_rels/slide1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53.png"/></Relationships>

</file>

<file path=ppt/slides/_rels/slide1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53.png"/></Relationships>

</file>

<file path=ppt/slides/_rels/slide1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53.png"/></Relationships>

</file>

<file path=ppt/slides/_rels/slide1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53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

</file>

<file path=ppt/slides/_rels/slide1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

</file>

<file path=ppt/slides/_rels/slide1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3.png"/><Relationship Id="rId4" Type="http://schemas.openxmlformats.org/officeDocument/2006/relationships/image" Target="../media/image45.png"/></Relationships>

</file>

<file path=ppt/slides/_rels/slide1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3.png"/><Relationship Id="rId4" Type="http://schemas.openxmlformats.org/officeDocument/2006/relationships/image" Target="../media/image47.png"/><Relationship Id="rId5" Type="http://schemas.openxmlformats.org/officeDocument/2006/relationships/image" Target="../media/image45.png"/></Relationships>

</file>

<file path=ppt/slides/_rels/slide1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47.png"/><Relationship Id="rId4" Type="http://schemas.openxmlformats.org/officeDocument/2006/relationships/image" Target="../media/image55.png"/></Relationships>

</file>

<file path=ppt/slides/_rels/slide1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47.png"/><Relationship Id="rId4" Type="http://schemas.openxmlformats.org/officeDocument/2006/relationships/image" Target="../media/image44.png"/><Relationship Id="rId5" Type="http://schemas.openxmlformats.org/officeDocument/2006/relationships/image" Target="../media/image55.png"/></Relationships>

</file>

<file path=ppt/slides/_rels/slide1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47.png"/><Relationship Id="rId4" Type="http://schemas.openxmlformats.org/officeDocument/2006/relationships/image" Target="../media/image44.png"/><Relationship Id="rId5" Type="http://schemas.openxmlformats.org/officeDocument/2006/relationships/image" Target="../media/image55.png"/></Relationships>

</file>

<file path=ppt/slides/_rels/slide1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47.png"/><Relationship Id="rId4" Type="http://schemas.openxmlformats.org/officeDocument/2006/relationships/image" Target="../media/image44.png"/><Relationship Id="rId5" Type="http://schemas.openxmlformats.org/officeDocument/2006/relationships/image" Target="../media/image55.png"/></Relationships>

</file>

<file path=ppt/slides/_rels/slide1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3.png"/><Relationship Id="rId4" Type="http://schemas.openxmlformats.org/officeDocument/2006/relationships/image" Target="../media/image47.png"/><Relationship Id="rId5" Type="http://schemas.openxmlformats.org/officeDocument/2006/relationships/image" Target="../media/image45.png"/></Relationships>

</file>

<file path=ppt/slides/_rels/slide1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3.png"/><Relationship Id="rId4" Type="http://schemas.openxmlformats.org/officeDocument/2006/relationships/image" Target="../media/image56.png"/><Relationship Id="rId5" Type="http://schemas.openxmlformats.org/officeDocument/2006/relationships/image" Target="../media/image47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1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3.png"/><Relationship Id="rId4" Type="http://schemas.openxmlformats.org/officeDocument/2006/relationships/image" Target="../media/image56.png"/><Relationship Id="rId5" Type="http://schemas.openxmlformats.org/officeDocument/2006/relationships/image" Target="../media/image47.png"/></Relationships>

</file>

<file path=ppt/slides/_rels/slide1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3.png"/><Relationship Id="rId4" Type="http://schemas.openxmlformats.org/officeDocument/2006/relationships/image" Target="../media/image56.png"/><Relationship Id="rId5" Type="http://schemas.openxmlformats.org/officeDocument/2006/relationships/image" Target="../media/image47.png"/></Relationships>

</file>

<file path=ppt/slides/_rels/slide1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3.png"/><Relationship Id="rId4" Type="http://schemas.openxmlformats.org/officeDocument/2006/relationships/image" Target="../media/image56.png"/><Relationship Id="rId5" Type="http://schemas.openxmlformats.org/officeDocument/2006/relationships/image" Target="../media/image47.png"/></Relationships>

</file>

<file path=ppt/slides/_rels/slide1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4.png"/><Relationship Id="rId4" Type="http://schemas.openxmlformats.org/officeDocument/2006/relationships/image" Target="../media/image43.png"/></Relationships>

</file>

<file path=ppt/slides/_rels/slide1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3.png"/></Relationships>

</file>

<file path=ppt/slides/_rels/slide1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3.png"/></Relationships>

</file>

<file path=ppt/slides/_rels/slide1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
</file>

<file path=ppt/slides/_rels/slide1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/Relationships>

</file>

<file path=ppt/slides/_rels/slide1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/Relationships>

</file>

<file path=ppt/slides/_rels/slide18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19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/Relationships>

</file>

<file path=ppt/slides/_rels/slide19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1.png"/><Relationship Id="rId6" Type="http://schemas.openxmlformats.org/officeDocument/2006/relationships/image" Target="../media/image60.png"/></Relationships>

</file>

<file path=ppt/slides/_rels/slide19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1.png"/><Relationship Id="rId6" Type="http://schemas.openxmlformats.org/officeDocument/2006/relationships/image" Target="../media/image60.png"/></Relationships>

</file>

<file path=ppt/slides/_rels/slide19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1.png"/><Relationship Id="rId6" Type="http://schemas.openxmlformats.org/officeDocument/2006/relationships/image" Target="../media/image60.png"/></Relationships>

</file>

<file path=ppt/slides/_rels/slide19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1.png"/><Relationship Id="rId6" Type="http://schemas.openxmlformats.org/officeDocument/2006/relationships/image" Target="../media/image60.png"/></Relationships>

</file>

<file path=ppt/slides/_rels/slide19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1.png"/><Relationship Id="rId6" Type="http://schemas.openxmlformats.org/officeDocument/2006/relationships/image" Target="../media/image60.png"/></Relationships>

</file>

<file path=ppt/slides/_rels/slide19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61.png"/><Relationship Id="rId5" Type="http://schemas.openxmlformats.org/officeDocument/2006/relationships/image" Target="../media/image60.png"/></Relationships>

</file>

<file path=ppt/slides/_rels/slide19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62.png"/><Relationship Id="rId5" Type="http://schemas.openxmlformats.org/officeDocument/2006/relationships/image" Target="../media/image60.png"/></Relationships>

</file>

<file path=ppt/slides/_rels/slide19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62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/Relationships>

</file>

<file path=ppt/slides/_rels/slide19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3.png"/><Relationship Id="rId6" Type="http://schemas.openxmlformats.org/officeDocument/2006/relationships/image" Target="../media/image60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20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3.png"/><Relationship Id="rId6" Type="http://schemas.openxmlformats.org/officeDocument/2006/relationships/image" Target="../media/image60.png"/></Relationships>

</file>

<file path=ppt/slides/_rels/slide20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3.png"/><Relationship Id="rId6" Type="http://schemas.openxmlformats.org/officeDocument/2006/relationships/image" Target="../media/image60.png"/></Relationships>

</file>

<file path=ppt/slides/_rels/slide20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3.png"/><Relationship Id="rId6" Type="http://schemas.openxmlformats.org/officeDocument/2006/relationships/image" Target="../media/image60.png"/></Relationships>

</file>

<file path=ppt/slides/_rels/slide20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62.png"/><Relationship Id="rId5" Type="http://schemas.openxmlformats.org/officeDocument/2006/relationships/image" Target="../media/image60.png"/></Relationships>

</file>

<file path=ppt/slides/_rels/slide20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62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/Relationships>

</file>

<file path=ppt/slides/_rels/slide20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64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/Relationships>

</file>

<file path=ppt/slides/_rels/slide20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4.png"/><Relationship Id="rId6" Type="http://schemas.openxmlformats.org/officeDocument/2006/relationships/image" Target="../media/image60.png"/></Relationships>

</file>

<file path=ppt/slides/_rels/slide20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4.png"/><Relationship Id="rId6" Type="http://schemas.openxmlformats.org/officeDocument/2006/relationships/image" Target="../media/image60.png"/></Relationships>

</file>

<file path=ppt/slides/_rels/slide20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4.png"/><Relationship Id="rId6" Type="http://schemas.openxmlformats.org/officeDocument/2006/relationships/image" Target="../media/image60.png"/></Relationships>

</file>

<file path=ppt/slides/_rels/slide20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/Relationships>

</file>

<file path=ppt/slides/_rels/slide2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/Relationships>

</file>

<file path=ppt/slides/_rels/slide2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/Relationships>

</file>

<file path=ppt/slides/_rels/slide2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/Relationships>

</file>

<file path=ppt/slides/_rels/slide2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/Relationships>

</file>

<file path=ppt/slides/_rels/slide2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/Relationships>

</file>

<file path=ppt/slides/_rels/slide2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/Relationships>

</file>

<file path=ppt/slides/_rels/slide2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/Relationships>

</file>

<file path=ppt/slides/_rels/slide2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/Relationships>

</file>

<file path=ppt/slides/_rels/slide2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3.png"/></Relationships>

</file>

<file path=ppt/slides/_rels/slide2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/Relationships>

</file>

<file path=ppt/slides/_rels/slide2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/Relationships>

</file>

<file path=ppt/slides/_rels/slide2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/Relationships>

</file>

<file path=ppt/slides/_rels/slide2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77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73.png"/></Relationships>

</file>

<file path=ppt/slides/_rels/slide2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41.png"/></Relationships>

</file>

<file path=ppt/slides/_rels/slide2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/Relationships>

</file>

<file path=ppt/slides/_rels/slide2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/Relationships>

</file>

<file path=ppt/slides/_rels/slide2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/Relationships>

</file>

<file path=ppt/slides/_rels/slide2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/Relationships>

</file>

<file path=ppt/slides/_rels/slide2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/Relationships>

</file>

<file path=ppt/slides/_rels/slide2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/Relationships>

</file>

<file path=ppt/slides/_rels/slide2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/Relationships>

</file>

<file path=ppt/slides/_rels/slide2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92.png"/></Relationships>

</file>

<file path=ppt/slides/_rels/slide2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92.png"/></Relationships>

</file>

<file path=ppt/slides/_rels/slide2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92.png"/></Relationships>

</file>

<file path=ppt/slides/_rels/slide2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92.png"/></Relationships>

</file>

<file path=ppt/slides/_rels/slide2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57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2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57.png"/><Relationship Id="rId5" Type="http://schemas.openxmlformats.org/officeDocument/2006/relationships/image" Target="../media/image93.png"/></Relationships>

</file>

<file path=ppt/slides/_rels/slide2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57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/Relationships>

</file>

<file path=ppt/slides/_rels/slide2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95.png"/></Relationships>

</file>

<file path=ppt/slides/_rels/slide2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95.png"/></Relationships>

</file>

<file path=ppt/slides/_rels/slide2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95.png"/></Relationships>

</file>

<file path=ppt/slides/_rels/slide2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86.png"/></Relationships>

</file>

<file path=ppt/slides/_rels/slide2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86.png"/><Relationship Id="rId4" Type="http://schemas.openxmlformats.org/officeDocument/2006/relationships/image" Target="../media/image96.png"/></Relationships>

</file>

<file path=ppt/slides/_rels/slide2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86.png"/></Relationships>

</file>

<file path=ppt/slides/_rels/slide2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86.png"/></Relationships>

</file>

<file path=ppt/slides/_rels/slide2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2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/Relationships>

</file>

<file path=ppt/slides/_rels/slide2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/Relationships>

</file>

<file path=ppt/slides/_rels/slide2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/Relationships>

</file>

<file path=ppt/slides/_rels/slide2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/Relationships>

</file>

<file path=ppt/slides/_rels/slide2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
</file>

<file path=ppt/slides/_rels/slide2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"/></Relationships>

</file>

<file path=ppt/slides/_rels/slide2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/Relationships>

</file>

<file path=ppt/slides/_rels/slide2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/Relationships>

</file>

<file path=ppt/slides/_rels/slide2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100.png"/></Relationships>

</file>

<file path=ppt/slides/_rels/slide2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/Relationships>

</file>

<file path=ppt/slides/_rels/slide2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/Relationships>

</file>

<file path=ppt/slides/_rels/slide2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/Relationships>

</file>

<file path=ppt/slides/_rels/slide2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/Relationships>

</file>

<file path=ppt/slides/_rels/slide2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
</file>

<file path=ppt/slides/_rels/slide2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3.tif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3.tif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3.tif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3.tif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3.tif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3.tif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3.tif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3.tif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18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21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8.png"/><Relationship Id="rId4" Type="http://schemas.openxmlformats.org/officeDocument/2006/relationships/image" Target="../media/image23.png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
</file>

<file path=ppt/slides/_rels/slide9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/Relationships>

</file>

<file path=ppt/slides/_rels/slide9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/Relationships>

</file>

<file path=ppt/slides/_rels/slide9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
</file>

<file path=ppt/slides/_rels/slide9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
</file>

<file path=ppt/slides/_rels/slide9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tree_movie.m4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179749" y="-139700"/>
            <a:ext cx="10504849" cy="4102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0"/>
            <a:ext cx="10160000" cy="3967439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hape 197"/>
          <p:cNvSpPr/>
          <p:nvPr/>
        </p:nvSpPr>
        <p:spPr>
          <a:xfrm>
            <a:off x="-12700" y="3924300"/>
            <a:ext cx="11303000" cy="3695700"/>
          </a:xfrm>
          <a:prstGeom prst="rect">
            <a:avLst/>
          </a:prstGeom>
          <a:solidFill>
            <a:srgbClr val="3973CB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100"/>
              </a:lnSpc>
              <a:tabLst>
                <a:tab pos="838200" algn="l"/>
              </a:tabLst>
              <a:defRPr sz="2600">
                <a:solidFill>
                  <a:srgbClr val="797979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98" name="Shape 198"/>
          <p:cNvSpPr/>
          <p:nvPr/>
        </p:nvSpPr>
        <p:spPr>
          <a:xfrm>
            <a:off x="-975360" y="4520438"/>
            <a:ext cx="12110720" cy="250342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52400" dist="63500" dir="2700000">
              <a:srgbClr val="000000">
                <a:alpha val="1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/>
          <a:p>
            <a:pPr algn="ctr">
              <a:lnSpc>
                <a:spcPts val="3600"/>
              </a:lnSpc>
              <a:spcBef>
                <a:spcPts val="200"/>
              </a:spcBef>
              <a:tabLst>
                <a:tab pos="1244600" algn="l"/>
              </a:tabLst>
              <a:defRPr sz="300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Brian R. Moore</a:t>
            </a:r>
            <a:br/>
            <a:r>
              <a:rPr sz="2600">
                <a:solidFill>
                  <a:srgbClr val="C0C0C0"/>
                </a:solidFill>
              </a:rPr>
              <a:t>Department of Evolution &amp; Ecology</a:t>
            </a:r>
            <a:br>
              <a:rPr sz="2600">
                <a:solidFill>
                  <a:srgbClr val="C0C0C0"/>
                </a:solidFill>
              </a:rPr>
            </a:br>
            <a:r>
              <a:rPr sz="2600">
                <a:solidFill>
                  <a:srgbClr val="C0C0C0"/>
                </a:solidFill>
              </a:rPr>
              <a:t>University of California, Davis</a:t>
            </a:r>
            <a:endParaRPr>
              <a:solidFill>
                <a:srgbClr val="C0C0C0"/>
              </a:solidFill>
            </a:endParaRPr>
          </a:p>
          <a:p>
            <a:pPr algn="ctr">
              <a:lnSpc>
                <a:spcPts val="2400"/>
              </a:lnSpc>
              <a:spcBef>
                <a:spcPts val="200"/>
              </a:spcBef>
              <a:tabLst>
                <a:tab pos="977900" algn="l"/>
              </a:tabLst>
              <a:defRPr sz="20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CoME, 2019</a:t>
            </a:r>
          </a:p>
        </p:txBody>
      </p:sp>
      <p:sp>
        <p:nvSpPr>
          <p:cNvPr id="199" name="Shape 199"/>
          <p:cNvSpPr/>
          <p:nvPr/>
        </p:nvSpPr>
        <p:spPr>
          <a:xfrm>
            <a:off x="990600" y="723900"/>
            <a:ext cx="8178800" cy="419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50800" dir="27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indent="-12700" algn="ctr">
              <a:lnSpc>
                <a:spcPts val="4600"/>
              </a:lnSpc>
              <a:tabLst>
                <a:tab pos="977900" algn="l"/>
              </a:tabLst>
              <a:defRPr sz="3900">
                <a:solidFill>
                  <a:srgbClr val="021EAA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Lecture 5: </a:t>
            </a:r>
            <a:r>
              <a:t>A Brief Introduction to Bayesian Inference </a:t>
            </a:r>
            <a:r>
              <a:t>of Phylogeny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23" fill="hold"/>
                                        <p:tgtEl>
                                          <p:spTgt spid="1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623"/>
                            </p:stCondLst>
                            <p:childTnLst>
                              <p:par>
                                <p:cTn id="8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499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8122"/>
                            </p:stCondLst>
                            <p:childTnLst>
                              <p:par>
                                <p:cTn id="12" presetClass="entr" nodeType="afterEffect" presetID="9" grpId="3" fill="hold">
                                  <p:stCondLst>
                                    <p:cond delay="2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" dur="2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5" fill="hold" display="0">
                  <p:stCondLst>
                    <p:cond delay="indefinite"/>
                  </p:stCondLst>
                </p:cTn>
                <p:tgtEl>
                  <p:spTgt spid="195"/>
                </p:tgtEl>
              </p:cMediaNode>
            </p:video>
          </p:childTnLst>
        </p:cTn>
      </p:par>
    </p:tnLst>
    <p:bldLst>
      <p:bldP build="whole" bldLvl="1" animBg="1" rev="0" advAuto="0" spid="199" grpId="3"/>
      <p:bldP build="whole" bldLvl="1" animBg="1" rev="0" advAuto="0" spid="198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/>
        </p:nvSpPr>
        <p:spPr>
          <a:xfrm>
            <a:off x="4379019" y="139997"/>
            <a:ext cx="140196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Outline</a:t>
            </a:r>
          </a:p>
        </p:txBody>
      </p:sp>
      <p:sp>
        <p:nvSpPr>
          <p:cNvPr id="307" name="Shape 307"/>
          <p:cNvSpPr/>
          <p:nvPr/>
        </p:nvSpPr>
        <p:spPr>
          <a:xfrm>
            <a:off x="838200" y="1917700"/>
            <a:ext cx="469900" cy="342900"/>
          </a:xfrm>
          <a:prstGeom prst="rightArrow">
            <a:avLst>
              <a:gd name="adj1" fmla="val 54395"/>
              <a:gd name="adj2" fmla="val 70415"/>
            </a:avLst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127000" dist="508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8" name="Shape 308"/>
          <p:cNvSpPr/>
          <p:nvPr/>
        </p:nvSpPr>
        <p:spPr>
          <a:xfrm>
            <a:off x="635000" y="1208723"/>
            <a:ext cx="80010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I. Introduction to Bayesian inference</a:t>
            </a:r>
          </a:p>
        </p:txBody>
      </p:sp>
      <p:sp>
        <p:nvSpPr>
          <p:cNvPr id="309" name="Shape 309"/>
          <p:cNvSpPr/>
          <p:nvPr/>
        </p:nvSpPr>
        <p:spPr>
          <a:xfrm>
            <a:off x="635000" y="4345623"/>
            <a:ext cx="80010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III. Numerical algorithms for Bayesian inference</a:t>
            </a:r>
          </a:p>
        </p:txBody>
      </p:sp>
      <p:sp>
        <p:nvSpPr>
          <p:cNvPr id="310" name="Shape 310"/>
          <p:cNvSpPr/>
          <p:nvPr/>
        </p:nvSpPr>
        <p:spPr>
          <a:xfrm>
            <a:off x="990600" y="47266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Markov-chain Monte Carlo (MCMC)</a:t>
            </a:r>
          </a:p>
        </p:txBody>
      </p:sp>
      <p:sp>
        <p:nvSpPr>
          <p:cNvPr id="311" name="Shape 311"/>
          <p:cNvSpPr/>
          <p:nvPr/>
        </p:nvSpPr>
        <p:spPr>
          <a:xfrm>
            <a:off x="1371600" y="50441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Metropolis-Hastings algorithm</a:t>
            </a:r>
          </a:p>
        </p:txBody>
      </p:sp>
      <p:sp>
        <p:nvSpPr>
          <p:cNvPr id="312" name="Shape 312"/>
          <p:cNvSpPr/>
          <p:nvPr/>
        </p:nvSpPr>
        <p:spPr>
          <a:xfrm>
            <a:off x="1371600" y="53616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Metropolis-Coupled algorithm</a:t>
            </a:r>
          </a:p>
        </p:txBody>
      </p:sp>
      <p:sp>
        <p:nvSpPr>
          <p:cNvPr id="313" name="Shape 313"/>
          <p:cNvSpPr/>
          <p:nvPr/>
        </p:nvSpPr>
        <p:spPr>
          <a:xfrm>
            <a:off x="990600" y="15897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Becoming fascinated with posteriors:</a:t>
            </a:r>
          </a:p>
        </p:txBody>
      </p:sp>
      <p:sp>
        <p:nvSpPr>
          <p:cNvPr id="314" name="Shape 314"/>
          <p:cNvSpPr/>
          <p:nvPr/>
        </p:nvSpPr>
        <p:spPr>
          <a:xfrm>
            <a:off x="1371600" y="19072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Deriving Bayes theorem</a:t>
            </a:r>
          </a:p>
        </p:txBody>
      </p:sp>
      <p:sp>
        <p:nvSpPr>
          <p:cNvPr id="315" name="Shape 315"/>
          <p:cNvSpPr/>
          <p:nvPr/>
        </p:nvSpPr>
        <p:spPr>
          <a:xfrm>
            <a:off x="1371600" y="25422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 of phylogeny</a:t>
            </a:r>
          </a:p>
        </p:txBody>
      </p:sp>
      <p:sp>
        <p:nvSpPr>
          <p:cNvPr id="316" name="Shape 316"/>
          <p:cNvSpPr/>
          <p:nvPr/>
        </p:nvSpPr>
        <p:spPr>
          <a:xfrm>
            <a:off x="990600" y="3443923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What’s the deal with priors?</a:t>
            </a:r>
          </a:p>
        </p:txBody>
      </p:sp>
      <p:sp>
        <p:nvSpPr>
          <p:cNvPr id="317" name="Shape 317"/>
          <p:cNvSpPr/>
          <p:nvPr/>
        </p:nvSpPr>
        <p:spPr>
          <a:xfrm>
            <a:off x="635000" y="3062923"/>
            <a:ext cx="80010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II. The Bayesian hard sell</a:t>
            </a:r>
          </a:p>
        </p:txBody>
      </p:sp>
      <p:sp>
        <p:nvSpPr>
          <p:cNvPr id="318" name="Shape 318"/>
          <p:cNvSpPr/>
          <p:nvPr/>
        </p:nvSpPr>
        <p:spPr>
          <a:xfrm>
            <a:off x="990600" y="3824923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Learning to embrace your inner Bayesian</a:t>
            </a:r>
          </a:p>
        </p:txBody>
      </p:sp>
      <p:sp>
        <p:nvSpPr>
          <p:cNvPr id="319" name="Shape 319"/>
          <p:cNvSpPr/>
          <p:nvPr/>
        </p:nvSpPr>
        <p:spPr>
          <a:xfrm>
            <a:off x="990600" y="57426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Summarizing posterior samples</a:t>
            </a:r>
          </a:p>
        </p:txBody>
      </p:sp>
      <p:sp>
        <p:nvSpPr>
          <p:cNvPr id="320" name="Shape 320"/>
          <p:cNvSpPr/>
          <p:nvPr/>
        </p:nvSpPr>
        <p:spPr>
          <a:xfrm>
            <a:off x="1371600" y="22247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Two non-phylogenetic examples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5" name="BVN_density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0" y="4731806"/>
            <a:ext cx="6515100" cy="36374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6" name="ROBO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75362" y="5625015"/>
            <a:ext cx="777676" cy="965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101600" dir="2700000">
              <a:srgbClr val="000000">
                <a:alpha val="40000"/>
              </a:srgbClr>
            </a:outerShdw>
          </a:effectLst>
        </p:spPr>
      </p:pic>
      <p:sp>
        <p:nvSpPr>
          <p:cNvPr id="1607" name="Shape 1607"/>
          <p:cNvSpPr/>
          <p:nvPr/>
        </p:nvSpPr>
        <p:spPr>
          <a:xfrm>
            <a:off x="1003300" y="4584700"/>
            <a:ext cx="2438400" cy="3937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indent="342900">
              <a:lnSpc>
                <a:spcPts val="2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1800">
                <a:latin typeface="Times New Roman"/>
                <a:ea typeface="Times New Roman"/>
                <a:cs typeface="Times New Roman"/>
                <a:sym typeface="Times New Roman"/>
              </a:rPr>
              <a:t>Pr[Accept] = 1</a:t>
            </a:r>
            <a:r>
              <a:t> </a:t>
            </a:r>
          </a:p>
        </p:txBody>
      </p:sp>
      <p:sp>
        <p:nvSpPr>
          <p:cNvPr id="1608" name="Shape 1608"/>
          <p:cNvSpPr/>
          <p:nvPr/>
        </p:nvSpPr>
        <p:spPr>
          <a:xfrm>
            <a:off x="1003300" y="25400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1. If the proposed step will take the robot uphill, it automatically takes the step</a:t>
            </a:r>
          </a:p>
        </p:txBody>
      </p:sp>
      <p:sp>
        <p:nvSpPr>
          <p:cNvPr id="1609" name="Shape 1609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1610" name="Shape 1610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Programming our MCMC robot...</a:t>
            </a:r>
          </a:p>
        </p:txBody>
      </p:sp>
      <p:sp>
        <p:nvSpPr>
          <p:cNvPr id="1611" name="Shape 1611"/>
          <p:cNvSpPr/>
          <p:nvPr/>
        </p:nvSpPr>
        <p:spPr>
          <a:xfrm>
            <a:off x="1003300" y="1828800"/>
            <a:ext cx="7848600" cy="723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342900"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/>
            <a:r>
              <a:t>Our robot parachutes into a random location in the joint posterior density</a:t>
            </a:r>
          </a:p>
          <a:p>
            <a:pPr lvl="1"/>
            <a:r>
              <a:t>and will explore parameter space by following these simple rules:</a:t>
            </a:r>
          </a:p>
        </p:txBody>
      </p:sp>
      <p:sp>
        <p:nvSpPr>
          <p:cNvPr id="1612" name="Shape 1612"/>
          <p:cNvSpPr/>
          <p:nvPr/>
        </p:nvSpPr>
        <p:spPr>
          <a:xfrm>
            <a:off x="1003300" y="7251700"/>
            <a:ext cx="3457278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 et al. (1953); Hastings (1970)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4" name="BVN_density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0" y="4731806"/>
            <a:ext cx="6515100" cy="36374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5" name="ROBO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75362" y="5625015"/>
            <a:ext cx="777676" cy="965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101600" dir="2700000">
              <a:srgbClr val="000000">
                <a:alpha val="40000"/>
              </a:srgbClr>
            </a:outerShdw>
          </a:effectLst>
        </p:spPr>
      </p:pic>
      <p:sp>
        <p:nvSpPr>
          <p:cNvPr id="1616" name="Shape 1616"/>
          <p:cNvSpPr/>
          <p:nvPr/>
        </p:nvSpPr>
        <p:spPr>
          <a:xfrm>
            <a:off x="5105400" y="6477000"/>
            <a:ext cx="1066800" cy="317500"/>
          </a:xfrm>
          <a:prstGeom prst="ellipse">
            <a:avLst/>
          </a:prstGeom>
          <a:ln w="25400" cap="rnd">
            <a:solidFill>
              <a:srgbClr val="000000"/>
            </a:solidFill>
            <a:custDash>
              <a:ds d="100000" sp="200000"/>
            </a:custDash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0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17" name="Shape 1617"/>
          <p:cNvSpPr/>
          <p:nvPr/>
        </p:nvSpPr>
        <p:spPr>
          <a:xfrm>
            <a:off x="5702300" y="6718300"/>
            <a:ext cx="127000" cy="127000"/>
          </a:xfrm>
          <a:prstGeom prst="ellipse">
            <a:avLst/>
          </a:prstGeom>
          <a:solidFill>
            <a:srgbClr val="FF2600"/>
          </a:solidFill>
          <a:ln w="254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0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18" name="Shape 1618"/>
          <p:cNvSpPr/>
          <p:nvPr/>
        </p:nvSpPr>
        <p:spPr>
          <a:xfrm>
            <a:off x="1003300" y="2921000"/>
            <a:ext cx="8178800" cy="1016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2. If the proposed step will take the robot downhill, it divides the elevation of</a:t>
            </a:r>
            <a:br/>
            <a:r>
              <a:t>    the proposed location by the current location, and it only takes the step if the</a:t>
            </a:r>
            <a:br/>
            <a:r>
              <a:t>    quotient is less than a uniform random variable,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Uniform[0,1]</a:t>
            </a:r>
            <a:r>
              <a:t> </a:t>
            </a:r>
          </a:p>
        </p:txBody>
      </p:sp>
      <p:sp>
        <p:nvSpPr>
          <p:cNvPr id="1619" name="Shape 1619"/>
          <p:cNvSpPr/>
          <p:nvPr/>
        </p:nvSpPr>
        <p:spPr>
          <a:xfrm>
            <a:off x="1003300" y="25400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1. If the proposed step will take the robot uphill, it automatically takes the step</a:t>
            </a:r>
          </a:p>
        </p:txBody>
      </p:sp>
      <p:sp>
        <p:nvSpPr>
          <p:cNvPr id="1620" name="Shape 1620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1621" name="Shape 1621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Programming our MCMC robot...</a:t>
            </a:r>
          </a:p>
        </p:txBody>
      </p:sp>
      <p:sp>
        <p:nvSpPr>
          <p:cNvPr id="1622" name="Shape 1622"/>
          <p:cNvSpPr/>
          <p:nvPr/>
        </p:nvSpPr>
        <p:spPr>
          <a:xfrm>
            <a:off x="1003300" y="1828800"/>
            <a:ext cx="7848600" cy="723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342900"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/>
            <a:r>
              <a:t>Our robot parachutes into a random location in the joint posterior density</a:t>
            </a:r>
          </a:p>
          <a:p>
            <a:pPr lvl="1"/>
            <a:r>
              <a:t>and will explore parameter space by following these simple rules:</a:t>
            </a:r>
          </a:p>
        </p:txBody>
      </p:sp>
      <p:sp>
        <p:nvSpPr>
          <p:cNvPr id="1623" name="Shape 1623"/>
          <p:cNvSpPr/>
          <p:nvPr/>
        </p:nvSpPr>
        <p:spPr>
          <a:xfrm>
            <a:off x="1003300" y="7251700"/>
            <a:ext cx="3457278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 et al. (1953); Hastings (1970)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1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1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16" grpId="1"/>
      <p:bldP build="whole" bldLvl="1" animBg="1" rev="0" advAuto="0" spid="1617" grpId="2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5" name="BVN_density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0" y="4731806"/>
            <a:ext cx="6515100" cy="3637494"/>
          </a:xfrm>
          <a:prstGeom prst="rect">
            <a:avLst/>
          </a:prstGeom>
          <a:ln w="12700">
            <a:miter lim="400000"/>
          </a:ln>
        </p:spPr>
      </p:pic>
      <p:sp>
        <p:nvSpPr>
          <p:cNvPr id="1626" name="Shape 1626"/>
          <p:cNvSpPr/>
          <p:nvPr/>
        </p:nvSpPr>
        <p:spPr>
          <a:xfrm>
            <a:off x="5105400" y="6477000"/>
            <a:ext cx="1066800" cy="317500"/>
          </a:xfrm>
          <a:prstGeom prst="ellipse">
            <a:avLst/>
          </a:prstGeom>
          <a:ln w="25400" cap="rnd">
            <a:solidFill>
              <a:srgbClr val="000000"/>
            </a:solidFill>
            <a:custDash>
              <a:ds d="100000" sp="200000"/>
            </a:custDash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0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27" name="Shape 1627"/>
          <p:cNvSpPr/>
          <p:nvPr/>
        </p:nvSpPr>
        <p:spPr>
          <a:xfrm>
            <a:off x="5702300" y="6718300"/>
            <a:ext cx="127000" cy="127000"/>
          </a:xfrm>
          <a:prstGeom prst="ellipse">
            <a:avLst/>
          </a:prstGeom>
          <a:solidFill>
            <a:srgbClr val="FF2600"/>
          </a:solidFill>
          <a:ln w="254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0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28" name="Shape 1628"/>
          <p:cNvSpPr/>
          <p:nvPr/>
        </p:nvSpPr>
        <p:spPr>
          <a:xfrm>
            <a:off x="1003300" y="4610100"/>
            <a:ext cx="2768600" cy="5461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indent="342900">
              <a:lnSpc>
                <a:spcPts val="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1800">
                <a:latin typeface="Times New Roman"/>
                <a:ea typeface="Times New Roman"/>
                <a:cs typeface="Times New Roman"/>
                <a:sym typeface="Times New Roman"/>
              </a:rPr>
              <a:t>Pr[Accept] = </a:t>
            </a:r>
            <a:r>
              <a:rPr sz="1800" u="sng">
                <a:latin typeface="Times New Roman"/>
                <a:ea typeface="Times New Roman"/>
                <a:cs typeface="Times New Roman"/>
                <a:sym typeface="Times New Roman"/>
              </a:rPr>
              <a:t>new height</a:t>
            </a:r>
            <a:endParaRPr sz="18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 indent="342900">
              <a:lnSpc>
                <a:spcPts val="2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1800">
                <a:latin typeface="Times New Roman"/>
                <a:ea typeface="Times New Roman"/>
                <a:cs typeface="Times New Roman"/>
                <a:sym typeface="Times New Roman"/>
              </a:rPr>
              <a:t>                       old height</a:t>
            </a:r>
            <a:r>
              <a:t> </a:t>
            </a:r>
          </a:p>
        </p:txBody>
      </p:sp>
      <p:pic>
        <p:nvPicPr>
          <p:cNvPr id="1629" name="ROBO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75362" y="5625015"/>
            <a:ext cx="777676" cy="965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101600" dir="2700000">
              <a:srgbClr val="000000">
                <a:alpha val="40000"/>
              </a:srgbClr>
            </a:outerShdw>
          </a:effectLst>
        </p:spPr>
      </p:pic>
      <p:sp>
        <p:nvSpPr>
          <p:cNvPr id="1630" name="Shape 1630"/>
          <p:cNvSpPr/>
          <p:nvPr/>
        </p:nvSpPr>
        <p:spPr>
          <a:xfrm>
            <a:off x="1003300" y="2921000"/>
            <a:ext cx="8178800" cy="1016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2. If the proposed step will take the robot downhill, it divides the elevation of</a:t>
            </a:r>
            <a:br/>
            <a:r>
              <a:t>    the proposed location by the current location, and it only takes the step if the</a:t>
            </a:r>
            <a:br/>
            <a:r>
              <a:t>    quotient is less than a uniform random variable,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Uniform[0,1]</a:t>
            </a:r>
            <a:r>
              <a:t> </a:t>
            </a:r>
          </a:p>
        </p:txBody>
      </p:sp>
      <p:sp>
        <p:nvSpPr>
          <p:cNvPr id="1631" name="Shape 1631"/>
          <p:cNvSpPr/>
          <p:nvPr/>
        </p:nvSpPr>
        <p:spPr>
          <a:xfrm>
            <a:off x="1003300" y="25400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1. If the proposed step will take the robot uphill, it automatically takes the step</a:t>
            </a:r>
          </a:p>
        </p:txBody>
      </p:sp>
      <p:sp>
        <p:nvSpPr>
          <p:cNvPr id="1632" name="Shape 1632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1633" name="Shape 1633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Programming our MCMC robot...</a:t>
            </a:r>
          </a:p>
        </p:txBody>
      </p:sp>
      <p:sp>
        <p:nvSpPr>
          <p:cNvPr id="1634" name="Shape 1634"/>
          <p:cNvSpPr/>
          <p:nvPr/>
        </p:nvSpPr>
        <p:spPr>
          <a:xfrm>
            <a:off x="1003300" y="1828800"/>
            <a:ext cx="7848600" cy="723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342900"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/>
            <a:r>
              <a:t>Our robot parachutes into a random location in the joint posterior density</a:t>
            </a:r>
          </a:p>
          <a:p>
            <a:pPr lvl="1"/>
            <a:r>
              <a:t>and will explore parameter space by following these simple rules:</a:t>
            </a:r>
          </a:p>
        </p:txBody>
      </p:sp>
      <p:sp>
        <p:nvSpPr>
          <p:cNvPr id="1635" name="Shape 1635"/>
          <p:cNvSpPr/>
          <p:nvPr/>
        </p:nvSpPr>
        <p:spPr>
          <a:xfrm>
            <a:off x="1003300" y="7251700"/>
            <a:ext cx="3457278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 et al. (1953); Hastings (1970)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499"/>
                                        <p:tgtEl>
                                          <p:spTgt spid="1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path" nodeType="with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-0.005901 -0.007197 -0.005370 -0.019800 0.001099 -0.026071 C 0.024618 -0.048871 0.039506 0.037408 0.010879 0.030605" origin="layout" pathEditMode="relative">
                                      <p:cBhvr>
                                        <p:cTn id="10" dur="1000" fill="hold"/>
                                        <p:tgtEl>
                                          <p:spTgt spid="16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28" grpId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Shape 1637"/>
          <p:cNvSpPr/>
          <p:nvPr/>
        </p:nvSpPr>
        <p:spPr>
          <a:xfrm>
            <a:off x="1003300" y="2921000"/>
            <a:ext cx="8178800" cy="1016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2. If the proposed step will take the robot downhill, it divides the elevation of</a:t>
            </a:r>
            <a:br/>
            <a:r>
              <a:t>    the proposed location by the current location, and it only takes the step if the</a:t>
            </a:r>
            <a:br/>
            <a:r>
              <a:t>    quotient is less than a uniform random variable,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Uniform[0,1]</a:t>
            </a:r>
            <a:r>
              <a:t> </a:t>
            </a:r>
          </a:p>
        </p:txBody>
      </p:sp>
      <p:pic>
        <p:nvPicPr>
          <p:cNvPr id="1638" name="BVN_density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0" y="4731806"/>
            <a:ext cx="6515100" cy="3637494"/>
          </a:xfrm>
          <a:prstGeom prst="rect">
            <a:avLst/>
          </a:prstGeom>
          <a:ln w="12700">
            <a:miter lim="400000"/>
          </a:ln>
        </p:spPr>
      </p:pic>
      <p:sp>
        <p:nvSpPr>
          <p:cNvPr id="1639" name="Shape 1639"/>
          <p:cNvSpPr/>
          <p:nvPr/>
        </p:nvSpPr>
        <p:spPr>
          <a:xfrm>
            <a:off x="5105400" y="6477000"/>
            <a:ext cx="1066800" cy="317500"/>
          </a:xfrm>
          <a:prstGeom prst="ellipse">
            <a:avLst/>
          </a:prstGeom>
          <a:ln w="25400" cap="rnd">
            <a:solidFill>
              <a:srgbClr val="000000"/>
            </a:solidFill>
            <a:custDash>
              <a:ds d="100000" sp="200000"/>
            </a:custDash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0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40" name="Shape 1640"/>
          <p:cNvSpPr/>
          <p:nvPr/>
        </p:nvSpPr>
        <p:spPr>
          <a:xfrm>
            <a:off x="5702300" y="6718300"/>
            <a:ext cx="127000" cy="127000"/>
          </a:xfrm>
          <a:prstGeom prst="ellipse">
            <a:avLst/>
          </a:prstGeom>
          <a:solidFill>
            <a:srgbClr val="FF2600"/>
          </a:solidFill>
          <a:ln w="254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0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41" name="Shape 1641"/>
          <p:cNvSpPr/>
          <p:nvPr/>
        </p:nvSpPr>
        <p:spPr>
          <a:xfrm>
            <a:off x="1003300" y="4610100"/>
            <a:ext cx="2768600" cy="5461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indent="342900">
              <a:lnSpc>
                <a:spcPts val="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1800">
                <a:latin typeface="Times New Roman"/>
                <a:ea typeface="Times New Roman"/>
                <a:cs typeface="Times New Roman"/>
                <a:sym typeface="Times New Roman"/>
              </a:rPr>
              <a:t>Pr[Accept] = </a:t>
            </a:r>
            <a:r>
              <a:rPr sz="1800" u="sng">
                <a:latin typeface="Times New Roman"/>
                <a:ea typeface="Times New Roman"/>
                <a:cs typeface="Times New Roman"/>
                <a:sym typeface="Times New Roman"/>
              </a:rPr>
              <a:t>new height</a:t>
            </a:r>
            <a:endParaRPr sz="18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 indent="342900">
              <a:lnSpc>
                <a:spcPts val="2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1800">
                <a:latin typeface="Times New Roman"/>
                <a:ea typeface="Times New Roman"/>
                <a:cs typeface="Times New Roman"/>
                <a:sym typeface="Times New Roman"/>
              </a:rPr>
              <a:t>                       old height</a:t>
            </a:r>
            <a:r>
              <a:t> </a:t>
            </a:r>
          </a:p>
        </p:txBody>
      </p:sp>
      <p:pic>
        <p:nvPicPr>
          <p:cNvPr id="1642" name="ROBO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89662" y="5853615"/>
            <a:ext cx="777676" cy="965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101600" dir="2700000">
              <a:srgbClr val="000000">
                <a:alpha val="40000"/>
              </a:srgbClr>
            </a:outerShdw>
          </a:effectLst>
        </p:spPr>
      </p:pic>
      <p:grpSp>
        <p:nvGrpSpPr>
          <p:cNvPr id="1646" name="Group 1646"/>
          <p:cNvGrpSpPr/>
          <p:nvPr/>
        </p:nvGrpSpPr>
        <p:grpSpPr>
          <a:xfrm>
            <a:off x="1003300" y="3860800"/>
            <a:ext cx="8178800" cy="361826"/>
            <a:chOff x="0" y="0"/>
            <a:chExt cx="8178800" cy="361825"/>
          </a:xfrm>
        </p:grpSpPr>
        <p:sp>
          <p:nvSpPr>
            <p:cNvPr id="1643" name="Shape 1643"/>
            <p:cNvSpPr/>
            <p:nvPr/>
          </p:nvSpPr>
          <p:spPr>
            <a:xfrm>
              <a:off x="0" y="0"/>
              <a:ext cx="8178800" cy="361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蘋果儷中黑"/>
                </a:defRPr>
              </a:pPr>
              <a:r>
                <a:rPr>
                  <a:latin typeface="Arial"/>
                  <a:ea typeface="Arial"/>
                  <a:cs typeface="Arial"/>
                  <a:sym typeface="Arial"/>
                </a:rPr>
                <a:t>3. The proposal distribution is symmetrical, so 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Pr[A     B] = Pr[B     A]</a:t>
              </a:r>
              <a:r>
                <a:t> </a:t>
              </a:r>
            </a:p>
          </p:txBody>
        </p:sp>
        <p:sp>
          <p:nvSpPr>
            <p:cNvPr id="1644" name="Shape 1644"/>
            <p:cNvSpPr/>
            <p:nvPr/>
          </p:nvSpPr>
          <p:spPr>
            <a:xfrm flipH="1">
              <a:off x="5242867" y="215900"/>
              <a:ext cx="205433" cy="1"/>
            </a:xfrm>
            <a:prstGeom prst="line">
              <a:avLst/>
            </a:prstGeom>
            <a:noFill/>
            <a:ln w="25400" cap="flat">
              <a:solidFill>
                <a:srgbClr val="424242"/>
              </a:solidFill>
              <a:prstDash val="solid"/>
              <a:miter lim="400000"/>
              <a:headEnd type="stealth" w="med" len="med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645" name="Shape 1645"/>
            <p:cNvSpPr/>
            <p:nvPr/>
          </p:nvSpPr>
          <p:spPr>
            <a:xfrm flipH="1">
              <a:off x="6438900" y="215900"/>
              <a:ext cx="205433" cy="1"/>
            </a:xfrm>
            <a:prstGeom prst="line">
              <a:avLst/>
            </a:prstGeom>
            <a:noFill/>
            <a:ln w="25400" cap="flat">
              <a:solidFill>
                <a:srgbClr val="424242"/>
              </a:solidFill>
              <a:prstDash val="solid"/>
              <a:miter lim="400000"/>
              <a:headEnd type="stealth" w="med" len="med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1647" name="Shape 1647"/>
          <p:cNvSpPr/>
          <p:nvPr/>
        </p:nvSpPr>
        <p:spPr>
          <a:xfrm>
            <a:off x="1003300" y="25400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1. If the proposed step will take the robot uphill, it automatically takes the step</a:t>
            </a:r>
          </a:p>
        </p:txBody>
      </p:sp>
      <p:sp>
        <p:nvSpPr>
          <p:cNvPr id="1648" name="Shape 1648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1649" name="Shape 1649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Programming our MCMC robot...</a:t>
            </a:r>
          </a:p>
        </p:txBody>
      </p:sp>
      <p:sp>
        <p:nvSpPr>
          <p:cNvPr id="1650" name="Shape 1650"/>
          <p:cNvSpPr/>
          <p:nvPr/>
        </p:nvSpPr>
        <p:spPr>
          <a:xfrm>
            <a:off x="1003300" y="1828800"/>
            <a:ext cx="7848600" cy="723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342900"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/>
            <a:r>
              <a:t>Our robot parachutes into a random location in the joint posterior density</a:t>
            </a:r>
          </a:p>
          <a:p>
            <a:pPr lvl="1"/>
            <a:r>
              <a:t>and will explore parameter space by following these simple rules:</a:t>
            </a:r>
          </a:p>
        </p:txBody>
      </p:sp>
      <p:sp>
        <p:nvSpPr>
          <p:cNvPr id="1651" name="Shape 1651"/>
          <p:cNvSpPr/>
          <p:nvPr/>
        </p:nvSpPr>
        <p:spPr>
          <a:xfrm>
            <a:off x="1003300" y="7251700"/>
            <a:ext cx="3457278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 et al. (1953); Hastings (1970)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3" name="BVN_density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0" y="4731806"/>
            <a:ext cx="6515100" cy="3637494"/>
          </a:xfrm>
          <a:prstGeom prst="rect">
            <a:avLst/>
          </a:prstGeom>
          <a:ln w="12700">
            <a:miter lim="400000"/>
          </a:ln>
        </p:spPr>
      </p:pic>
      <p:sp>
        <p:nvSpPr>
          <p:cNvPr id="1654" name="Shape 1654"/>
          <p:cNvSpPr/>
          <p:nvPr/>
        </p:nvSpPr>
        <p:spPr>
          <a:xfrm>
            <a:off x="5105400" y="6477000"/>
            <a:ext cx="1066800" cy="317500"/>
          </a:xfrm>
          <a:prstGeom prst="ellipse">
            <a:avLst/>
          </a:prstGeom>
          <a:ln w="25400" cap="rnd">
            <a:solidFill>
              <a:srgbClr val="000000"/>
            </a:solidFill>
            <a:custDash>
              <a:ds d="100000" sp="200000"/>
            </a:custDash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0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1655" name="ROBO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89662" y="5853615"/>
            <a:ext cx="777676" cy="965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101600" dir="2700000">
              <a:srgbClr val="000000">
                <a:alpha val="40000"/>
              </a:srgbClr>
            </a:outerShdw>
          </a:effectLst>
        </p:spPr>
      </p:pic>
      <p:sp>
        <p:nvSpPr>
          <p:cNvPr id="1656" name="Shape 1656"/>
          <p:cNvSpPr/>
          <p:nvPr/>
        </p:nvSpPr>
        <p:spPr>
          <a:xfrm>
            <a:off x="5727700" y="6784757"/>
            <a:ext cx="60543" cy="60544"/>
          </a:xfrm>
          <a:prstGeom prst="ellipse">
            <a:avLst/>
          </a:prstGeom>
          <a:solidFill>
            <a:srgbClr val="FF2600"/>
          </a:solidFill>
          <a:ln w="254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0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57" name="Shape 1657"/>
          <p:cNvSpPr/>
          <p:nvPr/>
        </p:nvSpPr>
        <p:spPr>
          <a:xfrm>
            <a:off x="1003300" y="2921000"/>
            <a:ext cx="8178800" cy="1016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2. If the proposed step will take the robot downhill, it divides the elevation of</a:t>
            </a:r>
            <a:br/>
            <a:r>
              <a:t>    the proposed location by the current location, and it only takes the step if the</a:t>
            </a:r>
            <a:br/>
            <a:r>
              <a:t>    quotient is less than a uniform random variable,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Uniform[0,1]</a:t>
            </a:r>
            <a:r>
              <a:t> </a:t>
            </a:r>
          </a:p>
        </p:txBody>
      </p:sp>
      <p:grpSp>
        <p:nvGrpSpPr>
          <p:cNvPr id="1661" name="Group 1661"/>
          <p:cNvGrpSpPr/>
          <p:nvPr/>
        </p:nvGrpSpPr>
        <p:grpSpPr>
          <a:xfrm>
            <a:off x="1003300" y="3860800"/>
            <a:ext cx="8178800" cy="361826"/>
            <a:chOff x="0" y="0"/>
            <a:chExt cx="8178800" cy="361825"/>
          </a:xfrm>
        </p:grpSpPr>
        <p:sp>
          <p:nvSpPr>
            <p:cNvPr id="1658" name="Shape 1658"/>
            <p:cNvSpPr/>
            <p:nvPr/>
          </p:nvSpPr>
          <p:spPr>
            <a:xfrm>
              <a:off x="0" y="0"/>
              <a:ext cx="8178800" cy="361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蘋果儷中黑"/>
                </a:defRPr>
              </a:pPr>
              <a:r>
                <a:rPr>
                  <a:latin typeface="Arial"/>
                  <a:ea typeface="Arial"/>
                  <a:cs typeface="Arial"/>
                  <a:sym typeface="Arial"/>
                </a:rPr>
                <a:t>3. The proposal distribution is symmetrical, so 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Pr[A     B] = Pr[B     A]</a:t>
              </a:r>
              <a:r>
                <a:t> </a:t>
              </a:r>
            </a:p>
          </p:txBody>
        </p:sp>
        <p:sp>
          <p:nvSpPr>
            <p:cNvPr id="1659" name="Shape 1659"/>
            <p:cNvSpPr/>
            <p:nvPr/>
          </p:nvSpPr>
          <p:spPr>
            <a:xfrm flipH="1">
              <a:off x="5242867" y="215900"/>
              <a:ext cx="205433" cy="1"/>
            </a:xfrm>
            <a:prstGeom prst="line">
              <a:avLst/>
            </a:prstGeom>
            <a:noFill/>
            <a:ln w="25400" cap="flat">
              <a:solidFill>
                <a:srgbClr val="424242"/>
              </a:solidFill>
              <a:prstDash val="solid"/>
              <a:miter lim="400000"/>
              <a:headEnd type="stealth" w="med" len="med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660" name="Shape 1660"/>
            <p:cNvSpPr/>
            <p:nvPr/>
          </p:nvSpPr>
          <p:spPr>
            <a:xfrm flipH="1">
              <a:off x="6438900" y="215900"/>
              <a:ext cx="205433" cy="1"/>
            </a:xfrm>
            <a:prstGeom prst="line">
              <a:avLst/>
            </a:prstGeom>
            <a:noFill/>
            <a:ln w="25400" cap="flat">
              <a:solidFill>
                <a:srgbClr val="424242"/>
              </a:solidFill>
              <a:prstDash val="solid"/>
              <a:miter lim="400000"/>
              <a:headEnd type="stealth" w="med" len="med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1662" name="Shape 1662"/>
          <p:cNvSpPr/>
          <p:nvPr/>
        </p:nvSpPr>
        <p:spPr>
          <a:xfrm>
            <a:off x="1003300" y="25400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1. If the proposed step will take the robot uphill, it automatically takes the step</a:t>
            </a:r>
          </a:p>
        </p:txBody>
      </p:sp>
      <p:sp>
        <p:nvSpPr>
          <p:cNvPr id="1663" name="Shape 1663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1664" name="Shape 1664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Programming our MCMC robot...</a:t>
            </a:r>
          </a:p>
        </p:txBody>
      </p:sp>
      <p:sp>
        <p:nvSpPr>
          <p:cNvPr id="1665" name="Shape 1665"/>
          <p:cNvSpPr/>
          <p:nvPr/>
        </p:nvSpPr>
        <p:spPr>
          <a:xfrm>
            <a:off x="1003300" y="1828800"/>
            <a:ext cx="7848600" cy="723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342900"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/>
            <a:r>
              <a:t>Our robot parachutes into a random location in the joint posterior density</a:t>
            </a:r>
          </a:p>
          <a:p>
            <a:pPr lvl="1"/>
            <a:r>
              <a:t>and will explore parameter space by following these simple rules:</a:t>
            </a:r>
          </a:p>
        </p:txBody>
      </p:sp>
      <p:sp>
        <p:nvSpPr>
          <p:cNvPr id="1666" name="Shape 1666"/>
          <p:cNvSpPr/>
          <p:nvPr/>
        </p:nvSpPr>
        <p:spPr>
          <a:xfrm>
            <a:off x="1003300" y="7251700"/>
            <a:ext cx="3457278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 et al. (1953); Hastings (1970)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BVN_density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0" y="4731806"/>
            <a:ext cx="6515100" cy="36374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9" name="ppd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78200" y="4753502"/>
            <a:ext cx="6426200" cy="3594101"/>
          </a:xfrm>
          <a:prstGeom prst="rect">
            <a:avLst/>
          </a:prstGeom>
          <a:ln w="12700">
            <a:miter lim="400000"/>
          </a:ln>
        </p:spPr>
      </p:pic>
      <p:sp>
        <p:nvSpPr>
          <p:cNvPr id="1670" name="Shape 1670"/>
          <p:cNvSpPr/>
          <p:nvPr/>
        </p:nvSpPr>
        <p:spPr>
          <a:xfrm>
            <a:off x="5727700" y="6784757"/>
            <a:ext cx="60543" cy="60544"/>
          </a:xfrm>
          <a:prstGeom prst="ellipse">
            <a:avLst/>
          </a:prstGeom>
          <a:solidFill>
            <a:srgbClr val="FF2600"/>
          </a:solidFill>
          <a:ln w="254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0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71" name="Shape 1671"/>
          <p:cNvSpPr/>
          <p:nvPr/>
        </p:nvSpPr>
        <p:spPr>
          <a:xfrm>
            <a:off x="1003300" y="2921000"/>
            <a:ext cx="8178800" cy="1016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2. If the proposed step will take the robot downhill, it divides the elevation of</a:t>
            </a:r>
            <a:br/>
            <a:r>
              <a:t>    the proposed location by the current location, and it only takes the step if the</a:t>
            </a:r>
            <a:br/>
            <a:r>
              <a:t>    quotient is less than a uniform random variable,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Uniform[0,1]</a:t>
            </a:r>
            <a:r>
              <a:t> </a:t>
            </a:r>
          </a:p>
        </p:txBody>
      </p:sp>
      <p:grpSp>
        <p:nvGrpSpPr>
          <p:cNvPr id="1675" name="Group 1675"/>
          <p:cNvGrpSpPr/>
          <p:nvPr/>
        </p:nvGrpSpPr>
        <p:grpSpPr>
          <a:xfrm>
            <a:off x="1003300" y="3860800"/>
            <a:ext cx="8178800" cy="361826"/>
            <a:chOff x="0" y="0"/>
            <a:chExt cx="8178800" cy="361825"/>
          </a:xfrm>
        </p:grpSpPr>
        <p:sp>
          <p:nvSpPr>
            <p:cNvPr id="1672" name="Shape 1672"/>
            <p:cNvSpPr/>
            <p:nvPr/>
          </p:nvSpPr>
          <p:spPr>
            <a:xfrm>
              <a:off x="0" y="0"/>
              <a:ext cx="8178800" cy="361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蘋果儷中黑"/>
                </a:defRPr>
              </a:pPr>
              <a:r>
                <a:rPr>
                  <a:latin typeface="Arial"/>
                  <a:ea typeface="Arial"/>
                  <a:cs typeface="Arial"/>
                  <a:sym typeface="Arial"/>
                </a:rPr>
                <a:t>3. The proposal distribution is symmetrical, so 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Pr[A     B] = Pr[B     A]</a:t>
              </a:r>
              <a:r>
                <a:t> </a:t>
              </a:r>
            </a:p>
          </p:txBody>
        </p:sp>
        <p:sp>
          <p:nvSpPr>
            <p:cNvPr id="1673" name="Shape 1673"/>
            <p:cNvSpPr/>
            <p:nvPr/>
          </p:nvSpPr>
          <p:spPr>
            <a:xfrm flipH="1">
              <a:off x="5242867" y="215900"/>
              <a:ext cx="205433" cy="1"/>
            </a:xfrm>
            <a:prstGeom prst="line">
              <a:avLst/>
            </a:prstGeom>
            <a:noFill/>
            <a:ln w="25400" cap="flat">
              <a:solidFill>
                <a:srgbClr val="424242"/>
              </a:solidFill>
              <a:prstDash val="solid"/>
              <a:miter lim="400000"/>
              <a:headEnd type="stealth" w="med" len="med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674" name="Shape 1674"/>
            <p:cNvSpPr/>
            <p:nvPr/>
          </p:nvSpPr>
          <p:spPr>
            <a:xfrm flipH="1">
              <a:off x="6438900" y="215900"/>
              <a:ext cx="205433" cy="1"/>
            </a:xfrm>
            <a:prstGeom prst="line">
              <a:avLst/>
            </a:prstGeom>
            <a:noFill/>
            <a:ln w="25400" cap="flat">
              <a:solidFill>
                <a:srgbClr val="424242"/>
              </a:solidFill>
              <a:prstDash val="solid"/>
              <a:miter lim="400000"/>
              <a:headEnd type="stealth" w="med" len="med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1676" name="Shape 1676"/>
          <p:cNvSpPr/>
          <p:nvPr/>
        </p:nvSpPr>
        <p:spPr>
          <a:xfrm>
            <a:off x="1003300" y="25400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1. If the proposed step will take the robot uphill, it automatically takes the step</a:t>
            </a:r>
          </a:p>
        </p:txBody>
      </p:sp>
      <p:sp>
        <p:nvSpPr>
          <p:cNvPr id="1677" name="Shape 1677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1678" name="Shape 1678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Programming our MCMC robot...</a:t>
            </a:r>
          </a:p>
        </p:txBody>
      </p:sp>
      <p:sp>
        <p:nvSpPr>
          <p:cNvPr id="1679" name="Shape 1679"/>
          <p:cNvSpPr/>
          <p:nvPr/>
        </p:nvSpPr>
        <p:spPr>
          <a:xfrm>
            <a:off x="1003300" y="1828800"/>
            <a:ext cx="7848600" cy="723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342900"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/>
            <a:r>
              <a:t>Our robot parachutes into a random location in the joint posterior density</a:t>
            </a:r>
          </a:p>
          <a:p>
            <a:pPr lvl="1"/>
            <a:r>
              <a:t>and will explore parameter space by following these simple rules:</a:t>
            </a:r>
          </a:p>
        </p:txBody>
      </p:sp>
      <p:sp>
        <p:nvSpPr>
          <p:cNvPr id="1680" name="Shape 1680"/>
          <p:cNvSpPr/>
          <p:nvPr/>
        </p:nvSpPr>
        <p:spPr>
          <a:xfrm>
            <a:off x="1003300" y="7251700"/>
            <a:ext cx="3457278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 et al. (1953); Hastings (1970)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" presetID="18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upRight)" transition="in">
                                      <p:cBhvr>
                                        <p:cTn id="7" dur="3000"/>
                                        <p:tgtEl>
                                          <p:spTgt spid="1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69" grpId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Shape 1682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1683" name="Shape 1683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sp>
        <p:nvSpPr>
          <p:cNvPr id="1684" name="Shape 1684"/>
          <p:cNvSpPr/>
          <p:nvPr/>
        </p:nvSpPr>
        <p:spPr>
          <a:xfrm>
            <a:off x="3436714" y="7251700"/>
            <a:ext cx="3286572" cy="298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 et al. (1953); Hastings (1970)</a:t>
            </a:r>
          </a:p>
        </p:txBody>
      </p:sp>
      <p:grpSp>
        <p:nvGrpSpPr>
          <p:cNvPr id="1687" name="Group 1687"/>
          <p:cNvGrpSpPr/>
          <p:nvPr/>
        </p:nvGrpSpPr>
        <p:grpSpPr>
          <a:xfrm>
            <a:off x="1003300" y="1828800"/>
            <a:ext cx="7848600" cy="635142"/>
            <a:chOff x="0" y="0"/>
            <a:chExt cx="7848600" cy="635141"/>
          </a:xfrm>
        </p:grpSpPr>
        <p:sp>
          <p:nvSpPr>
            <p:cNvPr id="1685" name="Shape 1685"/>
            <p:cNvSpPr/>
            <p:nvPr/>
          </p:nvSpPr>
          <p:spPr>
            <a:xfrm>
              <a:off x="0" y="0"/>
              <a:ext cx="7848600" cy="6351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1. Initialize the chain with some random values for all parameters, </a:t>
              </a:r>
              <a:br/>
              <a:r>
                <a:t>    including the tree with branch lengths,</a:t>
              </a:r>
            </a:p>
          </p:txBody>
        </p:sp>
        <p:pic>
          <p:nvPicPr>
            <p:cNvPr id="1686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4210050" y="362507"/>
              <a:ext cx="1400390" cy="27249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5000"/>
                </a:srgb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Shape 1689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1690" name="Shape 1690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sp>
        <p:nvSpPr>
          <p:cNvPr id="1691" name="Shape 1691"/>
          <p:cNvSpPr/>
          <p:nvPr/>
        </p:nvSpPr>
        <p:spPr>
          <a:xfrm>
            <a:off x="1003300" y="2489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Select a parameter to update (alter) according to the proposal probabilities</a:t>
            </a:r>
          </a:p>
        </p:txBody>
      </p:sp>
      <p:sp>
        <p:nvSpPr>
          <p:cNvPr id="1692" name="Shape 1692"/>
          <p:cNvSpPr/>
          <p:nvPr/>
        </p:nvSpPr>
        <p:spPr>
          <a:xfrm>
            <a:off x="3436714" y="7251700"/>
            <a:ext cx="3286572" cy="298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 et al. (1953); Hastings (1970)</a:t>
            </a:r>
          </a:p>
        </p:txBody>
      </p:sp>
      <p:grpSp>
        <p:nvGrpSpPr>
          <p:cNvPr id="1695" name="Group 1695"/>
          <p:cNvGrpSpPr/>
          <p:nvPr/>
        </p:nvGrpSpPr>
        <p:grpSpPr>
          <a:xfrm>
            <a:off x="1003300" y="1828800"/>
            <a:ext cx="7848600" cy="635142"/>
            <a:chOff x="0" y="0"/>
            <a:chExt cx="7848600" cy="635141"/>
          </a:xfrm>
        </p:grpSpPr>
        <p:sp>
          <p:nvSpPr>
            <p:cNvPr id="1693" name="Shape 1693"/>
            <p:cNvSpPr/>
            <p:nvPr/>
          </p:nvSpPr>
          <p:spPr>
            <a:xfrm>
              <a:off x="0" y="0"/>
              <a:ext cx="7848600" cy="6351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1. Initialize the chain with some random values for all parameters, </a:t>
              </a:r>
              <a:br/>
              <a:r>
                <a:t>    including the tree with branch lengths,</a:t>
              </a:r>
            </a:p>
          </p:txBody>
        </p:sp>
        <p:pic>
          <p:nvPicPr>
            <p:cNvPr id="1694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4210050" y="362507"/>
              <a:ext cx="1400390" cy="27249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5000"/>
                </a:srgb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Shape 1697"/>
          <p:cNvSpPr/>
          <p:nvPr/>
        </p:nvSpPr>
        <p:spPr>
          <a:xfrm>
            <a:off x="883398" y="3587750"/>
            <a:ext cx="92597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pi ~ dnDirichlet(pi_prior)</a:t>
            </a:r>
          </a:p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#moves for base frequencies</a:t>
            </a:r>
          </a:p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moves[++mi] =  mvSimplexElementScale(pi, alpha=10.0, tune=true, weight=</a:t>
            </a:r>
            <a:r>
              <a:rPr b="1"/>
              <a:t>1.0</a:t>
            </a:r>
            <a:r>
              <a:t>)</a:t>
            </a:r>
          </a:p>
        </p:txBody>
      </p:sp>
      <p:sp>
        <p:nvSpPr>
          <p:cNvPr id="1698" name="Shape 1698"/>
          <p:cNvSpPr/>
          <p:nvPr/>
        </p:nvSpPr>
        <p:spPr>
          <a:xfrm>
            <a:off x="883398" y="4419273"/>
            <a:ext cx="92597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er ~ dnDirichlet(er_prior)</a:t>
            </a:r>
          </a:p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#moves for exchangeability rates</a:t>
            </a:r>
          </a:p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moves[++mi] =  mvSimplexElementScale(er, alpha=10.0, tune=true, weight=</a:t>
            </a:r>
            <a:r>
              <a:rPr b="1"/>
              <a:t>1.0</a:t>
            </a:r>
            <a:r>
              <a:t>)</a:t>
            </a:r>
          </a:p>
        </p:txBody>
      </p:sp>
      <p:sp>
        <p:nvSpPr>
          <p:cNvPr id="1699" name="Shape 1699"/>
          <p:cNvSpPr/>
          <p:nvPr/>
        </p:nvSpPr>
        <p:spPr>
          <a:xfrm>
            <a:off x="883398" y="5250797"/>
            <a:ext cx="9198373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alpha ~ dnUnif( alpha_prior_min, alpha_prior_max )</a:t>
            </a:r>
          </a:p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#moves for alpha-shape parameter</a:t>
            </a:r>
          </a:p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moves[++mi]  			=  mvScale(alpha, lambda=0.8, tune=true, weight=</a:t>
            </a:r>
            <a:r>
              <a:rPr b="1"/>
              <a:t>1.0</a:t>
            </a:r>
            <a:r>
              <a:t>)</a:t>
            </a:r>
          </a:p>
        </p:txBody>
      </p:sp>
      <p:sp>
        <p:nvSpPr>
          <p:cNvPr id="1700" name="Shape 1700"/>
          <p:cNvSpPr/>
          <p:nvPr/>
        </p:nvSpPr>
        <p:spPr>
          <a:xfrm>
            <a:off x="8656838" y="3864073"/>
            <a:ext cx="1445219" cy="2387789"/>
          </a:xfrm>
          <a:prstGeom prst="rect">
            <a:avLst/>
          </a:prstGeom>
          <a:ln w="3810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01" name="Shape 1701"/>
          <p:cNvSpPr/>
          <p:nvPr/>
        </p:nvSpPr>
        <p:spPr>
          <a:xfrm flipH="1">
            <a:off x="1064260" y="3122570"/>
            <a:ext cx="1" cy="542357"/>
          </a:xfrm>
          <a:prstGeom prst="line">
            <a:avLst/>
          </a:prstGeom>
          <a:ln w="25400">
            <a:solidFill>
              <a:srgbClr val="FF9300"/>
            </a:solidFill>
            <a:miter lim="400000"/>
            <a:tailEnd type="triangle"/>
          </a:ln>
          <a:effectLst>
            <a:outerShdw sx="100000" sy="100000" kx="0" ky="0" algn="b" rotWithShape="0" blurRad="63500" dist="50800" dir="54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02" name="Shape 1702"/>
          <p:cNvSpPr/>
          <p:nvPr/>
        </p:nvSpPr>
        <p:spPr>
          <a:xfrm>
            <a:off x="745540" y="2756048"/>
            <a:ext cx="1040409" cy="32355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parameter</a:t>
            </a:r>
          </a:p>
        </p:txBody>
      </p:sp>
      <p:sp>
        <p:nvSpPr>
          <p:cNvPr id="1703" name="Shape 1703"/>
          <p:cNvSpPr/>
          <p:nvPr/>
        </p:nvSpPr>
        <p:spPr>
          <a:xfrm>
            <a:off x="2080259" y="3376570"/>
            <a:ext cx="1" cy="288357"/>
          </a:xfrm>
          <a:prstGeom prst="line">
            <a:avLst/>
          </a:prstGeom>
          <a:ln w="25400">
            <a:solidFill>
              <a:srgbClr val="FF9300"/>
            </a:solidFill>
            <a:miter lim="400000"/>
            <a:tailEnd type="triangle"/>
          </a:ln>
          <a:effectLst>
            <a:outerShdw sx="100000" sy="100000" kx="0" ky="0" algn="b" rotWithShape="0" blurRad="63500" dist="50800" dir="54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04" name="Shape 1704"/>
          <p:cNvSpPr/>
          <p:nvPr/>
        </p:nvSpPr>
        <p:spPr>
          <a:xfrm>
            <a:off x="1761540" y="3010048"/>
            <a:ext cx="1559918" cy="32355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prior distribution</a:t>
            </a:r>
          </a:p>
        </p:txBody>
      </p:sp>
      <p:sp>
        <p:nvSpPr>
          <p:cNvPr id="1705" name="Shape 1705"/>
          <p:cNvSpPr/>
          <p:nvPr/>
        </p:nvSpPr>
        <p:spPr>
          <a:xfrm>
            <a:off x="9368409" y="3587750"/>
            <a:ext cx="1" cy="238534"/>
          </a:xfrm>
          <a:prstGeom prst="line">
            <a:avLst/>
          </a:prstGeom>
          <a:ln w="25400">
            <a:solidFill>
              <a:srgbClr val="FF9300"/>
            </a:solidFill>
            <a:miter lim="400000"/>
            <a:tailEnd type="triangle"/>
          </a:ln>
          <a:effectLst>
            <a:outerShdw sx="100000" sy="100000" kx="0" ky="0" algn="b" rotWithShape="0" blurRad="63500" dist="50800" dir="54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06" name="Shape 1706"/>
          <p:cNvSpPr/>
          <p:nvPr/>
        </p:nvSpPr>
        <p:spPr>
          <a:xfrm>
            <a:off x="8865550" y="3022748"/>
            <a:ext cx="950219" cy="55215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proposal </a:t>
            </a:r>
            <a:br/>
            <a:r>
              <a:t>weights</a:t>
            </a:r>
          </a:p>
        </p:txBody>
      </p:sp>
      <p:sp>
        <p:nvSpPr>
          <p:cNvPr id="1707" name="Shape 1707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1708" name="Shape 1708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sp>
        <p:nvSpPr>
          <p:cNvPr id="1709" name="Shape 1709"/>
          <p:cNvSpPr/>
          <p:nvPr/>
        </p:nvSpPr>
        <p:spPr>
          <a:xfrm>
            <a:off x="1003300" y="2489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Select a parameter to update (alter) according to the proposal probabilities</a:t>
            </a:r>
          </a:p>
        </p:txBody>
      </p:sp>
      <p:sp>
        <p:nvSpPr>
          <p:cNvPr id="1710" name="Shape 1710"/>
          <p:cNvSpPr/>
          <p:nvPr/>
        </p:nvSpPr>
        <p:spPr>
          <a:xfrm>
            <a:off x="3436714" y="7251700"/>
            <a:ext cx="3286572" cy="298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 et al. (1953); Hastings (1970)</a:t>
            </a:r>
          </a:p>
        </p:txBody>
      </p:sp>
      <p:grpSp>
        <p:nvGrpSpPr>
          <p:cNvPr id="1713" name="Group 1713"/>
          <p:cNvGrpSpPr/>
          <p:nvPr/>
        </p:nvGrpSpPr>
        <p:grpSpPr>
          <a:xfrm>
            <a:off x="1003300" y="1828800"/>
            <a:ext cx="7848600" cy="635142"/>
            <a:chOff x="0" y="0"/>
            <a:chExt cx="7848600" cy="635141"/>
          </a:xfrm>
        </p:grpSpPr>
        <p:sp>
          <p:nvSpPr>
            <p:cNvPr id="1711" name="Shape 1711"/>
            <p:cNvSpPr/>
            <p:nvPr/>
          </p:nvSpPr>
          <p:spPr>
            <a:xfrm>
              <a:off x="0" y="0"/>
              <a:ext cx="7848600" cy="6351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1. Initialize the chain with some random values for all parameters, </a:t>
              </a:r>
              <a:br/>
              <a:r>
                <a:t>    including the tree with branch lengths,</a:t>
              </a:r>
            </a:p>
          </p:txBody>
        </p:sp>
        <p:pic>
          <p:nvPicPr>
            <p:cNvPr id="1712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4210050" y="362507"/>
              <a:ext cx="1400390" cy="27249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5000"/>
                </a:srgb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Shape 1715"/>
          <p:cNvSpPr/>
          <p:nvPr/>
        </p:nvSpPr>
        <p:spPr>
          <a:xfrm>
            <a:off x="883398" y="3587750"/>
            <a:ext cx="92597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pi ~ dnDirichlet(pi_prior)</a:t>
            </a:r>
          </a:p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#moves for base frequencies</a:t>
            </a:r>
          </a:p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moves[++mi] =  mvSimplexElementScale(pi, alpha=10.0, tune=true, weight=</a:t>
            </a:r>
            <a:r>
              <a:rPr b="1"/>
              <a:t>2.0</a:t>
            </a:r>
            <a:r>
              <a:t>)</a:t>
            </a:r>
          </a:p>
        </p:txBody>
      </p:sp>
      <p:sp>
        <p:nvSpPr>
          <p:cNvPr id="1716" name="Shape 1716"/>
          <p:cNvSpPr/>
          <p:nvPr/>
        </p:nvSpPr>
        <p:spPr>
          <a:xfrm>
            <a:off x="883398" y="4419273"/>
            <a:ext cx="92597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er ~ dnDirichlet(er_prior)</a:t>
            </a:r>
          </a:p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#moves for exchangeability rates</a:t>
            </a:r>
          </a:p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moves[++mi] =  mvSimplexElementScale(er, alpha=10.0, tune=true, weight=</a:t>
            </a:r>
            <a:r>
              <a:rPr b="1"/>
              <a:t>2.0</a:t>
            </a:r>
            <a:r>
              <a:t>)</a:t>
            </a:r>
          </a:p>
        </p:txBody>
      </p:sp>
      <p:sp>
        <p:nvSpPr>
          <p:cNvPr id="1717" name="Shape 1717"/>
          <p:cNvSpPr/>
          <p:nvPr/>
        </p:nvSpPr>
        <p:spPr>
          <a:xfrm>
            <a:off x="883398" y="5250797"/>
            <a:ext cx="9198373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alpha ~ dnUnif( alpha_prior_min, alpha_prior_max )</a:t>
            </a:r>
          </a:p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#moves for alpha-shape parameter</a:t>
            </a:r>
          </a:p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moves[++mi]  			=  mvScale(alpha, lambda=0.8, tune=true, weight=</a:t>
            </a:r>
            <a:r>
              <a:rPr b="1"/>
              <a:t>2.0</a:t>
            </a:r>
            <a:r>
              <a:t>)</a:t>
            </a:r>
          </a:p>
        </p:txBody>
      </p:sp>
      <p:sp>
        <p:nvSpPr>
          <p:cNvPr id="1718" name="Shape 1718"/>
          <p:cNvSpPr/>
          <p:nvPr/>
        </p:nvSpPr>
        <p:spPr>
          <a:xfrm>
            <a:off x="883398" y="6418871"/>
            <a:ext cx="7903209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Running MCMC simulation</a:t>
            </a:r>
          </a:p>
          <a:p>
            <a:pPr>
              <a:defRPr sz="1400">
                <a:latin typeface="Courier"/>
                <a:ea typeface="Courier"/>
                <a:cs typeface="Courier"/>
                <a:sym typeface="Courier"/>
              </a:defRPr>
            </a:pPr>
            <a:r>
              <a:t>The simulator uses </a:t>
            </a:r>
            <a:r>
              <a:rPr b="1"/>
              <a:t>48</a:t>
            </a:r>
            <a:r>
              <a:t> different moves in a random move schedule with </a:t>
            </a:r>
            <a:r>
              <a:rPr b="1"/>
              <a:t>96</a:t>
            </a:r>
            <a:r>
              <a:t> </a:t>
            </a:r>
          </a:p>
          <a:p>
            <a:pPr>
              <a:defRPr sz="1400">
                <a:latin typeface="Courier"/>
                <a:ea typeface="Courier"/>
                <a:cs typeface="Courier"/>
                <a:sym typeface="Courier"/>
              </a:defRPr>
            </a:pPr>
            <a:r>
              <a:t>moves per iteration</a:t>
            </a:r>
          </a:p>
        </p:txBody>
      </p:sp>
      <p:sp>
        <p:nvSpPr>
          <p:cNvPr id="1719" name="Shape 1719"/>
          <p:cNvSpPr/>
          <p:nvPr/>
        </p:nvSpPr>
        <p:spPr>
          <a:xfrm>
            <a:off x="745540" y="2756048"/>
            <a:ext cx="1040409" cy="32355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parameter</a:t>
            </a:r>
          </a:p>
        </p:txBody>
      </p:sp>
      <p:sp>
        <p:nvSpPr>
          <p:cNvPr id="1720" name="Shape 1720"/>
          <p:cNvSpPr/>
          <p:nvPr/>
        </p:nvSpPr>
        <p:spPr>
          <a:xfrm>
            <a:off x="1761540" y="3010048"/>
            <a:ext cx="1559918" cy="32355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prior distribution</a:t>
            </a:r>
          </a:p>
        </p:txBody>
      </p:sp>
      <p:sp>
        <p:nvSpPr>
          <p:cNvPr id="1721" name="Shape 1721"/>
          <p:cNvSpPr/>
          <p:nvPr/>
        </p:nvSpPr>
        <p:spPr>
          <a:xfrm>
            <a:off x="8865550" y="3022748"/>
            <a:ext cx="950219" cy="55215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proposal </a:t>
            </a:r>
            <a:br/>
            <a:r>
              <a:t>weights</a:t>
            </a:r>
          </a:p>
        </p:txBody>
      </p:sp>
      <p:sp>
        <p:nvSpPr>
          <p:cNvPr id="1722" name="Shape 1722"/>
          <p:cNvSpPr/>
          <p:nvPr/>
        </p:nvSpPr>
        <p:spPr>
          <a:xfrm>
            <a:off x="3210123" y="7251700"/>
            <a:ext cx="3739754" cy="323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 et al. (1953); Hastings (1970)</a:t>
            </a:r>
          </a:p>
        </p:txBody>
      </p:sp>
      <p:sp>
        <p:nvSpPr>
          <p:cNvPr id="1723" name="Shape 1723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1724" name="Shape 1724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sp>
        <p:nvSpPr>
          <p:cNvPr id="1725" name="Shape 1725"/>
          <p:cNvSpPr/>
          <p:nvPr/>
        </p:nvSpPr>
        <p:spPr>
          <a:xfrm>
            <a:off x="1003300" y="2489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Select a parameter to update (alter) according to the proposal probabilities</a:t>
            </a:r>
          </a:p>
        </p:txBody>
      </p:sp>
      <p:sp>
        <p:nvSpPr>
          <p:cNvPr id="1726" name="Shape 1726"/>
          <p:cNvSpPr/>
          <p:nvPr/>
        </p:nvSpPr>
        <p:spPr>
          <a:xfrm>
            <a:off x="8656838" y="3864073"/>
            <a:ext cx="1445219" cy="2387789"/>
          </a:xfrm>
          <a:prstGeom prst="rect">
            <a:avLst/>
          </a:prstGeom>
          <a:ln w="3810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27" name="Shape 1727"/>
          <p:cNvSpPr/>
          <p:nvPr/>
        </p:nvSpPr>
        <p:spPr>
          <a:xfrm flipH="1">
            <a:off x="1064260" y="3122570"/>
            <a:ext cx="1" cy="542357"/>
          </a:xfrm>
          <a:prstGeom prst="line">
            <a:avLst/>
          </a:prstGeom>
          <a:ln w="25400">
            <a:solidFill>
              <a:srgbClr val="FF9300"/>
            </a:solidFill>
            <a:miter lim="400000"/>
            <a:tailEnd type="triangle"/>
          </a:ln>
          <a:effectLst>
            <a:outerShdw sx="100000" sy="100000" kx="0" ky="0" algn="b" rotWithShape="0" blurRad="63500" dist="50800" dir="54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28" name="Shape 1728"/>
          <p:cNvSpPr/>
          <p:nvPr/>
        </p:nvSpPr>
        <p:spPr>
          <a:xfrm>
            <a:off x="2080259" y="3376570"/>
            <a:ext cx="1" cy="288357"/>
          </a:xfrm>
          <a:prstGeom prst="line">
            <a:avLst/>
          </a:prstGeom>
          <a:ln w="25400">
            <a:solidFill>
              <a:srgbClr val="FF9300"/>
            </a:solidFill>
            <a:miter lim="400000"/>
            <a:tailEnd type="triangle"/>
          </a:ln>
          <a:effectLst>
            <a:outerShdw sx="100000" sy="100000" kx="0" ky="0" algn="b" rotWithShape="0" blurRad="63500" dist="50800" dir="54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29" name="Shape 1729"/>
          <p:cNvSpPr/>
          <p:nvPr/>
        </p:nvSpPr>
        <p:spPr>
          <a:xfrm>
            <a:off x="9368409" y="3587750"/>
            <a:ext cx="1" cy="238534"/>
          </a:xfrm>
          <a:prstGeom prst="line">
            <a:avLst/>
          </a:prstGeom>
          <a:ln w="25400">
            <a:solidFill>
              <a:srgbClr val="FF9300"/>
            </a:solidFill>
            <a:miter lim="400000"/>
            <a:tailEnd type="triangle"/>
          </a:ln>
          <a:effectLst>
            <a:outerShdw sx="100000" sy="100000" kx="0" ky="0" algn="b" rotWithShape="0" blurRad="63500" dist="50800" dir="54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1732" name="Group 1732"/>
          <p:cNvGrpSpPr/>
          <p:nvPr/>
        </p:nvGrpSpPr>
        <p:grpSpPr>
          <a:xfrm>
            <a:off x="1003300" y="1828800"/>
            <a:ext cx="7848600" cy="635142"/>
            <a:chOff x="0" y="0"/>
            <a:chExt cx="7848600" cy="635141"/>
          </a:xfrm>
        </p:grpSpPr>
        <p:sp>
          <p:nvSpPr>
            <p:cNvPr id="1730" name="Shape 1730"/>
            <p:cNvSpPr/>
            <p:nvPr/>
          </p:nvSpPr>
          <p:spPr>
            <a:xfrm>
              <a:off x="0" y="0"/>
              <a:ext cx="7848600" cy="6351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1. Initialize the chain with some random values for all parameters, </a:t>
              </a:r>
              <a:br/>
              <a:r>
                <a:t>    including the tree with branch lengths,</a:t>
              </a:r>
            </a:p>
          </p:txBody>
        </p:sp>
        <p:pic>
          <p:nvPicPr>
            <p:cNvPr id="1731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4210050" y="362507"/>
              <a:ext cx="1400390" cy="27249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5000"/>
                </a:srgb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Conditional Probability</a:t>
            </a:r>
          </a:p>
        </p:txBody>
      </p:sp>
      <p:sp>
        <p:nvSpPr>
          <p:cNvPr id="323" name="Shape 323"/>
          <p:cNvSpPr/>
          <p:nvPr/>
        </p:nvSpPr>
        <p:spPr>
          <a:xfrm>
            <a:off x="3367802" y="2516435"/>
            <a:ext cx="1101565" cy="443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⏐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324" name="Shape 324"/>
          <p:cNvSpPr/>
          <p:nvPr/>
        </p:nvSpPr>
        <p:spPr>
          <a:xfrm>
            <a:off x="4637802" y="2528487"/>
            <a:ext cx="998446" cy="41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325" name="Shape 325"/>
          <p:cNvSpPr/>
          <p:nvPr/>
        </p:nvSpPr>
        <p:spPr>
          <a:xfrm>
            <a:off x="4828302" y="2833287"/>
            <a:ext cx="746994" cy="41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326" name="Shape 326"/>
          <p:cNvSpPr/>
          <p:nvPr/>
        </p:nvSpPr>
        <p:spPr>
          <a:xfrm>
            <a:off x="4432741" y="2522126"/>
            <a:ext cx="279035" cy="419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</a:p>
        </p:txBody>
      </p:sp>
      <p:sp>
        <p:nvSpPr>
          <p:cNvPr id="327" name="Shape 327"/>
          <p:cNvSpPr/>
          <p:nvPr/>
        </p:nvSpPr>
        <p:spPr>
          <a:xfrm>
            <a:off x="4612402" y="2914650"/>
            <a:ext cx="1020940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8" name="Shape 328"/>
          <p:cNvSpPr/>
          <p:nvPr/>
        </p:nvSpPr>
        <p:spPr>
          <a:xfrm>
            <a:off x="1003300" y="1524000"/>
            <a:ext cx="8178800" cy="7747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probability of observing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t> given that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t> has occurred,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⏐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t>, is just the</a:t>
            </a:r>
            <a:br/>
            <a:r>
              <a:t>     fraction of cases in which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t> occurs,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t>, that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t> also occurs,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A,B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t>.</a:t>
            </a:r>
          </a:p>
        </p:txBody>
      </p:sp>
      <p:sp>
        <p:nvSpPr>
          <p:cNvPr id="329" name="Shape 329"/>
          <p:cNvSpPr/>
          <p:nvPr/>
        </p:nvSpPr>
        <p:spPr>
          <a:xfrm>
            <a:off x="3283247" y="139997"/>
            <a:ext cx="359350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Shape 1734"/>
          <p:cNvSpPr/>
          <p:nvPr/>
        </p:nvSpPr>
        <p:spPr>
          <a:xfrm>
            <a:off x="883398" y="3587750"/>
            <a:ext cx="92597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pi ~ dnDirichlet(pi_prior)</a:t>
            </a:r>
          </a:p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#moves for base frequencies</a:t>
            </a:r>
          </a:p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moves[++mi] =  mvSimplexElementScale(pi, alpha=10.0, tune=true, weight=</a:t>
            </a:r>
            <a:r>
              <a:rPr b="1"/>
              <a:t>4.0</a:t>
            </a:r>
            <a:r>
              <a:t>)</a:t>
            </a:r>
          </a:p>
        </p:txBody>
      </p:sp>
      <p:sp>
        <p:nvSpPr>
          <p:cNvPr id="1735" name="Shape 1735"/>
          <p:cNvSpPr/>
          <p:nvPr/>
        </p:nvSpPr>
        <p:spPr>
          <a:xfrm>
            <a:off x="883398" y="4419273"/>
            <a:ext cx="92597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er ~ dnDirichlet(er_prior)</a:t>
            </a:r>
          </a:p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#moves for exchangeability rates</a:t>
            </a:r>
          </a:p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moves[++mi] =  mvSimplexElementScale(er, alpha=10.0, tune=true, weight=</a:t>
            </a:r>
            <a:r>
              <a:rPr b="1"/>
              <a:t>4.0</a:t>
            </a:r>
            <a:r>
              <a:t>)</a:t>
            </a:r>
          </a:p>
        </p:txBody>
      </p:sp>
      <p:sp>
        <p:nvSpPr>
          <p:cNvPr id="1736" name="Shape 1736"/>
          <p:cNvSpPr/>
          <p:nvPr/>
        </p:nvSpPr>
        <p:spPr>
          <a:xfrm>
            <a:off x="883398" y="5250797"/>
            <a:ext cx="9198373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alpha ~ dnUnif( alpha_prior_min, alpha_prior_max )</a:t>
            </a:r>
          </a:p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#moves for alpha-shape parameter</a:t>
            </a:r>
          </a:p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moves[++mi]  			=  mvScale(alpha, lambda=0.8, tune=true, weight=</a:t>
            </a:r>
            <a:r>
              <a:rPr b="1"/>
              <a:t>4.0</a:t>
            </a:r>
            <a:r>
              <a:t>)</a:t>
            </a:r>
          </a:p>
        </p:txBody>
      </p:sp>
      <p:sp>
        <p:nvSpPr>
          <p:cNvPr id="1737" name="Shape 1737"/>
          <p:cNvSpPr/>
          <p:nvPr/>
        </p:nvSpPr>
        <p:spPr>
          <a:xfrm>
            <a:off x="883398" y="6418871"/>
            <a:ext cx="800990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Running MCMC simulation</a:t>
            </a:r>
          </a:p>
          <a:p>
            <a:pPr>
              <a:defRPr sz="1400">
                <a:latin typeface="Courier"/>
                <a:ea typeface="Courier"/>
                <a:cs typeface="Courier"/>
                <a:sym typeface="Courier"/>
              </a:defRPr>
            </a:pPr>
            <a:r>
              <a:t>The simulator uses </a:t>
            </a:r>
            <a:r>
              <a:rPr b="1"/>
              <a:t>48</a:t>
            </a:r>
            <a:r>
              <a:t> different moves in a random move schedule with </a:t>
            </a:r>
            <a:r>
              <a:rPr b="1"/>
              <a:t>192</a:t>
            </a:r>
            <a:r>
              <a:t> </a:t>
            </a:r>
          </a:p>
          <a:p>
            <a:pPr>
              <a:defRPr sz="1400">
                <a:latin typeface="Courier"/>
                <a:ea typeface="Courier"/>
                <a:cs typeface="Courier"/>
                <a:sym typeface="Courier"/>
              </a:defRPr>
            </a:pPr>
            <a:r>
              <a:t>moves per iteration</a:t>
            </a:r>
          </a:p>
        </p:txBody>
      </p:sp>
      <p:sp>
        <p:nvSpPr>
          <p:cNvPr id="1738" name="Shape 1738"/>
          <p:cNvSpPr/>
          <p:nvPr/>
        </p:nvSpPr>
        <p:spPr>
          <a:xfrm>
            <a:off x="3210123" y="7251700"/>
            <a:ext cx="3739754" cy="323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 et al. (1953); Hastings (1970)</a:t>
            </a:r>
          </a:p>
        </p:txBody>
      </p:sp>
      <p:sp>
        <p:nvSpPr>
          <p:cNvPr id="1739" name="Shape 1739"/>
          <p:cNvSpPr/>
          <p:nvPr/>
        </p:nvSpPr>
        <p:spPr>
          <a:xfrm>
            <a:off x="745540" y="2756048"/>
            <a:ext cx="1040409" cy="32355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parameter</a:t>
            </a:r>
          </a:p>
        </p:txBody>
      </p:sp>
      <p:sp>
        <p:nvSpPr>
          <p:cNvPr id="1740" name="Shape 1740"/>
          <p:cNvSpPr/>
          <p:nvPr/>
        </p:nvSpPr>
        <p:spPr>
          <a:xfrm>
            <a:off x="1761540" y="3010048"/>
            <a:ext cx="1559918" cy="32355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prior distribution</a:t>
            </a:r>
          </a:p>
        </p:txBody>
      </p:sp>
      <p:sp>
        <p:nvSpPr>
          <p:cNvPr id="1741" name="Shape 1741"/>
          <p:cNvSpPr/>
          <p:nvPr/>
        </p:nvSpPr>
        <p:spPr>
          <a:xfrm>
            <a:off x="8865550" y="3022748"/>
            <a:ext cx="950219" cy="55215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proposal </a:t>
            </a:r>
            <a:br/>
            <a:r>
              <a:t>weights</a:t>
            </a:r>
          </a:p>
        </p:txBody>
      </p:sp>
      <p:sp>
        <p:nvSpPr>
          <p:cNvPr id="1742" name="Shape 1742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1743" name="Shape 1743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sp>
        <p:nvSpPr>
          <p:cNvPr id="1744" name="Shape 1744"/>
          <p:cNvSpPr/>
          <p:nvPr/>
        </p:nvSpPr>
        <p:spPr>
          <a:xfrm>
            <a:off x="1003300" y="2489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Select a parameter to update (alter) according to the proposal probabilities</a:t>
            </a:r>
          </a:p>
        </p:txBody>
      </p:sp>
      <p:sp>
        <p:nvSpPr>
          <p:cNvPr id="1745" name="Shape 1745"/>
          <p:cNvSpPr/>
          <p:nvPr/>
        </p:nvSpPr>
        <p:spPr>
          <a:xfrm>
            <a:off x="8656838" y="3864073"/>
            <a:ext cx="1445219" cy="2387789"/>
          </a:xfrm>
          <a:prstGeom prst="rect">
            <a:avLst/>
          </a:prstGeom>
          <a:ln w="3810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46" name="Shape 1746"/>
          <p:cNvSpPr/>
          <p:nvPr/>
        </p:nvSpPr>
        <p:spPr>
          <a:xfrm flipH="1">
            <a:off x="1064260" y="3122570"/>
            <a:ext cx="1" cy="542357"/>
          </a:xfrm>
          <a:prstGeom prst="line">
            <a:avLst/>
          </a:prstGeom>
          <a:ln w="25400">
            <a:solidFill>
              <a:srgbClr val="FF9300"/>
            </a:solidFill>
            <a:miter lim="400000"/>
            <a:tailEnd type="triangle"/>
          </a:ln>
          <a:effectLst>
            <a:outerShdw sx="100000" sy="100000" kx="0" ky="0" algn="b" rotWithShape="0" blurRad="63500" dist="50800" dir="54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47" name="Shape 1747"/>
          <p:cNvSpPr/>
          <p:nvPr/>
        </p:nvSpPr>
        <p:spPr>
          <a:xfrm>
            <a:off x="2080259" y="3376570"/>
            <a:ext cx="1" cy="288357"/>
          </a:xfrm>
          <a:prstGeom prst="line">
            <a:avLst/>
          </a:prstGeom>
          <a:ln w="25400">
            <a:solidFill>
              <a:srgbClr val="FF9300"/>
            </a:solidFill>
            <a:miter lim="400000"/>
            <a:tailEnd type="triangle"/>
          </a:ln>
          <a:effectLst>
            <a:outerShdw sx="100000" sy="100000" kx="0" ky="0" algn="b" rotWithShape="0" blurRad="63500" dist="50800" dir="54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48" name="Shape 1748"/>
          <p:cNvSpPr/>
          <p:nvPr/>
        </p:nvSpPr>
        <p:spPr>
          <a:xfrm>
            <a:off x="9368409" y="3587750"/>
            <a:ext cx="1" cy="238534"/>
          </a:xfrm>
          <a:prstGeom prst="line">
            <a:avLst/>
          </a:prstGeom>
          <a:ln w="25400">
            <a:solidFill>
              <a:srgbClr val="FF9300"/>
            </a:solidFill>
            <a:miter lim="400000"/>
            <a:tailEnd type="triangle"/>
          </a:ln>
          <a:effectLst>
            <a:outerShdw sx="100000" sy="100000" kx="0" ky="0" algn="b" rotWithShape="0" blurRad="63500" dist="50800" dir="54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1751" name="Group 1751"/>
          <p:cNvGrpSpPr/>
          <p:nvPr/>
        </p:nvGrpSpPr>
        <p:grpSpPr>
          <a:xfrm>
            <a:off x="1003300" y="1828800"/>
            <a:ext cx="7848600" cy="635142"/>
            <a:chOff x="0" y="0"/>
            <a:chExt cx="7848600" cy="635141"/>
          </a:xfrm>
        </p:grpSpPr>
        <p:sp>
          <p:nvSpPr>
            <p:cNvPr id="1749" name="Shape 1749"/>
            <p:cNvSpPr/>
            <p:nvPr/>
          </p:nvSpPr>
          <p:spPr>
            <a:xfrm>
              <a:off x="0" y="0"/>
              <a:ext cx="7848600" cy="6351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1. Initialize the chain with some random values for all parameters, </a:t>
              </a:r>
              <a:br/>
              <a:r>
                <a:t>    including the tree with branch lengths,</a:t>
              </a:r>
            </a:p>
          </p:txBody>
        </p:sp>
        <p:pic>
          <p:nvPicPr>
            <p:cNvPr id="1750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4210050" y="362507"/>
              <a:ext cx="1400390" cy="27249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5000"/>
                </a:srgb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Shape 1753"/>
          <p:cNvSpPr/>
          <p:nvPr/>
        </p:nvSpPr>
        <p:spPr>
          <a:xfrm>
            <a:off x="883398" y="3587750"/>
            <a:ext cx="92597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pi ~ dnDirichlet(pi_prior)</a:t>
            </a:r>
          </a:p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#moves for base frequencies</a:t>
            </a:r>
          </a:p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moves[++mi] =  mvSimplexElementScale(pi, alpha=10.0, tune=true, weight=</a:t>
            </a:r>
            <a:r>
              <a:rPr b="1"/>
              <a:t>1.0</a:t>
            </a:r>
            <a:r>
              <a:t>)</a:t>
            </a:r>
          </a:p>
        </p:txBody>
      </p:sp>
      <p:sp>
        <p:nvSpPr>
          <p:cNvPr id="1754" name="Shape 1754"/>
          <p:cNvSpPr/>
          <p:nvPr/>
        </p:nvSpPr>
        <p:spPr>
          <a:xfrm>
            <a:off x="883398" y="4419273"/>
            <a:ext cx="92597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er ~ dnDirichlet(er_prior)</a:t>
            </a:r>
          </a:p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#moves for exchangeability rates</a:t>
            </a:r>
          </a:p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moves[++mi] =  mvSimplexElementScale(er, alpha=10.0, tune=true, weight=</a:t>
            </a:r>
            <a:r>
              <a:rPr b="1"/>
              <a:t>1.0</a:t>
            </a:r>
            <a:r>
              <a:t>)</a:t>
            </a:r>
          </a:p>
        </p:txBody>
      </p:sp>
      <p:sp>
        <p:nvSpPr>
          <p:cNvPr id="1755" name="Shape 1755"/>
          <p:cNvSpPr/>
          <p:nvPr/>
        </p:nvSpPr>
        <p:spPr>
          <a:xfrm>
            <a:off x="883398" y="5250797"/>
            <a:ext cx="9198373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alpha ~ dnUnif( alpha_prior_min, alpha_prior_max )</a:t>
            </a:r>
          </a:p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#moves for alpha-shape parameter</a:t>
            </a:r>
          </a:p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moves[++mi]  			=  mvScale(alpha, lambda=0.8, tune=true, weight=</a:t>
            </a:r>
            <a:r>
              <a:rPr b="1"/>
              <a:t>4.0</a:t>
            </a:r>
            <a:r>
              <a:t>)</a:t>
            </a:r>
          </a:p>
        </p:txBody>
      </p:sp>
      <p:sp>
        <p:nvSpPr>
          <p:cNvPr id="1756" name="Shape 1756"/>
          <p:cNvSpPr/>
          <p:nvPr/>
        </p:nvSpPr>
        <p:spPr>
          <a:xfrm>
            <a:off x="8656838" y="3864073"/>
            <a:ext cx="1445219" cy="2387789"/>
          </a:xfrm>
          <a:prstGeom prst="rect">
            <a:avLst/>
          </a:prstGeom>
          <a:ln w="3810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57" name="Shape 1757"/>
          <p:cNvSpPr/>
          <p:nvPr/>
        </p:nvSpPr>
        <p:spPr>
          <a:xfrm>
            <a:off x="9368409" y="3587750"/>
            <a:ext cx="1" cy="238534"/>
          </a:xfrm>
          <a:prstGeom prst="line">
            <a:avLst/>
          </a:prstGeom>
          <a:ln w="25400">
            <a:solidFill>
              <a:srgbClr val="FF9300"/>
            </a:solidFill>
            <a:miter lim="400000"/>
            <a:tailEnd type="triangle"/>
          </a:ln>
          <a:effectLst>
            <a:outerShdw sx="100000" sy="100000" kx="0" ky="0" algn="b" rotWithShape="0" blurRad="63500" dist="50800" dir="54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58" name="Shape 1758"/>
          <p:cNvSpPr/>
          <p:nvPr/>
        </p:nvSpPr>
        <p:spPr>
          <a:xfrm flipH="1">
            <a:off x="1064260" y="3122570"/>
            <a:ext cx="1" cy="542357"/>
          </a:xfrm>
          <a:prstGeom prst="line">
            <a:avLst/>
          </a:prstGeom>
          <a:ln w="25400">
            <a:solidFill>
              <a:srgbClr val="FF9300"/>
            </a:solidFill>
            <a:miter lim="400000"/>
            <a:tailEnd type="triangle"/>
          </a:ln>
          <a:effectLst>
            <a:outerShdw sx="100000" sy="100000" kx="0" ky="0" algn="b" rotWithShape="0" blurRad="63500" dist="50800" dir="54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59" name="Shape 1759"/>
          <p:cNvSpPr/>
          <p:nvPr/>
        </p:nvSpPr>
        <p:spPr>
          <a:xfrm>
            <a:off x="745540" y="2756048"/>
            <a:ext cx="1040409" cy="32355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parameter</a:t>
            </a:r>
          </a:p>
        </p:txBody>
      </p:sp>
      <p:sp>
        <p:nvSpPr>
          <p:cNvPr id="1760" name="Shape 1760"/>
          <p:cNvSpPr/>
          <p:nvPr/>
        </p:nvSpPr>
        <p:spPr>
          <a:xfrm>
            <a:off x="2080259" y="3376570"/>
            <a:ext cx="1" cy="288357"/>
          </a:xfrm>
          <a:prstGeom prst="line">
            <a:avLst/>
          </a:prstGeom>
          <a:ln w="25400">
            <a:solidFill>
              <a:srgbClr val="FF9300"/>
            </a:solidFill>
            <a:miter lim="400000"/>
            <a:tailEnd type="triangle"/>
          </a:ln>
          <a:effectLst>
            <a:outerShdw sx="100000" sy="100000" kx="0" ky="0" algn="b" rotWithShape="0" blurRad="63500" dist="50800" dir="54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61" name="Shape 1761"/>
          <p:cNvSpPr/>
          <p:nvPr/>
        </p:nvSpPr>
        <p:spPr>
          <a:xfrm>
            <a:off x="1761540" y="3010048"/>
            <a:ext cx="1559918" cy="32355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prior distribution</a:t>
            </a:r>
          </a:p>
        </p:txBody>
      </p:sp>
      <p:sp>
        <p:nvSpPr>
          <p:cNvPr id="1762" name="Shape 1762"/>
          <p:cNvSpPr/>
          <p:nvPr/>
        </p:nvSpPr>
        <p:spPr>
          <a:xfrm>
            <a:off x="8865550" y="3022748"/>
            <a:ext cx="950219" cy="55215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proposal </a:t>
            </a:r>
            <a:br/>
            <a:r>
              <a:t>weights</a:t>
            </a:r>
          </a:p>
        </p:txBody>
      </p:sp>
      <p:sp>
        <p:nvSpPr>
          <p:cNvPr id="1763" name="Shape 1763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1764" name="Shape 1764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sp>
        <p:nvSpPr>
          <p:cNvPr id="1765" name="Shape 1765"/>
          <p:cNvSpPr/>
          <p:nvPr/>
        </p:nvSpPr>
        <p:spPr>
          <a:xfrm>
            <a:off x="1003300" y="2489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Select a parameter to update (alter) according to the proposal probabilities</a:t>
            </a:r>
          </a:p>
        </p:txBody>
      </p:sp>
      <p:sp>
        <p:nvSpPr>
          <p:cNvPr id="1766" name="Shape 1766"/>
          <p:cNvSpPr/>
          <p:nvPr/>
        </p:nvSpPr>
        <p:spPr>
          <a:xfrm>
            <a:off x="3436714" y="7251700"/>
            <a:ext cx="3286572" cy="298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 et al. (1953); Hastings (1970)</a:t>
            </a:r>
          </a:p>
        </p:txBody>
      </p:sp>
      <p:grpSp>
        <p:nvGrpSpPr>
          <p:cNvPr id="1769" name="Group 1769"/>
          <p:cNvGrpSpPr/>
          <p:nvPr/>
        </p:nvGrpSpPr>
        <p:grpSpPr>
          <a:xfrm>
            <a:off x="1003300" y="1828800"/>
            <a:ext cx="7848600" cy="635142"/>
            <a:chOff x="0" y="0"/>
            <a:chExt cx="7848600" cy="635141"/>
          </a:xfrm>
        </p:grpSpPr>
        <p:sp>
          <p:nvSpPr>
            <p:cNvPr id="1767" name="Shape 1767"/>
            <p:cNvSpPr/>
            <p:nvPr/>
          </p:nvSpPr>
          <p:spPr>
            <a:xfrm>
              <a:off x="0" y="0"/>
              <a:ext cx="7848600" cy="6351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1. Initialize the chain with some random values for all parameters, </a:t>
              </a:r>
              <a:br/>
              <a:r>
                <a:t>    including the tree with branch lengths,</a:t>
              </a:r>
            </a:p>
          </p:txBody>
        </p:sp>
        <p:pic>
          <p:nvPicPr>
            <p:cNvPr id="1768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4210050" y="362507"/>
              <a:ext cx="1400390" cy="27249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5000"/>
                </a:srgb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Shape 1771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1772" name="Shape 1772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sp>
        <p:nvSpPr>
          <p:cNvPr id="1773" name="Shape 1773"/>
          <p:cNvSpPr/>
          <p:nvPr/>
        </p:nvSpPr>
        <p:spPr>
          <a:xfrm>
            <a:off x="1003300" y="2489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Select a parameter to update (alter) according to the proposal probabilities</a:t>
            </a:r>
          </a:p>
        </p:txBody>
      </p:sp>
      <p:sp>
        <p:nvSpPr>
          <p:cNvPr id="1774" name="Shape 1774"/>
          <p:cNvSpPr/>
          <p:nvPr/>
        </p:nvSpPr>
        <p:spPr>
          <a:xfrm>
            <a:off x="1231900" y="31877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each parameter has a prior probability distribution of a specific form (uniform, </a:t>
            </a:r>
            <a:r>
              <a:rPr i="1"/>
              <a:t>etc</a:t>
            </a:r>
            <a:r>
              <a:t>.)</a:t>
            </a:r>
          </a:p>
        </p:txBody>
      </p:sp>
      <p:sp>
        <p:nvSpPr>
          <p:cNvPr id="1775" name="Shape 1775"/>
          <p:cNvSpPr/>
          <p:nvPr/>
        </p:nvSpPr>
        <p:spPr>
          <a:xfrm>
            <a:off x="1231900" y="3505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each prior probability distribution has one or more proposal mechanisms</a:t>
            </a:r>
          </a:p>
        </p:txBody>
      </p:sp>
      <p:sp>
        <p:nvSpPr>
          <p:cNvPr id="1776" name="Shape 1776"/>
          <p:cNvSpPr/>
          <p:nvPr/>
        </p:nvSpPr>
        <p:spPr>
          <a:xfrm>
            <a:off x="3436714" y="7251700"/>
            <a:ext cx="3286572" cy="298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 et al. (1953); Hastings (1970)</a:t>
            </a:r>
          </a:p>
        </p:txBody>
      </p:sp>
      <p:grpSp>
        <p:nvGrpSpPr>
          <p:cNvPr id="1779" name="Group 1779"/>
          <p:cNvGrpSpPr/>
          <p:nvPr/>
        </p:nvGrpSpPr>
        <p:grpSpPr>
          <a:xfrm>
            <a:off x="1003300" y="2870200"/>
            <a:ext cx="8866089" cy="360822"/>
            <a:chOff x="0" y="0"/>
            <a:chExt cx="8866088" cy="360821"/>
          </a:xfrm>
        </p:grpSpPr>
        <p:sp>
          <p:nvSpPr>
            <p:cNvPr id="1777" name="Shape 1777"/>
            <p:cNvSpPr/>
            <p:nvPr/>
          </p:nvSpPr>
          <p:spPr>
            <a:xfrm>
              <a:off x="0" y="0"/>
              <a:ext cx="8866089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3. Propose a new value,    , for the selected parameter via the proposal mechanism:</a:t>
              </a:r>
            </a:p>
          </p:txBody>
        </p:sp>
        <p:pic>
          <p:nvPicPr>
            <p:cNvPr id="1778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2582205" y="63570"/>
              <a:ext cx="183408" cy="22273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5000"/>
                </a:srgbClr>
              </a:outerShdw>
            </a:effectLst>
          </p:spPr>
        </p:pic>
      </p:grpSp>
      <p:grpSp>
        <p:nvGrpSpPr>
          <p:cNvPr id="1782" name="Group 1782"/>
          <p:cNvGrpSpPr/>
          <p:nvPr/>
        </p:nvGrpSpPr>
        <p:grpSpPr>
          <a:xfrm>
            <a:off x="1003300" y="1828800"/>
            <a:ext cx="7848600" cy="635142"/>
            <a:chOff x="0" y="0"/>
            <a:chExt cx="7848600" cy="635141"/>
          </a:xfrm>
        </p:grpSpPr>
        <p:sp>
          <p:nvSpPr>
            <p:cNvPr id="1780" name="Shape 1780"/>
            <p:cNvSpPr/>
            <p:nvPr/>
          </p:nvSpPr>
          <p:spPr>
            <a:xfrm>
              <a:off x="0" y="0"/>
              <a:ext cx="7848600" cy="6351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1. Initialize the chain with some random values for all parameters, </a:t>
              </a:r>
              <a:br/>
              <a:r>
                <a:t>    including the tree with branch lengths,</a:t>
              </a:r>
            </a:p>
          </p:txBody>
        </p:sp>
        <p:pic>
          <p:nvPicPr>
            <p:cNvPr id="1781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4210050" y="362507"/>
              <a:ext cx="1400390" cy="27249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5000"/>
                </a:srgb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5600" y="5077241"/>
            <a:ext cx="6172200" cy="78642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1785" name="Shape 1785"/>
          <p:cNvSpPr/>
          <p:nvPr/>
        </p:nvSpPr>
        <p:spPr>
          <a:xfrm>
            <a:off x="1003300" y="39497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4. Calculate the probability of accepting the proposed change:</a:t>
            </a:r>
          </a:p>
        </p:txBody>
      </p:sp>
      <p:grpSp>
        <p:nvGrpSpPr>
          <p:cNvPr id="1788" name="Group 1788"/>
          <p:cNvGrpSpPr/>
          <p:nvPr/>
        </p:nvGrpSpPr>
        <p:grpSpPr>
          <a:xfrm>
            <a:off x="3676650" y="4826000"/>
            <a:ext cx="1536700" cy="1720553"/>
            <a:chOff x="374650" y="0"/>
            <a:chExt cx="1536700" cy="1720552"/>
          </a:xfrm>
        </p:grpSpPr>
        <p:sp>
          <p:nvSpPr>
            <p:cNvPr id="1786" name="Shape 1786"/>
            <p:cNvSpPr/>
            <p:nvPr/>
          </p:nvSpPr>
          <p:spPr>
            <a:xfrm>
              <a:off x="558125" y="0"/>
              <a:ext cx="1169750" cy="12700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5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787" name="Shape 1787"/>
            <p:cNvSpPr/>
            <p:nvPr/>
          </p:nvSpPr>
          <p:spPr>
            <a:xfrm>
              <a:off x="374650" y="1397000"/>
              <a:ext cx="1536700" cy="32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ctr">
                <a:lnSpc>
                  <a:spcPts val="19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likelihood ratio </a:t>
              </a:r>
            </a:p>
          </p:txBody>
        </p:sp>
      </p:grpSp>
      <p:grpSp>
        <p:nvGrpSpPr>
          <p:cNvPr id="1791" name="Group 1791"/>
          <p:cNvGrpSpPr/>
          <p:nvPr/>
        </p:nvGrpSpPr>
        <p:grpSpPr>
          <a:xfrm>
            <a:off x="5261189" y="4826000"/>
            <a:ext cx="1079501" cy="1720553"/>
            <a:chOff x="28789" y="0"/>
            <a:chExt cx="1079500" cy="1720552"/>
          </a:xfrm>
        </p:grpSpPr>
        <p:sp>
          <p:nvSpPr>
            <p:cNvPr id="1789" name="Shape 1789"/>
            <p:cNvSpPr/>
            <p:nvPr/>
          </p:nvSpPr>
          <p:spPr>
            <a:xfrm>
              <a:off x="79176" y="0"/>
              <a:ext cx="978728" cy="12700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5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790" name="Shape 1790"/>
            <p:cNvSpPr/>
            <p:nvPr/>
          </p:nvSpPr>
          <p:spPr>
            <a:xfrm>
              <a:off x="28789" y="1397000"/>
              <a:ext cx="1079501" cy="32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ctr">
                <a:lnSpc>
                  <a:spcPts val="19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prior ratio </a:t>
              </a:r>
            </a:p>
          </p:txBody>
        </p:sp>
      </p:grpSp>
      <p:grpSp>
        <p:nvGrpSpPr>
          <p:cNvPr id="1794" name="Group 1794"/>
          <p:cNvGrpSpPr/>
          <p:nvPr/>
        </p:nvGrpSpPr>
        <p:grpSpPr>
          <a:xfrm>
            <a:off x="6324600" y="4826000"/>
            <a:ext cx="1536700" cy="1720553"/>
            <a:chOff x="215900" y="0"/>
            <a:chExt cx="1536700" cy="1720552"/>
          </a:xfrm>
        </p:grpSpPr>
        <p:sp>
          <p:nvSpPr>
            <p:cNvPr id="1792" name="Shape 1792"/>
            <p:cNvSpPr/>
            <p:nvPr/>
          </p:nvSpPr>
          <p:spPr>
            <a:xfrm>
              <a:off x="441970" y="0"/>
              <a:ext cx="1084560" cy="12700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5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793" name="Shape 1793"/>
            <p:cNvSpPr/>
            <p:nvPr/>
          </p:nvSpPr>
          <p:spPr>
            <a:xfrm>
              <a:off x="215900" y="1397000"/>
              <a:ext cx="1536700" cy="32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>
                <a:lnSpc>
                  <a:spcPts val="19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proposal ratio </a:t>
              </a:r>
            </a:p>
          </p:txBody>
        </p:sp>
      </p:grpSp>
      <p:sp>
        <p:nvSpPr>
          <p:cNvPr id="1795" name="Shape 1795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1796" name="Shape 1796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sp>
        <p:nvSpPr>
          <p:cNvPr id="1797" name="Shape 1797"/>
          <p:cNvSpPr/>
          <p:nvPr/>
        </p:nvSpPr>
        <p:spPr>
          <a:xfrm>
            <a:off x="1003300" y="2489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Select a parameter to update (alter) according to the proposal probabilities</a:t>
            </a:r>
          </a:p>
        </p:txBody>
      </p:sp>
      <p:sp>
        <p:nvSpPr>
          <p:cNvPr id="1798" name="Shape 1798"/>
          <p:cNvSpPr/>
          <p:nvPr/>
        </p:nvSpPr>
        <p:spPr>
          <a:xfrm>
            <a:off x="1231900" y="3505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each prior probability distribution has one or more proposal mechanisms</a:t>
            </a:r>
          </a:p>
        </p:txBody>
      </p:sp>
      <p:sp>
        <p:nvSpPr>
          <p:cNvPr id="1799" name="Shape 1799"/>
          <p:cNvSpPr/>
          <p:nvPr/>
        </p:nvSpPr>
        <p:spPr>
          <a:xfrm>
            <a:off x="3436714" y="7251700"/>
            <a:ext cx="3286572" cy="298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 et al. (1953); Hastings (1970)</a:t>
            </a:r>
          </a:p>
        </p:txBody>
      </p:sp>
      <p:grpSp>
        <p:nvGrpSpPr>
          <p:cNvPr id="1802" name="Group 1802"/>
          <p:cNvGrpSpPr/>
          <p:nvPr/>
        </p:nvGrpSpPr>
        <p:grpSpPr>
          <a:xfrm>
            <a:off x="1003300" y="2870200"/>
            <a:ext cx="8866089" cy="360822"/>
            <a:chOff x="0" y="0"/>
            <a:chExt cx="8866088" cy="360821"/>
          </a:xfrm>
        </p:grpSpPr>
        <p:sp>
          <p:nvSpPr>
            <p:cNvPr id="1800" name="Shape 1800"/>
            <p:cNvSpPr/>
            <p:nvPr/>
          </p:nvSpPr>
          <p:spPr>
            <a:xfrm>
              <a:off x="0" y="0"/>
              <a:ext cx="8866089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3. Propose a new value,    , for the selected parameter via the proposal mechanism:</a:t>
              </a:r>
            </a:p>
          </p:txBody>
        </p:sp>
        <p:pic>
          <p:nvPicPr>
            <p:cNvPr id="1801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2582205" y="63570"/>
              <a:ext cx="183408" cy="22273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5000"/>
                </a:srgbClr>
              </a:outerShdw>
            </a:effectLst>
          </p:spPr>
        </p:pic>
      </p:grpSp>
      <p:grpSp>
        <p:nvGrpSpPr>
          <p:cNvPr id="1805" name="Group 1805"/>
          <p:cNvGrpSpPr/>
          <p:nvPr/>
        </p:nvGrpSpPr>
        <p:grpSpPr>
          <a:xfrm>
            <a:off x="1003300" y="1828800"/>
            <a:ext cx="7848600" cy="635142"/>
            <a:chOff x="0" y="0"/>
            <a:chExt cx="7848600" cy="635141"/>
          </a:xfrm>
        </p:grpSpPr>
        <p:sp>
          <p:nvSpPr>
            <p:cNvPr id="1803" name="Shape 1803"/>
            <p:cNvSpPr/>
            <p:nvPr/>
          </p:nvSpPr>
          <p:spPr>
            <a:xfrm>
              <a:off x="0" y="0"/>
              <a:ext cx="7848600" cy="6351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1. Initialize the chain with some random values for all parameters, </a:t>
              </a:r>
              <a:br/>
              <a:r>
                <a:t>    including the tree with branch lengths,</a:t>
              </a:r>
            </a:p>
          </p:txBody>
        </p:sp>
        <p:pic>
          <p:nvPicPr>
            <p:cNvPr id="1804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4210050" y="362507"/>
              <a:ext cx="1400390" cy="27249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5000"/>
                </a:srgbClr>
              </a:outerShdw>
            </a:effectLst>
          </p:spPr>
        </p:pic>
      </p:grpSp>
      <p:sp>
        <p:nvSpPr>
          <p:cNvPr id="1806" name="Shape 1806"/>
          <p:cNvSpPr/>
          <p:nvPr/>
        </p:nvSpPr>
        <p:spPr>
          <a:xfrm>
            <a:off x="1231900" y="31877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each parameter has a prior probability distribution of a specific form (uniform, </a:t>
            </a:r>
            <a:r>
              <a:rPr i="1"/>
              <a:t>etc</a:t>
            </a:r>
            <a:r>
              <a:t>.)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1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1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500"/>
                                        <p:tgtEl>
                                          <p:spTgt spid="1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94" grpId="3"/>
      <p:bldP build="whole" bldLvl="1" animBg="1" rev="0" advAuto="0" spid="1788" grpId="1"/>
      <p:bldP build="whole" bldLvl="1" animBg="1" rev="0" advAuto="0" spid="1791" grpId="2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0" name="Group 1810"/>
          <p:cNvGrpSpPr/>
          <p:nvPr/>
        </p:nvGrpSpPr>
        <p:grpSpPr>
          <a:xfrm>
            <a:off x="5559598" y="5516245"/>
            <a:ext cx="2235201" cy="907753"/>
            <a:chOff x="936798" y="0"/>
            <a:chExt cx="2235200" cy="907752"/>
          </a:xfrm>
        </p:grpSpPr>
        <p:sp>
          <p:nvSpPr>
            <p:cNvPr id="1808" name="Shape 1808"/>
            <p:cNvSpPr/>
            <p:nvPr/>
          </p:nvSpPr>
          <p:spPr>
            <a:xfrm>
              <a:off x="936798" y="584200"/>
              <a:ext cx="2235201" cy="32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ctr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marginal likelihood</a:t>
              </a:r>
            </a:p>
          </p:txBody>
        </p:sp>
        <p:sp>
          <p:nvSpPr>
            <p:cNvPr id="1809" name="Shape 1809"/>
            <p:cNvSpPr/>
            <p:nvPr/>
          </p:nvSpPr>
          <p:spPr>
            <a:xfrm>
              <a:off x="1524805" y="0"/>
              <a:ext cx="1059187" cy="532954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5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1813" name="Group 1813"/>
          <p:cNvGrpSpPr/>
          <p:nvPr/>
        </p:nvGrpSpPr>
        <p:grpSpPr>
          <a:xfrm>
            <a:off x="1548741" y="4754245"/>
            <a:ext cx="2447629" cy="965201"/>
            <a:chOff x="-203858" y="0"/>
            <a:chExt cx="2447628" cy="965200"/>
          </a:xfrm>
        </p:grpSpPr>
        <p:sp>
          <p:nvSpPr>
            <p:cNvPr id="1811" name="Shape 1811"/>
            <p:cNvSpPr/>
            <p:nvPr/>
          </p:nvSpPr>
          <p:spPr>
            <a:xfrm>
              <a:off x="-97645" y="0"/>
              <a:ext cx="2235201" cy="32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posterior probability</a:t>
              </a:r>
            </a:p>
          </p:txBody>
        </p:sp>
        <p:sp>
          <p:nvSpPr>
            <p:cNvPr id="1812" name="Shape 1812"/>
            <p:cNvSpPr/>
            <p:nvPr/>
          </p:nvSpPr>
          <p:spPr>
            <a:xfrm>
              <a:off x="-203859" y="419100"/>
              <a:ext cx="2447629" cy="5461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5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1814" name="Shape 1814"/>
          <p:cNvSpPr/>
          <p:nvPr/>
        </p:nvSpPr>
        <p:spPr>
          <a:xfrm>
            <a:off x="1003300" y="39497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4. Calculate the probability of accepting the proposed change:</a:t>
            </a:r>
          </a:p>
        </p:txBody>
      </p:sp>
      <p:sp>
        <p:nvSpPr>
          <p:cNvPr id="1815" name="Shape 1815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1816" name="Shape 1816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sp>
        <p:nvSpPr>
          <p:cNvPr id="1817" name="Shape 1817"/>
          <p:cNvSpPr/>
          <p:nvPr/>
        </p:nvSpPr>
        <p:spPr>
          <a:xfrm>
            <a:off x="1003300" y="2489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Select a parameter to update (alter) according to the proposal probabilities</a:t>
            </a:r>
          </a:p>
        </p:txBody>
      </p:sp>
      <p:sp>
        <p:nvSpPr>
          <p:cNvPr id="1818" name="Shape 1818"/>
          <p:cNvSpPr/>
          <p:nvPr/>
        </p:nvSpPr>
        <p:spPr>
          <a:xfrm>
            <a:off x="1231900" y="3505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each prior probability distribution has one or more proposal mechanisms</a:t>
            </a:r>
          </a:p>
        </p:txBody>
      </p:sp>
      <p:sp>
        <p:nvSpPr>
          <p:cNvPr id="1819" name="Shape 1819"/>
          <p:cNvSpPr/>
          <p:nvPr/>
        </p:nvSpPr>
        <p:spPr>
          <a:xfrm>
            <a:off x="3436714" y="7251700"/>
            <a:ext cx="3286572" cy="298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 et al. (1953); Hastings (1970)</a:t>
            </a:r>
          </a:p>
        </p:txBody>
      </p:sp>
      <p:pic>
        <p:nvPicPr>
          <p:cNvPr id="182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9898" y="4967859"/>
            <a:ext cx="7114225" cy="10205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1821" name="Shape 1821"/>
          <p:cNvSpPr/>
          <p:nvPr/>
        </p:nvSpPr>
        <p:spPr>
          <a:xfrm>
            <a:off x="4619426" y="5440045"/>
            <a:ext cx="4092154" cy="98425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1824" name="Group 1824"/>
          <p:cNvGrpSpPr/>
          <p:nvPr/>
        </p:nvGrpSpPr>
        <p:grpSpPr>
          <a:xfrm>
            <a:off x="4568031" y="4474845"/>
            <a:ext cx="2445298" cy="952501"/>
            <a:chOff x="135731" y="0"/>
            <a:chExt cx="2445296" cy="952500"/>
          </a:xfrm>
        </p:grpSpPr>
        <p:sp>
          <p:nvSpPr>
            <p:cNvPr id="1822" name="Shape 1822"/>
            <p:cNvSpPr/>
            <p:nvPr/>
          </p:nvSpPr>
          <p:spPr>
            <a:xfrm>
              <a:off x="240779" y="0"/>
              <a:ext cx="2235201" cy="32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ctr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likelihood function</a:t>
              </a:r>
            </a:p>
          </p:txBody>
        </p:sp>
        <p:sp>
          <p:nvSpPr>
            <p:cNvPr id="1823" name="Shape 1823"/>
            <p:cNvSpPr/>
            <p:nvPr/>
          </p:nvSpPr>
          <p:spPr>
            <a:xfrm>
              <a:off x="135731" y="406400"/>
              <a:ext cx="2445298" cy="5461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5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1827" name="Group 1827"/>
          <p:cNvGrpSpPr/>
          <p:nvPr/>
        </p:nvGrpSpPr>
        <p:grpSpPr>
          <a:xfrm>
            <a:off x="6743700" y="4474845"/>
            <a:ext cx="2235200" cy="952501"/>
            <a:chOff x="-215900" y="0"/>
            <a:chExt cx="2235200" cy="952500"/>
          </a:xfrm>
        </p:grpSpPr>
        <p:sp>
          <p:nvSpPr>
            <p:cNvPr id="1825" name="Shape 1825"/>
            <p:cNvSpPr/>
            <p:nvPr/>
          </p:nvSpPr>
          <p:spPr>
            <a:xfrm>
              <a:off x="61625" y="406400"/>
              <a:ext cx="1680150" cy="5461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5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826" name="Shape 1826"/>
            <p:cNvSpPr/>
            <p:nvPr/>
          </p:nvSpPr>
          <p:spPr>
            <a:xfrm>
              <a:off x="-215900" y="0"/>
              <a:ext cx="2235200" cy="32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ctr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prior probability</a:t>
              </a:r>
            </a:p>
          </p:txBody>
        </p:sp>
      </p:grpSp>
      <p:grpSp>
        <p:nvGrpSpPr>
          <p:cNvPr id="1830" name="Group 1830"/>
          <p:cNvGrpSpPr/>
          <p:nvPr/>
        </p:nvGrpSpPr>
        <p:grpSpPr>
          <a:xfrm>
            <a:off x="1003300" y="2870200"/>
            <a:ext cx="8866089" cy="360822"/>
            <a:chOff x="0" y="0"/>
            <a:chExt cx="8866088" cy="360821"/>
          </a:xfrm>
        </p:grpSpPr>
        <p:sp>
          <p:nvSpPr>
            <p:cNvPr id="1828" name="Shape 1828"/>
            <p:cNvSpPr/>
            <p:nvPr/>
          </p:nvSpPr>
          <p:spPr>
            <a:xfrm>
              <a:off x="0" y="0"/>
              <a:ext cx="8866089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3. Propose a new value,    , for the selected parameter via the proposal mechanism:</a:t>
              </a:r>
            </a:p>
          </p:txBody>
        </p:sp>
        <p:pic>
          <p:nvPicPr>
            <p:cNvPr id="1829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2582205" y="63570"/>
              <a:ext cx="183408" cy="22273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5000"/>
                </a:srgbClr>
              </a:outerShdw>
            </a:effectLst>
          </p:spPr>
        </p:pic>
      </p:grpSp>
      <p:grpSp>
        <p:nvGrpSpPr>
          <p:cNvPr id="1833" name="Group 1833"/>
          <p:cNvGrpSpPr/>
          <p:nvPr/>
        </p:nvGrpSpPr>
        <p:grpSpPr>
          <a:xfrm>
            <a:off x="1003300" y="1828800"/>
            <a:ext cx="7848600" cy="635142"/>
            <a:chOff x="0" y="0"/>
            <a:chExt cx="7848600" cy="635141"/>
          </a:xfrm>
        </p:grpSpPr>
        <p:sp>
          <p:nvSpPr>
            <p:cNvPr id="1831" name="Shape 1831"/>
            <p:cNvSpPr/>
            <p:nvPr/>
          </p:nvSpPr>
          <p:spPr>
            <a:xfrm>
              <a:off x="0" y="0"/>
              <a:ext cx="7848600" cy="6351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1. Initialize the chain with some random values for all parameters, </a:t>
              </a:r>
              <a:br/>
              <a:r>
                <a:t>    including the tree with branch lengths,</a:t>
              </a:r>
            </a:p>
          </p:txBody>
        </p:sp>
        <p:pic>
          <p:nvPicPr>
            <p:cNvPr id="1832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4210050" y="362507"/>
              <a:ext cx="1400390" cy="27249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5000"/>
                </a:srgbClr>
              </a:outerShdw>
            </a:effectLst>
          </p:spPr>
        </p:pic>
      </p:grpSp>
      <p:sp>
        <p:nvSpPr>
          <p:cNvPr id="1834" name="Shape 1834"/>
          <p:cNvSpPr/>
          <p:nvPr/>
        </p:nvSpPr>
        <p:spPr>
          <a:xfrm>
            <a:off x="1231900" y="31877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each parameter has a prior probability distribution of a specific form (uniform, </a:t>
            </a:r>
            <a:r>
              <a:rPr i="1"/>
              <a:t>etc</a:t>
            </a:r>
            <a:r>
              <a:t>.)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2500"/>
                                        <p:tgtEl>
                                          <p:spTgt spid="1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21" grpId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5600" y="5077241"/>
            <a:ext cx="6172200" cy="78642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1837" name="Shape 1837"/>
          <p:cNvSpPr/>
          <p:nvPr/>
        </p:nvSpPr>
        <p:spPr>
          <a:xfrm>
            <a:off x="1003300" y="39497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4. Calculate the probability of accepting the proposed change:</a:t>
            </a:r>
          </a:p>
        </p:txBody>
      </p:sp>
      <p:grpSp>
        <p:nvGrpSpPr>
          <p:cNvPr id="1840" name="Group 1840"/>
          <p:cNvGrpSpPr/>
          <p:nvPr/>
        </p:nvGrpSpPr>
        <p:grpSpPr>
          <a:xfrm>
            <a:off x="3676650" y="4826000"/>
            <a:ext cx="1536700" cy="1720553"/>
            <a:chOff x="374650" y="0"/>
            <a:chExt cx="1536700" cy="1720552"/>
          </a:xfrm>
        </p:grpSpPr>
        <p:sp>
          <p:nvSpPr>
            <p:cNvPr id="1838" name="Shape 1838"/>
            <p:cNvSpPr/>
            <p:nvPr/>
          </p:nvSpPr>
          <p:spPr>
            <a:xfrm>
              <a:off x="558125" y="0"/>
              <a:ext cx="1169750" cy="12700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5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839" name="Shape 1839"/>
            <p:cNvSpPr/>
            <p:nvPr/>
          </p:nvSpPr>
          <p:spPr>
            <a:xfrm>
              <a:off x="374650" y="1397000"/>
              <a:ext cx="1536700" cy="32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algn="ctr">
                <a:lnSpc>
                  <a:spcPts val="19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600">
                  <a:solidFill>
                    <a:srgbClr val="FF93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likelihood </a:t>
              </a:r>
              <a:r>
                <a:rPr>
                  <a:solidFill>
                    <a:srgbClr val="424242"/>
                  </a:solidFill>
                </a:rPr>
                <a:t>ratio</a:t>
              </a:r>
              <a:r>
                <a:t> </a:t>
              </a:r>
            </a:p>
          </p:txBody>
        </p:sp>
      </p:grpSp>
      <p:grpSp>
        <p:nvGrpSpPr>
          <p:cNvPr id="1843" name="Group 1843"/>
          <p:cNvGrpSpPr/>
          <p:nvPr/>
        </p:nvGrpSpPr>
        <p:grpSpPr>
          <a:xfrm>
            <a:off x="5261189" y="4826000"/>
            <a:ext cx="1079501" cy="1720553"/>
            <a:chOff x="28789" y="0"/>
            <a:chExt cx="1079500" cy="1720552"/>
          </a:xfrm>
        </p:grpSpPr>
        <p:sp>
          <p:nvSpPr>
            <p:cNvPr id="1841" name="Shape 1841"/>
            <p:cNvSpPr/>
            <p:nvPr/>
          </p:nvSpPr>
          <p:spPr>
            <a:xfrm>
              <a:off x="79176" y="0"/>
              <a:ext cx="978728" cy="12700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5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842" name="Shape 1842"/>
            <p:cNvSpPr/>
            <p:nvPr/>
          </p:nvSpPr>
          <p:spPr>
            <a:xfrm>
              <a:off x="28789" y="1397000"/>
              <a:ext cx="1079501" cy="32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ctr">
                <a:lnSpc>
                  <a:spcPts val="19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prior ratio </a:t>
              </a:r>
            </a:p>
          </p:txBody>
        </p:sp>
      </p:grpSp>
      <p:grpSp>
        <p:nvGrpSpPr>
          <p:cNvPr id="1846" name="Group 1846"/>
          <p:cNvGrpSpPr/>
          <p:nvPr/>
        </p:nvGrpSpPr>
        <p:grpSpPr>
          <a:xfrm>
            <a:off x="6324600" y="4826000"/>
            <a:ext cx="1536700" cy="1720553"/>
            <a:chOff x="215900" y="0"/>
            <a:chExt cx="1536700" cy="1720552"/>
          </a:xfrm>
        </p:grpSpPr>
        <p:sp>
          <p:nvSpPr>
            <p:cNvPr id="1844" name="Shape 1844"/>
            <p:cNvSpPr/>
            <p:nvPr/>
          </p:nvSpPr>
          <p:spPr>
            <a:xfrm>
              <a:off x="441970" y="0"/>
              <a:ext cx="1084560" cy="12700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5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845" name="Shape 1845"/>
            <p:cNvSpPr/>
            <p:nvPr/>
          </p:nvSpPr>
          <p:spPr>
            <a:xfrm>
              <a:off x="215900" y="1397000"/>
              <a:ext cx="1536700" cy="32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>
                <a:lnSpc>
                  <a:spcPts val="19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proposal ratio </a:t>
              </a:r>
            </a:p>
          </p:txBody>
        </p:sp>
      </p:grpSp>
      <p:sp>
        <p:nvSpPr>
          <p:cNvPr id="1847" name="Shape 1847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1848" name="Shape 1848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sp>
        <p:nvSpPr>
          <p:cNvPr id="1849" name="Shape 1849"/>
          <p:cNvSpPr/>
          <p:nvPr/>
        </p:nvSpPr>
        <p:spPr>
          <a:xfrm>
            <a:off x="1003300" y="2489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Select a parameter to update (alter) according to the proposal probabilities</a:t>
            </a:r>
          </a:p>
        </p:txBody>
      </p:sp>
      <p:sp>
        <p:nvSpPr>
          <p:cNvPr id="1850" name="Shape 1850"/>
          <p:cNvSpPr/>
          <p:nvPr/>
        </p:nvSpPr>
        <p:spPr>
          <a:xfrm>
            <a:off x="1231900" y="3505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each prior probability distribution has one or more proposal mechanisms</a:t>
            </a:r>
          </a:p>
        </p:txBody>
      </p:sp>
      <p:sp>
        <p:nvSpPr>
          <p:cNvPr id="1851" name="Shape 1851"/>
          <p:cNvSpPr/>
          <p:nvPr/>
        </p:nvSpPr>
        <p:spPr>
          <a:xfrm>
            <a:off x="3436714" y="7251700"/>
            <a:ext cx="3286572" cy="298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 et al. (1953); Hastings (1970)</a:t>
            </a:r>
          </a:p>
        </p:txBody>
      </p:sp>
      <p:grpSp>
        <p:nvGrpSpPr>
          <p:cNvPr id="1854" name="Group 1854"/>
          <p:cNvGrpSpPr/>
          <p:nvPr/>
        </p:nvGrpSpPr>
        <p:grpSpPr>
          <a:xfrm>
            <a:off x="1003300" y="2870200"/>
            <a:ext cx="8866089" cy="360822"/>
            <a:chOff x="0" y="0"/>
            <a:chExt cx="8866088" cy="360821"/>
          </a:xfrm>
        </p:grpSpPr>
        <p:sp>
          <p:nvSpPr>
            <p:cNvPr id="1852" name="Shape 1852"/>
            <p:cNvSpPr/>
            <p:nvPr/>
          </p:nvSpPr>
          <p:spPr>
            <a:xfrm>
              <a:off x="0" y="0"/>
              <a:ext cx="8866089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3. Propose a new value,    , for the selected parameter via the proposal mechanism:</a:t>
              </a:r>
            </a:p>
          </p:txBody>
        </p:sp>
        <p:pic>
          <p:nvPicPr>
            <p:cNvPr id="1853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2582205" y="63570"/>
              <a:ext cx="183408" cy="22273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5000"/>
                </a:srgbClr>
              </a:outerShdw>
            </a:effectLst>
          </p:spPr>
        </p:pic>
      </p:grpSp>
      <p:grpSp>
        <p:nvGrpSpPr>
          <p:cNvPr id="1857" name="Group 1857"/>
          <p:cNvGrpSpPr/>
          <p:nvPr/>
        </p:nvGrpSpPr>
        <p:grpSpPr>
          <a:xfrm>
            <a:off x="1003300" y="1828800"/>
            <a:ext cx="7848600" cy="635142"/>
            <a:chOff x="0" y="0"/>
            <a:chExt cx="7848600" cy="635141"/>
          </a:xfrm>
        </p:grpSpPr>
        <p:sp>
          <p:nvSpPr>
            <p:cNvPr id="1855" name="Shape 1855"/>
            <p:cNvSpPr/>
            <p:nvPr/>
          </p:nvSpPr>
          <p:spPr>
            <a:xfrm>
              <a:off x="0" y="0"/>
              <a:ext cx="7848600" cy="6351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1. Initialize the chain with some random values for all parameters, </a:t>
              </a:r>
              <a:br/>
              <a:r>
                <a:t>    including the tree with branch lengths,</a:t>
              </a:r>
            </a:p>
          </p:txBody>
        </p:sp>
        <p:pic>
          <p:nvPicPr>
            <p:cNvPr id="1856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4210050" y="362507"/>
              <a:ext cx="1400390" cy="27249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5000"/>
                </a:srgbClr>
              </a:outerShdw>
            </a:effectLst>
          </p:spPr>
        </p:pic>
      </p:grpSp>
      <p:sp>
        <p:nvSpPr>
          <p:cNvPr id="1858" name="Shape 1858"/>
          <p:cNvSpPr/>
          <p:nvPr/>
        </p:nvSpPr>
        <p:spPr>
          <a:xfrm>
            <a:off x="1231900" y="31877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each parameter has a prior probability distribution of a specific form (uniform, </a:t>
            </a:r>
            <a:r>
              <a:rPr i="1"/>
              <a:t>etc</a:t>
            </a:r>
            <a:r>
              <a:t>.)</a:t>
            </a:r>
          </a:p>
        </p:txBody>
      </p:sp>
      <p:sp>
        <p:nvSpPr>
          <p:cNvPr id="1859" name="Shape 1859"/>
          <p:cNvSpPr/>
          <p:nvPr/>
        </p:nvSpPr>
        <p:spPr>
          <a:xfrm>
            <a:off x="1231900" y="42545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the likelihood for a given parameter value,       ?</a:t>
            </a:r>
          </a:p>
        </p:txBody>
      </p:sp>
      <p:pic>
        <p:nvPicPr>
          <p:cNvPr id="1860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69244" y="4322970"/>
            <a:ext cx="401125" cy="254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Shape 1862"/>
          <p:cNvSpPr/>
          <p:nvPr/>
        </p:nvSpPr>
        <p:spPr>
          <a:xfrm>
            <a:off x="1002817" y="1544627"/>
            <a:ext cx="6543404" cy="1160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recorded... </a:t>
            </a:r>
          </a:p>
        </p:txBody>
      </p:sp>
      <p:grpSp>
        <p:nvGrpSpPr>
          <p:cNvPr id="1869" name="Group 1869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1863" name="Shape 1863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864" name="Shape 1864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865" name="Shape 1865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866" name="Shape 1866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867" name="Shape 1867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868" name="Shape 1868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1870" name="Shape 1870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71" name="Shape 1871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72" name="Shape 1872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73" name="Shape 1873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74" name="Shape 1874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75" name="Shape 1875"/>
          <p:cNvSpPr/>
          <p:nvPr/>
        </p:nvSpPr>
        <p:spPr>
          <a:xfrm>
            <a:off x="8166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76" name="Shape 1876"/>
          <p:cNvSpPr/>
          <p:nvPr/>
        </p:nvSpPr>
        <p:spPr>
          <a:xfrm>
            <a:off x="8331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77" name="Shape 1877"/>
          <p:cNvSpPr/>
          <p:nvPr/>
        </p:nvSpPr>
        <p:spPr>
          <a:xfrm>
            <a:off x="8648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78" name="Shape 1878"/>
          <p:cNvSpPr/>
          <p:nvPr/>
        </p:nvSpPr>
        <p:spPr>
          <a:xfrm>
            <a:off x="9042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79" name="Shape 1879"/>
          <p:cNvSpPr/>
          <p:nvPr/>
        </p:nvSpPr>
        <p:spPr>
          <a:xfrm>
            <a:off x="9207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80" name="Shape 1880"/>
          <p:cNvSpPr/>
          <p:nvPr/>
        </p:nvSpPr>
        <p:spPr>
          <a:xfrm>
            <a:off x="9359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81" name="Shape 1881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82" name="Shape 1882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1883" name="Shape 1883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sp>
        <p:nvSpPr>
          <p:cNvPr id="1884" name="Shape 1884"/>
          <p:cNvSpPr/>
          <p:nvPr/>
        </p:nvSpPr>
        <p:spPr>
          <a:xfrm>
            <a:off x="67183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85" name="Shape 1885"/>
          <p:cNvSpPr/>
          <p:nvPr/>
        </p:nvSpPr>
        <p:spPr>
          <a:xfrm>
            <a:off x="7747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86" name="Shape 1886"/>
          <p:cNvSpPr/>
          <p:nvPr/>
        </p:nvSpPr>
        <p:spPr>
          <a:xfrm>
            <a:off x="8493125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87" name="Shape 1887"/>
          <p:cNvSpPr/>
          <p:nvPr/>
        </p:nvSpPr>
        <p:spPr>
          <a:xfrm>
            <a:off x="9521825" y="1587500"/>
            <a:ext cx="161926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188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500">
        <p:dissolve/>
      </p:transition>
    </mc:Choice>
    <mc:Fallback>
      <p:transition spd="fast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Shape 1890"/>
          <p:cNvSpPr/>
          <p:nvPr/>
        </p:nvSpPr>
        <p:spPr>
          <a:xfrm>
            <a:off x="1002817" y="1544627"/>
            <a:ext cx="6543404" cy="1160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recorded... </a:t>
            </a:r>
          </a:p>
        </p:txBody>
      </p:sp>
      <p:grpSp>
        <p:nvGrpSpPr>
          <p:cNvPr id="1897" name="Group 1897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1891" name="Shape 1891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892" name="Shape 1892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893" name="Shape 1893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894" name="Shape 1894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895" name="Shape 1895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896" name="Shape 1896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1898" name="Shape 1898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99" name="Shape 1899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00" name="Shape 1900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01" name="Shape 1901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02" name="Shape 1902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03" name="Shape 1903"/>
          <p:cNvSpPr/>
          <p:nvPr/>
        </p:nvSpPr>
        <p:spPr>
          <a:xfrm>
            <a:off x="8166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04" name="Shape 1904"/>
          <p:cNvSpPr/>
          <p:nvPr/>
        </p:nvSpPr>
        <p:spPr>
          <a:xfrm>
            <a:off x="8331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05" name="Shape 1905"/>
          <p:cNvSpPr/>
          <p:nvPr/>
        </p:nvSpPr>
        <p:spPr>
          <a:xfrm>
            <a:off x="8648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06" name="Shape 1906"/>
          <p:cNvSpPr/>
          <p:nvPr/>
        </p:nvSpPr>
        <p:spPr>
          <a:xfrm>
            <a:off x="9042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07" name="Shape 1907"/>
          <p:cNvSpPr/>
          <p:nvPr/>
        </p:nvSpPr>
        <p:spPr>
          <a:xfrm>
            <a:off x="9207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08" name="Shape 1908"/>
          <p:cNvSpPr/>
          <p:nvPr/>
        </p:nvSpPr>
        <p:spPr>
          <a:xfrm>
            <a:off x="9359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09" name="Shape 1909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10" name="Shape 1910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1911" name="Shape 1911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sp>
        <p:nvSpPr>
          <p:cNvPr id="1912" name="Shape 1912"/>
          <p:cNvSpPr/>
          <p:nvPr/>
        </p:nvSpPr>
        <p:spPr>
          <a:xfrm>
            <a:off x="6270625" y="1593850"/>
            <a:ext cx="123826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13" name="Shape 1913"/>
          <p:cNvSpPr/>
          <p:nvPr/>
        </p:nvSpPr>
        <p:spPr>
          <a:xfrm>
            <a:off x="7299325" y="1593850"/>
            <a:ext cx="123826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14" name="Shape 1914"/>
          <p:cNvSpPr/>
          <p:nvPr/>
        </p:nvSpPr>
        <p:spPr>
          <a:xfrm>
            <a:off x="8188325" y="1593850"/>
            <a:ext cx="123826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15" name="Shape 1915"/>
          <p:cNvSpPr/>
          <p:nvPr/>
        </p:nvSpPr>
        <p:spPr>
          <a:xfrm>
            <a:off x="9064625" y="1593850"/>
            <a:ext cx="123826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16" name="Shape 1916"/>
          <p:cNvSpPr/>
          <p:nvPr/>
        </p:nvSpPr>
        <p:spPr>
          <a:xfrm>
            <a:off x="67183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17" name="Shape 1917"/>
          <p:cNvSpPr/>
          <p:nvPr/>
        </p:nvSpPr>
        <p:spPr>
          <a:xfrm>
            <a:off x="7747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18" name="Shape 1918"/>
          <p:cNvSpPr/>
          <p:nvPr/>
        </p:nvSpPr>
        <p:spPr>
          <a:xfrm>
            <a:off x="8493125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19" name="Shape 1919"/>
          <p:cNvSpPr/>
          <p:nvPr/>
        </p:nvSpPr>
        <p:spPr>
          <a:xfrm>
            <a:off x="9521825" y="1587500"/>
            <a:ext cx="161926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192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Shape 1922"/>
          <p:cNvSpPr/>
          <p:nvPr/>
        </p:nvSpPr>
        <p:spPr>
          <a:xfrm>
            <a:off x="1002817" y="1544627"/>
            <a:ext cx="6543404" cy="1160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recorded... </a:t>
            </a:r>
          </a:p>
        </p:txBody>
      </p:sp>
      <p:grpSp>
        <p:nvGrpSpPr>
          <p:cNvPr id="1929" name="Group 1929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1923" name="Shape 1923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924" name="Shape 1924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925" name="Shape 1925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926" name="Shape 1926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927" name="Shape 1927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928" name="Shape 1928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1930" name="Shape 1930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31" name="Shape 1931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32" name="Shape 1932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33" name="Shape 1933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34" name="Shape 1934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35" name="Shape 1935"/>
          <p:cNvSpPr/>
          <p:nvPr/>
        </p:nvSpPr>
        <p:spPr>
          <a:xfrm>
            <a:off x="8166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36" name="Shape 1936"/>
          <p:cNvSpPr/>
          <p:nvPr/>
        </p:nvSpPr>
        <p:spPr>
          <a:xfrm>
            <a:off x="8331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37" name="Shape 1937"/>
          <p:cNvSpPr/>
          <p:nvPr/>
        </p:nvSpPr>
        <p:spPr>
          <a:xfrm>
            <a:off x="8648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38" name="Shape 1938"/>
          <p:cNvSpPr/>
          <p:nvPr/>
        </p:nvSpPr>
        <p:spPr>
          <a:xfrm>
            <a:off x="9042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39" name="Shape 1939"/>
          <p:cNvSpPr/>
          <p:nvPr/>
        </p:nvSpPr>
        <p:spPr>
          <a:xfrm>
            <a:off x="9207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40" name="Shape 1940"/>
          <p:cNvSpPr/>
          <p:nvPr/>
        </p:nvSpPr>
        <p:spPr>
          <a:xfrm>
            <a:off x="9359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41" name="Shape 1941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42" name="Shape 1942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1943" name="Shape 1943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sp>
        <p:nvSpPr>
          <p:cNvPr id="1944" name="Shape 1944"/>
          <p:cNvSpPr/>
          <p:nvPr/>
        </p:nvSpPr>
        <p:spPr>
          <a:xfrm>
            <a:off x="6423025" y="1593850"/>
            <a:ext cx="123826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45" name="Shape 1945"/>
          <p:cNvSpPr/>
          <p:nvPr/>
        </p:nvSpPr>
        <p:spPr>
          <a:xfrm>
            <a:off x="7451725" y="1593850"/>
            <a:ext cx="123826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46" name="Shape 1946"/>
          <p:cNvSpPr/>
          <p:nvPr/>
        </p:nvSpPr>
        <p:spPr>
          <a:xfrm>
            <a:off x="8340725" y="1593850"/>
            <a:ext cx="123826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47" name="Shape 1947"/>
          <p:cNvSpPr/>
          <p:nvPr/>
        </p:nvSpPr>
        <p:spPr>
          <a:xfrm>
            <a:off x="9229725" y="1593850"/>
            <a:ext cx="123826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48" name="Shape 1948"/>
          <p:cNvSpPr/>
          <p:nvPr/>
        </p:nvSpPr>
        <p:spPr>
          <a:xfrm>
            <a:off x="67183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49" name="Shape 1949"/>
          <p:cNvSpPr/>
          <p:nvPr/>
        </p:nvSpPr>
        <p:spPr>
          <a:xfrm>
            <a:off x="7747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50" name="Shape 1950"/>
          <p:cNvSpPr/>
          <p:nvPr/>
        </p:nvSpPr>
        <p:spPr>
          <a:xfrm>
            <a:off x="8493125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51" name="Shape 1951"/>
          <p:cNvSpPr/>
          <p:nvPr/>
        </p:nvSpPr>
        <p:spPr>
          <a:xfrm>
            <a:off x="9521825" y="1587500"/>
            <a:ext cx="161926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195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Shape 1954"/>
          <p:cNvSpPr/>
          <p:nvPr/>
        </p:nvSpPr>
        <p:spPr>
          <a:xfrm>
            <a:off x="8505825" y="1593850"/>
            <a:ext cx="123826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55" name="Shape 1955"/>
          <p:cNvSpPr/>
          <p:nvPr/>
        </p:nvSpPr>
        <p:spPr>
          <a:xfrm>
            <a:off x="1002817" y="1544627"/>
            <a:ext cx="6543404" cy="1160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recorded... </a:t>
            </a:r>
          </a:p>
        </p:txBody>
      </p:sp>
      <p:grpSp>
        <p:nvGrpSpPr>
          <p:cNvPr id="1962" name="Group 1962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1956" name="Shape 1956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957" name="Shape 1957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958" name="Shape 1958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959" name="Shape 1959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960" name="Shape 1960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961" name="Shape 1961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1963" name="Shape 1963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1964" name="Shape 1964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sp>
        <p:nvSpPr>
          <p:cNvPr id="1965" name="Shape 1965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66" name="Shape 1966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67" name="Shape 1967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68" name="Shape 1968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69" name="Shape 1969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70" name="Shape 1970"/>
          <p:cNvSpPr/>
          <p:nvPr/>
        </p:nvSpPr>
        <p:spPr>
          <a:xfrm>
            <a:off x="8166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71" name="Shape 1971"/>
          <p:cNvSpPr/>
          <p:nvPr/>
        </p:nvSpPr>
        <p:spPr>
          <a:xfrm>
            <a:off x="8331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72" name="Shape 1972"/>
          <p:cNvSpPr/>
          <p:nvPr/>
        </p:nvSpPr>
        <p:spPr>
          <a:xfrm>
            <a:off x="8648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73" name="Shape 1973"/>
          <p:cNvSpPr/>
          <p:nvPr/>
        </p:nvSpPr>
        <p:spPr>
          <a:xfrm>
            <a:off x="9042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74" name="Shape 1974"/>
          <p:cNvSpPr/>
          <p:nvPr/>
        </p:nvSpPr>
        <p:spPr>
          <a:xfrm>
            <a:off x="9207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75" name="Shape 1975"/>
          <p:cNvSpPr/>
          <p:nvPr/>
        </p:nvSpPr>
        <p:spPr>
          <a:xfrm>
            <a:off x="9359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76" name="Shape 1976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77" name="Shape 1977"/>
          <p:cNvSpPr/>
          <p:nvPr/>
        </p:nvSpPr>
        <p:spPr>
          <a:xfrm>
            <a:off x="6575425" y="1593850"/>
            <a:ext cx="123826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78" name="Shape 1978"/>
          <p:cNvSpPr/>
          <p:nvPr/>
        </p:nvSpPr>
        <p:spPr>
          <a:xfrm>
            <a:off x="7604125" y="1593850"/>
            <a:ext cx="123826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79" name="Shape 1979"/>
          <p:cNvSpPr/>
          <p:nvPr/>
        </p:nvSpPr>
        <p:spPr>
          <a:xfrm>
            <a:off x="9382125" y="1593850"/>
            <a:ext cx="123826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80" name="Shape 1980"/>
          <p:cNvSpPr/>
          <p:nvPr/>
        </p:nvSpPr>
        <p:spPr>
          <a:xfrm>
            <a:off x="67183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81" name="Shape 1981"/>
          <p:cNvSpPr/>
          <p:nvPr/>
        </p:nvSpPr>
        <p:spPr>
          <a:xfrm>
            <a:off x="7747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82" name="Shape 1982"/>
          <p:cNvSpPr/>
          <p:nvPr/>
        </p:nvSpPr>
        <p:spPr>
          <a:xfrm>
            <a:off x="8493125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83" name="Shape 1983"/>
          <p:cNvSpPr/>
          <p:nvPr/>
        </p:nvSpPr>
        <p:spPr>
          <a:xfrm>
            <a:off x="9521825" y="1587500"/>
            <a:ext cx="161926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198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/>
        </p:nvSpPr>
        <p:spPr>
          <a:xfrm>
            <a:off x="3367802" y="2516435"/>
            <a:ext cx="1101565" cy="443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⏐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332" name="Shape 332"/>
          <p:cNvSpPr/>
          <p:nvPr/>
        </p:nvSpPr>
        <p:spPr>
          <a:xfrm>
            <a:off x="4637802" y="2528487"/>
            <a:ext cx="998446" cy="41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333" name="Shape 333"/>
          <p:cNvSpPr/>
          <p:nvPr/>
        </p:nvSpPr>
        <p:spPr>
          <a:xfrm>
            <a:off x="4828302" y="2833287"/>
            <a:ext cx="746994" cy="41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334" name="Shape 334"/>
          <p:cNvSpPr/>
          <p:nvPr/>
        </p:nvSpPr>
        <p:spPr>
          <a:xfrm>
            <a:off x="4432741" y="2522126"/>
            <a:ext cx="279035" cy="419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</a:p>
        </p:txBody>
      </p:sp>
      <p:sp>
        <p:nvSpPr>
          <p:cNvPr id="335" name="Shape 335"/>
          <p:cNvSpPr/>
          <p:nvPr/>
        </p:nvSpPr>
        <p:spPr>
          <a:xfrm>
            <a:off x="4612402" y="2914650"/>
            <a:ext cx="1020940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6" name="Shape 336"/>
          <p:cNvSpPr/>
          <p:nvPr/>
        </p:nvSpPr>
        <p:spPr>
          <a:xfrm>
            <a:off x="533400" y="3797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Joint Probability</a:t>
            </a:r>
          </a:p>
        </p:txBody>
      </p:sp>
      <p:sp>
        <p:nvSpPr>
          <p:cNvPr id="337" name="Shape 337"/>
          <p:cNvSpPr/>
          <p:nvPr/>
        </p:nvSpPr>
        <p:spPr>
          <a:xfrm>
            <a:off x="1003300" y="4191000"/>
            <a:ext cx="8178800" cy="4191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probability of observing both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t> and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t>,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A,B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t>, is therefore:</a:t>
            </a:r>
          </a:p>
        </p:txBody>
      </p:sp>
      <p:sp>
        <p:nvSpPr>
          <p:cNvPr id="338" name="Shape 338"/>
          <p:cNvSpPr/>
          <p:nvPr/>
        </p:nvSpPr>
        <p:spPr>
          <a:xfrm>
            <a:off x="3367802" y="2516435"/>
            <a:ext cx="1101565" cy="443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⏐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339" name="Shape 339"/>
          <p:cNvSpPr/>
          <p:nvPr/>
        </p:nvSpPr>
        <p:spPr>
          <a:xfrm>
            <a:off x="4637802" y="2528487"/>
            <a:ext cx="998446" cy="41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340" name="Shape 340"/>
          <p:cNvSpPr/>
          <p:nvPr/>
        </p:nvSpPr>
        <p:spPr>
          <a:xfrm>
            <a:off x="4828302" y="2833287"/>
            <a:ext cx="746994" cy="41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341" name="Shape 341"/>
          <p:cNvSpPr/>
          <p:nvPr/>
        </p:nvSpPr>
        <p:spPr>
          <a:xfrm>
            <a:off x="4432741" y="2522126"/>
            <a:ext cx="279035" cy="419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</a:p>
        </p:txBody>
      </p:sp>
      <p:sp>
        <p:nvSpPr>
          <p:cNvPr id="342" name="Shape 342"/>
          <p:cNvSpPr/>
          <p:nvPr/>
        </p:nvSpPr>
        <p:spPr>
          <a:xfrm>
            <a:off x="4612402" y="2914650"/>
            <a:ext cx="1020940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43" name="Shape 343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Conditional Probability</a:t>
            </a:r>
          </a:p>
        </p:txBody>
      </p:sp>
      <p:sp>
        <p:nvSpPr>
          <p:cNvPr id="344" name="Shape 344"/>
          <p:cNvSpPr/>
          <p:nvPr/>
        </p:nvSpPr>
        <p:spPr>
          <a:xfrm>
            <a:off x="1003300" y="1524000"/>
            <a:ext cx="8178800" cy="7747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probability of observing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t> given that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t> has occurred,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⏐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t>, is just the</a:t>
            </a:r>
            <a:br/>
            <a:r>
              <a:t>     fraction of cases in which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t> occurs,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t>, that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t> also occurs,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A,B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t>.</a:t>
            </a:r>
          </a:p>
        </p:txBody>
      </p:sp>
      <p:sp>
        <p:nvSpPr>
          <p:cNvPr id="345" name="Shape 345"/>
          <p:cNvSpPr/>
          <p:nvPr/>
        </p:nvSpPr>
        <p:spPr>
          <a:xfrm>
            <a:off x="3283247" y="139997"/>
            <a:ext cx="359350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114822 0.284729" origin="layout" pathEditMode="relative">
                                      <p:cBhvr>
                                        <p:cTn id="6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path" nodeType="click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1841 0.286027" origin="layout" pathEditMode="relative">
                                      <p:cBhvr>
                                        <p:cTn id="10" dur="1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path" nodeType="click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18768 0.244670" origin="layout" pathEditMode="relative">
                                      <p:cBhvr>
                                        <p:cTn id="14" dur="10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path" nodeType="click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89725 0.284729" origin="layout" pathEditMode="relative">
                                      <p:cBhvr>
                                        <p:cTn id="18" dur="10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Shape 1986"/>
          <p:cNvSpPr/>
          <p:nvPr/>
        </p:nvSpPr>
        <p:spPr>
          <a:xfrm>
            <a:off x="6740525" y="1593850"/>
            <a:ext cx="123826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87" name="Shape 1987"/>
          <p:cNvSpPr/>
          <p:nvPr/>
        </p:nvSpPr>
        <p:spPr>
          <a:xfrm>
            <a:off x="7769225" y="1593850"/>
            <a:ext cx="123826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88" name="Shape 1988"/>
          <p:cNvSpPr/>
          <p:nvPr/>
        </p:nvSpPr>
        <p:spPr>
          <a:xfrm>
            <a:off x="8658225" y="1593850"/>
            <a:ext cx="123826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89" name="Shape 1989"/>
          <p:cNvSpPr/>
          <p:nvPr/>
        </p:nvSpPr>
        <p:spPr>
          <a:xfrm>
            <a:off x="9547225" y="1593850"/>
            <a:ext cx="123826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90" name="Shape 1990"/>
          <p:cNvSpPr/>
          <p:nvPr/>
        </p:nvSpPr>
        <p:spPr>
          <a:xfrm>
            <a:off x="1002817" y="1544627"/>
            <a:ext cx="6543404" cy="1160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recorded... </a:t>
            </a:r>
          </a:p>
        </p:txBody>
      </p:sp>
      <p:grpSp>
        <p:nvGrpSpPr>
          <p:cNvPr id="1997" name="Group 1997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1991" name="Shape 1991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992" name="Shape 1992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993" name="Shape 1993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994" name="Shape 1994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995" name="Shape 1995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996" name="Shape 1996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1998" name="Shape 1998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1999" name="Shape 1999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sp>
        <p:nvSpPr>
          <p:cNvPr id="2000" name="Shape 2000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01" name="Shape 2001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02" name="Shape 2002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03" name="Shape 2003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04" name="Shape 2004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05" name="Shape 2005"/>
          <p:cNvSpPr/>
          <p:nvPr/>
        </p:nvSpPr>
        <p:spPr>
          <a:xfrm>
            <a:off x="8166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06" name="Shape 2006"/>
          <p:cNvSpPr/>
          <p:nvPr/>
        </p:nvSpPr>
        <p:spPr>
          <a:xfrm>
            <a:off x="8331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07" name="Shape 2007"/>
          <p:cNvSpPr/>
          <p:nvPr/>
        </p:nvSpPr>
        <p:spPr>
          <a:xfrm>
            <a:off x="8648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08" name="Shape 2008"/>
          <p:cNvSpPr/>
          <p:nvPr/>
        </p:nvSpPr>
        <p:spPr>
          <a:xfrm>
            <a:off x="9042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09" name="Shape 2009"/>
          <p:cNvSpPr/>
          <p:nvPr/>
        </p:nvSpPr>
        <p:spPr>
          <a:xfrm>
            <a:off x="9207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10" name="Shape 2010"/>
          <p:cNvSpPr/>
          <p:nvPr/>
        </p:nvSpPr>
        <p:spPr>
          <a:xfrm>
            <a:off x="9359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11" name="Shape 2011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12" name="Shape 2012"/>
          <p:cNvSpPr/>
          <p:nvPr/>
        </p:nvSpPr>
        <p:spPr>
          <a:xfrm>
            <a:off x="67183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13" name="Shape 2013"/>
          <p:cNvSpPr/>
          <p:nvPr/>
        </p:nvSpPr>
        <p:spPr>
          <a:xfrm>
            <a:off x="7747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14" name="Shape 2014"/>
          <p:cNvSpPr/>
          <p:nvPr/>
        </p:nvSpPr>
        <p:spPr>
          <a:xfrm>
            <a:off x="8493125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15" name="Shape 2015"/>
          <p:cNvSpPr/>
          <p:nvPr/>
        </p:nvSpPr>
        <p:spPr>
          <a:xfrm>
            <a:off x="9521825" y="1587500"/>
            <a:ext cx="161926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201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Shape 2018"/>
          <p:cNvSpPr/>
          <p:nvPr/>
        </p:nvSpPr>
        <p:spPr>
          <a:xfrm>
            <a:off x="1002817" y="1544627"/>
            <a:ext cx="6543404" cy="1160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recorded... </a:t>
            </a:r>
          </a:p>
        </p:txBody>
      </p:sp>
      <p:grpSp>
        <p:nvGrpSpPr>
          <p:cNvPr id="2025" name="Group 2025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2019" name="Shape 2019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020" name="Shape 2020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021" name="Shape 2021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022" name="Shape 2022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023" name="Shape 2023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024" name="Shape 2024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2026" name="Shape 2026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2027" name="Shape 2027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sp>
        <p:nvSpPr>
          <p:cNvPr id="2028" name="Shape 2028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29" name="Shape 2029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30" name="Shape 2030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31" name="Shape 2031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32" name="Shape 2032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33" name="Shape 2033"/>
          <p:cNvSpPr/>
          <p:nvPr/>
        </p:nvSpPr>
        <p:spPr>
          <a:xfrm>
            <a:off x="8166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34" name="Shape 2034"/>
          <p:cNvSpPr/>
          <p:nvPr/>
        </p:nvSpPr>
        <p:spPr>
          <a:xfrm>
            <a:off x="8331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35" name="Shape 2035"/>
          <p:cNvSpPr/>
          <p:nvPr/>
        </p:nvSpPr>
        <p:spPr>
          <a:xfrm>
            <a:off x="8648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36" name="Shape 2036"/>
          <p:cNvSpPr/>
          <p:nvPr/>
        </p:nvSpPr>
        <p:spPr>
          <a:xfrm>
            <a:off x="9042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37" name="Shape 2037"/>
          <p:cNvSpPr/>
          <p:nvPr/>
        </p:nvSpPr>
        <p:spPr>
          <a:xfrm>
            <a:off x="9207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38" name="Shape 2038"/>
          <p:cNvSpPr/>
          <p:nvPr/>
        </p:nvSpPr>
        <p:spPr>
          <a:xfrm>
            <a:off x="9359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39" name="Shape 2039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40" name="Shape 2040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41" name="Shape 2041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42" name="Shape 2042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43" name="Shape 2043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44" name="Shape 2044"/>
          <p:cNvSpPr/>
          <p:nvPr/>
        </p:nvSpPr>
        <p:spPr>
          <a:xfrm>
            <a:off x="6257925" y="1593850"/>
            <a:ext cx="123826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45" name="Shape 2045"/>
          <p:cNvSpPr/>
          <p:nvPr/>
        </p:nvSpPr>
        <p:spPr>
          <a:xfrm>
            <a:off x="7286625" y="1593850"/>
            <a:ext cx="123826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46" name="Shape 2046"/>
          <p:cNvSpPr/>
          <p:nvPr/>
        </p:nvSpPr>
        <p:spPr>
          <a:xfrm>
            <a:off x="8175625" y="1593850"/>
            <a:ext cx="123826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47" name="Shape 2047"/>
          <p:cNvSpPr/>
          <p:nvPr/>
        </p:nvSpPr>
        <p:spPr>
          <a:xfrm>
            <a:off x="9064625" y="1593850"/>
            <a:ext cx="123826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204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Shape 2050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51" name="Shape 2051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52" name="Shape 2052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53" name="Shape 2053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54" name="Shape 2054"/>
          <p:cNvSpPr/>
          <p:nvPr/>
        </p:nvSpPr>
        <p:spPr>
          <a:xfrm>
            <a:off x="6248400" y="1600200"/>
            <a:ext cx="1397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55" name="Shape 2055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56" name="Shape 2056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57" name="Shape 2057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58" name="Shape 2058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59" name="Shape 2059"/>
          <p:cNvSpPr/>
          <p:nvPr/>
        </p:nvSpPr>
        <p:spPr>
          <a:xfrm>
            <a:off x="73025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60" name="Shape 2060"/>
          <p:cNvSpPr/>
          <p:nvPr/>
        </p:nvSpPr>
        <p:spPr>
          <a:xfrm>
            <a:off x="8166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61" name="Shape 2061"/>
          <p:cNvSpPr/>
          <p:nvPr/>
        </p:nvSpPr>
        <p:spPr>
          <a:xfrm>
            <a:off x="8331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62" name="Shape 2062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63" name="Shape 2063"/>
          <p:cNvSpPr/>
          <p:nvPr/>
        </p:nvSpPr>
        <p:spPr>
          <a:xfrm>
            <a:off x="8648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64" name="Shape 2064"/>
          <p:cNvSpPr/>
          <p:nvPr/>
        </p:nvSpPr>
        <p:spPr>
          <a:xfrm>
            <a:off x="9042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65" name="Shape 2065"/>
          <p:cNvSpPr/>
          <p:nvPr/>
        </p:nvSpPr>
        <p:spPr>
          <a:xfrm>
            <a:off x="9207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66" name="Shape 2066"/>
          <p:cNvSpPr/>
          <p:nvPr/>
        </p:nvSpPr>
        <p:spPr>
          <a:xfrm>
            <a:off x="9359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67" name="Shape 2067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074" name="Group 2074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2068" name="Shape 2068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069" name="Shape 2069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070" name="Shape 2070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071" name="Shape 2071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072" name="Shape 2072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073" name="Shape 2073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2075" name="Shape 2075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76" name="Shape 2076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77" name="Shape 2077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78" name="Shape 2078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083" name="Group 2083"/>
          <p:cNvGrpSpPr/>
          <p:nvPr/>
        </p:nvGrpSpPr>
        <p:grpSpPr>
          <a:xfrm>
            <a:off x="6756399" y="2387599"/>
            <a:ext cx="641351" cy="177802"/>
            <a:chOff x="558800" y="127000"/>
            <a:chExt cx="641350" cy="177800"/>
          </a:xfrm>
        </p:grpSpPr>
        <p:sp>
          <p:nvSpPr>
            <p:cNvPr id="2079" name="Shape 2079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080" name="Shape 2080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081" name="Shape 2081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082" name="Shape 2082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2084" name="Shape 2084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2085" name="Shape 2085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208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40907" y="2631446"/>
            <a:ext cx="799668" cy="355601"/>
          </a:xfrm>
          <a:prstGeom prst="rect">
            <a:avLst/>
          </a:prstGeom>
          <a:ln w="12700">
            <a:miter lim="400000"/>
          </a:ln>
        </p:spPr>
      </p:pic>
      <p:sp>
        <p:nvSpPr>
          <p:cNvPr id="2088" name="Shape 2088"/>
          <p:cNvSpPr/>
          <p:nvPr/>
        </p:nvSpPr>
        <p:spPr>
          <a:xfrm>
            <a:off x="1002817" y="1544627"/>
            <a:ext cx="540433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Shape 2090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2091" name="Shape 2091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92" name="Shape 2092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93" name="Shape 2093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94" name="Shape 2094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95" name="Shape 2095"/>
          <p:cNvSpPr/>
          <p:nvPr/>
        </p:nvSpPr>
        <p:spPr>
          <a:xfrm>
            <a:off x="6426200" y="16002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96" name="Shape 2096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97" name="Shape 2097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98" name="Shape 2098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99" name="Shape 2099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00" name="Shape 2100"/>
          <p:cNvSpPr/>
          <p:nvPr/>
        </p:nvSpPr>
        <p:spPr>
          <a:xfrm>
            <a:off x="74549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01" name="Shape 2101"/>
          <p:cNvSpPr/>
          <p:nvPr/>
        </p:nvSpPr>
        <p:spPr>
          <a:xfrm>
            <a:off x="8166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02" name="Shape 2102"/>
          <p:cNvSpPr/>
          <p:nvPr/>
        </p:nvSpPr>
        <p:spPr>
          <a:xfrm>
            <a:off x="8331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03" name="Shape 2103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04" name="Shape 2104"/>
          <p:cNvSpPr/>
          <p:nvPr/>
        </p:nvSpPr>
        <p:spPr>
          <a:xfrm>
            <a:off x="8648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05" name="Shape 2105"/>
          <p:cNvSpPr/>
          <p:nvPr/>
        </p:nvSpPr>
        <p:spPr>
          <a:xfrm>
            <a:off x="9042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06" name="Shape 2106"/>
          <p:cNvSpPr/>
          <p:nvPr/>
        </p:nvSpPr>
        <p:spPr>
          <a:xfrm>
            <a:off x="9207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07" name="Shape 2107"/>
          <p:cNvSpPr/>
          <p:nvPr/>
        </p:nvSpPr>
        <p:spPr>
          <a:xfrm>
            <a:off x="9359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08" name="Shape 2108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115" name="Group 2115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2109" name="Shape 2109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110" name="Shape 2110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111" name="Shape 2111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112" name="Shape 2112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113" name="Shape 2113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114" name="Shape 2114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2116" name="Shape 2116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17" name="Shape 2117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18" name="Shape 2118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19" name="Shape 2119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20" name="Shape 2120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2121" name="Shape 2121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212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27" name="Group 2127"/>
          <p:cNvGrpSpPr/>
          <p:nvPr/>
        </p:nvGrpSpPr>
        <p:grpSpPr>
          <a:xfrm>
            <a:off x="6756399" y="2387599"/>
            <a:ext cx="641351" cy="177802"/>
            <a:chOff x="558800" y="127000"/>
            <a:chExt cx="641350" cy="177800"/>
          </a:xfrm>
        </p:grpSpPr>
        <p:sp>
          <p:nvSpPr>
            <p:cNvPr id="2123" name="Shape 2123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124" name="Shape 2124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125" name="Shape 2125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126" name="Shape 2126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212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40907" y="2631446"/>
            <a:ext cx="799668" cy="35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Shape 2130"/>
          <p:cNvSpPr/>
          <p:nvPr/>
        </p:nvSpPr>
        <p:spPr>
          <a:xfrm>
            <a:off x="1002817" y="1544627"/>
            <a:ext cx="5324958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2131" name="Shape 2131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32" name="Shape 2132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33" name="Shape 2133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34" name="Shape 2134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35" name="Shape 2135"/>
          <p:cNvSpPr/>
          <p:nvPr/>
        </p:nvSpPr>
        <p:spPr>
          <a:xfrm>
            <a:off x="65913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36" name="Shape 2136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37" name="Shape 2137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38" name="Shape 2138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39" name="Shape 2139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40" name="Shape 2140"/>
          <p:cNvSpPr/>
          <p:nvPr/>
        </p:nvSpPr>
        <p:spPr>
          <a:xfrm>
            <a:off x="76200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41" name="Shape 2141"/>
          <p:cNvSpPr/>
          <p:nvPr/>
        </p:nvSpPr>
        <p:spPr>
          <a:xfrm>
            <a:off x="8166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42" name="Shape 2142"/>
          <p:cNvSpPr/>
          <p:nvPr/>
        </p:nvSpPr>
        <p:spPr>
          <a:xfrm>
            <a:off x="8331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43" name="Shape 2143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44" name="Shape 2144"/>
          <p:cNvSpPr/>
          <p:nvPr/>
        </p:nvSpPr>
        <p:spPr>
          <a:xfrm>
            <a:off x="8648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45" name="Shape 2145"/>
          <p:cNvSpPr/>
          <p:nvPr/>
        </p:nvSpPr>
        <p:spPr>
          <a:xfrm>
            <a:off x="9042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46" name="Shape 2146"/>
          <p:cNvSpPr/>
          <p:nvPr/>
        </p:nvSpPr>
        <p:spPr>
          <a:xfrm>
            <a:off x="9207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47" name="Shape 2147"/>
          <p:cNvSpPr/>
          <p:nvPr/>
        </p:nvSpPr>
        <p:spPr>
          <a:xfrm>
            <a:off x="9359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48" name="Shape 2148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155" name="Group 2155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2149" name="Shape 2149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150" name="Shape 2150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151" name="Shape 2151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152" name="Shape 2152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153" name="Shape 2153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154" name="Shape 2154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2156" name="Shape 2156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57" name="Shape 2157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58" name="Shape 2158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59" name="Shape 2159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60" name="Shape 2160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2161" name="Shape 2161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216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67" name="Group 2167"/>
          <p:cNvGrpSpPr/>
          <p:nvPr/>
        </p:nvGrpSpPr>
        <p:grpSpPr>
          <a:xfrm>
            <a:off x="6756399" y="2387599"/>
            <a:ext cx="641351" cy="177802"/>
            <a:chOff x="558800" y="127000"/>
            <a:chExt cx="641350" cy="177800"/>
          </a:xfrm>
        </p:grpSpPr>
        <p:sp>
          <p:nvSpPr>
            <p:cNvPr id="2163" name="Shape 2163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164" name="Shape 2164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165" name="Shape 2165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166" name="Shape 2166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216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40907" y="2631446"/>
            <a:ext cx="799668" cy="35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Shape 2170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71" name="Shape 2171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72" name="Shape 2172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73" name="Shape 2173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74" name="Shape 2174"/>
          <p:cNvSpPr/>
          <p:nvPr/>
        </p:nvSpPr>
        <p:spPr>
          <a:xfrm>
            <a:off x="67564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75" name="Shape 2175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76" name="Shape 2176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77" name="Shape 2177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78" name="Shape 2178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79" name="Shape 2179"/>
          <p:cNvSpPr/>
          <p:nvPr/>
        </p:nvSpPr>
        <p:spPr>
          <a:xfrm>
            <a:off x="77851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80" name="Shape 2180"/>
          <p:cNvSpPr/>
          <p:nvPr/>
        </p:nvSpPr>
        <p:spPr>
          <a:xfrm>
            <a:off x="8166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81" name="Shape 2181"/>
          <p:cNvSpPr/>
          <p:nvPr/>
        </p:nvSpPr>
        <p:spPr>
          <a:xfrm>
            <a:off x="8331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82" name="Shape 2182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83" name="Shape 2183"/>
          <p:cNvSpPr/>
          <p:nvPr/>
        </p:nvSpPr>
        <p:spPr>
          <a:xfrm>
            <a:off x="8648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84" name="Shape 2184"/>
          <p:cNvSpPr/>
          <p:nvPr/>
        </p:nvSpPr>
        <p:spPr>
          <a:xfrm>
            <a:off x="9042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85" name="Shape 2185"/>
          <p:cNvSpPr/>
          <p:nvPr/>
        </p:nvSpPr>
        <p:spPr>
          <a:xfrm>
            <a:off x="9207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86" name="Shape 2186"/>
          <p:cNvSpPr/>
          <p:nvPr/>
        </p:nvSpPr>
        <p:spPr>
          <a:xfrm>
            <a:off x="9359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87" name="Shape 2187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194" name="Group 2194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2188" name="Shape 2188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189" name="Shape 2189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190" name="Shape 2190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191" name="Shape 2191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192" name="Shape 2192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193" name="Shape 2193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2195" name="Shape 2195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96" name="Shape 2196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97" name="Shape 2197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98" name="Shape 2198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99" name="Shape 2199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2200" name="Shape 2200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sp>
        <p:nvSpPr>
          <p:cNvPr id="2201" name="Shape 2201"/>
          <p:cNvSpPr/>
          <p:nvPr/>
        </p:nvSpPr>
        <p:spPr>
          <a:xfrm>
            <a:off x="1002817" y="1544627"/>
            <a:ext cx="5324958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grpSp>
        <p:nvGrpSpPr>
          <p:cNvPr id="2206" name="Group 2206"/>
          <p:cNvGrpSpPr/>
          <p:nvPr/>
        </p:nvGrpSpPr>
        <p:grpSpPr>
          <a:xfrm>
            <a:off x="6756399" y="2387599"/>
            <a:ext cx="641351" cy="177802"/>
            <a:chOff x="558800" y="127000"/>
            <a:chExt cx="641350" cy="177800"/>
          </a:xfrm>
        </p:grpSpPr>
        <p:sp>
          <p:nvSpPr>
            <p:cNvPr id="2202" name="Shape 2202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203" name="Shape 2203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204" name="Shape 2204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205" name="Shape 2205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2207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40907" y="2631446"/>
            <a:ext cx="799668" cy="35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Shape 2210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11" name="Shape 2211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12" name="Shape 2212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13" name="Shape 2213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14" name="Shape 2214"/>
          <p:cNvSpPr/>
          <p:nvPr/>
        </p:nvSpPr>
        <p:spPr>
          <a:xfrm>
            <a:off x="6248400" y="1600200"/>
            <a:ext cx="1397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15" name="Shape 2215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16" name="Shape 2216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17" name="Shape 2217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18" name="Shape 2218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19" name="Shape 2219"/>
          <p:cNvSpPr/>
          <p:nvPr/>
        </p:nvSpPr>
        <p:spPr>
          <a:xfrm>
            <a:off x="73025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20" name="Shape 2220"/>
          <p:cNvSpPr/>
          <p:nvPr/>
        </p:nvSpPr>
        <p:spPr>
          <a:xfrm>
            <a:off x="8166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21" name="Shape 2221"/>
          <p:cNvSpPr/>
          <p:nvPr/>
        </p:nvSpPr>
        <p:spPr>
          <a:xfrm>
            <a:off x="8331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22" name="Shape 2222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23" name="Shape 2223"/>
          <p:cNvSpPr/>
          <p:nvPr/>
        </p:nvSpPr>
        <p:spPr>
          <a:xfrm>
            <a:off x="8648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24" name="Shape 2224"/>
          <p:cNvSpPr/>
          <p:nvPr/>
        </p:nvSpPr>
        <p:spPr>
          <a:xfrm>
            <a:off x="9042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25" name="Shape 2225"/>
          <p:cNvSpPr/>
          <p:nvPr/>
        </p:nvSpPr>
        <p:spPr>
          <a:xfrm>
            <a:off x="9207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26" name="Shape 2226"/>
          <p:cNvSpPr/>
          <p:nvPr/>
        </p:nvSpPr>
        <p:spPr>
          <a:xfrm>
            <a:off x="9359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27" name="Shape 2227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234" name="Group 2234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2228" name="Shape 2228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229" name="Shape 2229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230" name="Shape 2230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231" name="Shape 2231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232" name="Shape 2232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233" name="Shape 2233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2235" name="Shape 2235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36" name="Shape 2236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37" name="Shape 2237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38" name="Shape 2238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39" name="Shape 2239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2240" name="Shape 2240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224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sp>
        <p:nvSpPr>
          <p:cNvPr id="2242" name="Shape 2242"/>
          <p:cNvSpPr/>
          <p:nvPr/>
        </p:nvSpPr>
        <p:spPr>
          <a:xfrm>
            <a:off x="1002817" y="1544627"/>
            <a:ext cx="5324958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pic>
        <p:nvPicPr>
          <p:cNvPr id="224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40907" y="2631446"/>
            <a:ext cx="783789" cy="3556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48" name="Group 2248"/>
          <p:cNvGrpSpPr/>
          <p:nvPr/>
        </p:nvGrpSpPr>
        <p:grpSpPr>
          <a:xfrm>
            <a:off x="6756400" y="2387600"/>
            <a:ext cx="641351" cy="177801"/>
            <a:chOff x="558800" y="127000"/>
            <a:chExt cx="641350" cy="177800"/>
          </a:xfrm>
        </p:grpSpPr>
        <p:sp>
          <p:nvSpPr>
            <p:cNvPr id="2244" name="Shape 2244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245" name="Shape 2245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246" name="Shape 2246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247" name="Shape 2247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Shape 2250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51" name="Shape 2251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52" name="Shape 2252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53" name="Shape 2253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54" name="Shape 2254"/>
          <p:cNvSpPr/>
          <p:nvPr/>
        </p:nvSpPr>
        <p:spPr>
          <a:xfrm>
            <a:off x="6426200" y="16002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55" name="Shape 2255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56" name="Shape 2256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57" name="Shape 2257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58" name="Shape 2258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59" name="Shape 2259"/>
          <p:cNvSpPr/>
          <p:nvPr/>
        </p:nvSpPr>
        <p:spPr>
          <a:xfrm>
            <a:off x="74549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60" name="Shape 2260"/>
          <p:cNvSpPr/>
          <p:nvPr/>
        </p:nvSpPr>
        <p:spPr>
          <a:xfrm>
            <a:off x="8166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61" name="Shape 2261"/>
          <p:cNvSpPr/>
          <p:nvPr/>
        </p:nvSpPr>
        <p:spPr>
          <a:xfrm>
            <a:off x="8331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62" name="Shape 2262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63" name="Shape 2263"/>
          <p:cNvSpPr/>
          <p:nvPr/>
        </p:nvSpPr>
        <p:spPr>
          <a:xfrm>
            <a:off x="8648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64" name="Shape 2264"/>
          <p:cNvSpPr/>
          <p:nvPr/>
        </p:nvSpPr>
        <p:spPr>
          <a:xfrm>
            <a:off x="9042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65" name="Shape 2265"/>
          <p:cNvSpPr/>
          <p:nvPr/>
        </p:nvSpPr>
        <p:spPr>
          <a:xfrm>
            <a:off x="9207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66" name="Shape 2266"/>
          <p:cNvSpPr/>
          <p:nvPr/>
        </p:nvSpPr>
        <p:spPr>
          <a:xfrm>
            <a:off x="9359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67" name="Shape 2267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274" name="Group 2274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2268" name="Shape 2268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269" name="Shape 2269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270" name="Shape 2270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271" name="Shape 2271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272" name="Shape 2272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273" name="Shape 2273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2275" name="Shape 2275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76" name="Shape 2276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77" name="Shape 2277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78" name="Shape 2278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79" name="Shape 2279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2280" name="Shape 2280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228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sp>
        <p:nvSpPr>
          <p:cNvPr id="2282" name="Shape 2282"/>
          <p:cNvSpPr/>
          <p:nvPr/>
        </p:nvSpPr>
        <p:spPr>
          <a:xfrm>
            <a:off x="1002817" y="1544627"/>
            <a:ext cx="5324958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pic>
        <p:nvPicPr>
          <p:cNvPr id="228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40907" y="2631446"/>
            <a:ext cx="783789" cy="3556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88" name="Group 2288"/>
          <p:cNvGrpSpPr/>
          <p:nvPr/>
        </p:nvGrpSpPr>
        <p:grpSpPr>
          <a:xfrm>
            <a:off x="6756400" y="2387600"/>
            <a:ext cx="641351" cy="177801"/>
            <a:chOff x="558800" y="127000"/>
            <a:chExt cx="641350" cy="177800"/>
          </a:xfrm>
        </p:grpSpPr>
        <p:sp>
          <p:nvSpPr>
            <p:cNvPr id="2284" name="Shape 2284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285" name="Shape 2285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286" name="Shape 2286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287" name="Shape 2287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Shape 2290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91" name="Shape 2291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92" name="Shape 2292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93" name="Shape 2293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94" name="Shape 2294"/>
          <p:cNvSpPr/>
          <p:nvPr/>
        </p:nvSpPr>
        <p:spPr>
          <a:xfrm>
            <a:off x="65913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95" name="Shape 2295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96" name="Shape 2296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97" name="Shape 2297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98" name="Shape 2298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99" name="Shape 2299"/>
          <p:cNvSpPr/>
          <p:nvPr/>
        </p:nvSpPr>
        <p:spPr>
          <a:xfrm>
            <a:off x="76200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00" name="Shape 2300"/>
          <p:cNvSpPr/>
          <p:nvPr/>
        </p:nvSpPr>
        <p:spPr>
          <a:xfrm>
            <a:off x="8166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01" name="Shape 2301"/>
          <p:cNvSpPr/>
          <p:nvPr/>
        </p:nvSpPr>
        <p:spPr>
          <a:xfrm>
            <a:off x="8331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02" name="Shape 2302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03" name="Shape 2303"/>
          <p:cNvSpPr/>
          <p:nvPr/>
        </p:nvSpPr>
        <p:spPr>
          <a:xfrm>
            <a:off x="8648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04" name="Shape 2304"/>
          <p:cNvSpPr/>
          <p:nvPr/>
        </p:nvSpPr>
        <p:spPr>
          <a:xfrm>
            <a:off x="9042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05" name="Shape 2305"/>
          <p:cNvSpPr/>
          <p:nvPr/>
        </p:nvSpPr>
        <p:spPr>
          <a:xfrm>
            <a:off x="9207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06" name="Shape 2306"/>
          <p:cNvSpPr/>
          <p:nvPr/>
        </p:nvSpPr>
        <p:spPr>
          <a:xfrm>
            <a:off x="9359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07" name="Shape 2307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314" name="Group 2314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2308" name="Shape 2308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309" name="Shape 2309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310" name="Shape 2310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311" name="Shape 2311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312" name="Shape 2312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313" name="Shape 2313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2315" name="Shape 2315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16" name="Shape 2316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17" name="Shape 2317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18" name="Shape 2318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19" name="Shape 2319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2320" name="Shape 2320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232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sp>
        <p:nvSpPr>
          <p:cNvPr id="2322" name="Shape 2322"/>
          <p:cNvSpPr/>
          <p:nvPr/>
        </p:nvSpPr>
        <p:spPr>
          <a:xfrm>
            <a:off x="1002817" y="1544627"/>
            <a:ext cx="5324958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pic>
        <p:nvPicPr>
          <p:cNvPr id="232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40907" y="2631446"/>
            <a:ext cx="783789" cy="3556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28" name="Group 2328"/>
          <p:cNvGrpSpPr/>
          <p:nvPr/>
        </p:nvGrpSpPr>
        <p:grpSpPr>
          <a:xfrm>
            <a:off x="6756400" y="2387600"/>
            <a:ext cx="641351" cy="177801"/>
            <a:chOff x="558800" y="127000"/>
            <a:chExt cx="641350" cy="177800"/>
          </a:xfrm>
        </p:grpSpPr>
        <p:sp>
          <p:nvSpPr>
            <p:cNvPr id="2324" name="Shape 2324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325" name="Shape 2325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326" name="Shape 2326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327" name="Shape 2327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Shape 2330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31" name="Shape 2331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32" name="Shape 2332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33" name="Shape 2333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34" name="Shape 2334"/>
          <p:cNvSpPr/>
          <p:nvPr/>
        </p:nvSpPr>
        <p:spPr>
          <a:xfrm>
            <a:off x="67564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35" name="Shape 2335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36" name="Shape 2336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37" name="Shape 2337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38" name="Shape 2338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39" name="Shape 2339"/>
          <p:cNvSpPr/>
          <p:nvPr/>
        </p:nvSpPr>
        <p:spPr>
          <a:xfrm>
            <a:off x="77851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40" name="Shape 2340"/>
          <p:cNvSpPr/>
          <p:nvPr/>
        </p:nvSpPr>
        <p:spPr>
          <a:xfrm>
            <a:off x="8166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41" name="Shape 2341"/>
          <p:cNvSpPr/>
          <p:nvPr/>
        </p:nvSpPr>
        <p:spPr>
          <a:xfrm>
            <a:off x="8331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42" name="Shape 2342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43" name="Shape 2343"/>
          <p:cNvSpPr/>
          <p:nvPr/>
        </p:nvSpPr>
        <p:spPr>
          <a:xfrm>
            <a:off x="8648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44" name="Shape 2344"/>
          <p:cNvSpPr/>
          <p:nvPr/>
        </p:nvSpPr>
        <p:spPr>
          <a:xfrm>
            <a:off x="9042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45" name="Shape 2345"/>
          <p:cNvSpPr/>
          <p:nvPr/>
        </p:nvSpPr>
        <p:spPr>
          <a:xfrm>
            <a:off x="9207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46" name="Shape 2346"/>
          <p:cNvSpPr/>
          <p:nvPr/>
        </p:nvSpPr>
        <p:spPr>
          <a:xfrm>
            <a:off x="9359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47" name="Shape 2347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354" name="Group 2354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2348" name="Shape 2348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349" name="Shape 2349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350" name="Shape 2350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351" name="Shape 2351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352" name="Shape 2352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353" name="Shape 2353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2355" name="Shape 2355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56" name="Shape 2356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57" name="Shape 2357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58" name="Shape 2358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59" name="Shape 2359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2360" name="Shape 2360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236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sp>
        <p:nvSpPr>
          <p:cNvPr id="2362" name="Shape 2362"/>
          <p:cNvSpPr/>
          <p:nvPr/>
        </p:nvSpPr>
        <p:spPr>
          <a:xfrm>
            <a:off x="1002817" y="1544627"/>
            <a:ext cx="5324958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pic>
        <p:nvPicPr>
          <p:cNvPr id="236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40907" y="2631446"/>
            <a:ext cx="783789" cy="3556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68" name="Group 2368"/>
          <p:cNvGrpSpPr/>
          <p:nvPr/>
        </p:nvGrpSpPr>
        <p:grpSpPr>
          <a:xfrm>
            <a:off x="6756400" y="2387600"/>
            <a:ext cx="641351" cy="177801"/>
            <a:chOff x="558800" y="127000"/>
            <a:chExt cx="641350" cy="177800"/>
          </a:xfrm>
        </p:grpSpPr>
        <p:sp>
          <p:nvSpPr>
            <p:cNvPr id="2364" name="Shape 2364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365" name="Shape 2365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366" name="Shape 2366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367" name="Shape 2367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1003300" y="51816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and by the same reasoning:</a:t>
            </a:r>
          </a:p>
        </p:txBody>
      </p:sp>
      <p:sp>
        <p:nvSpPr>
          <p:cNvPr id="348" name="Shape 348"/>
          <p:cNvSpPr/>
          <p:nvPr/>
        </p:nvSpPr>
        <p:spPr>
          <a:xfrm>
            <a:off x="1003300" y="6273800"/>
            <a:ext cx="8178800" cy="7493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which is the probability of observing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t> times the probability of observing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t> </a:t>
            </a:r>
            <a:br/>
            <a:r>
              <a:t>    given that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t> has occurred.</a:t>
            </a:r>
          </a:p>
        </p:txBody>
      </p:sp>
      <p:sp>
        <p:nvSpPr>
          <p:cNvPr id="349" name="Shape 349"/>
          <p:cNvSpPr/>
          <p:nvPr/>
        </p:nvSpPr>
        <p:spPr>
          <a:xfrm>
            <a:off x="3367802" y="2516435"/>
            <a:ext cx="1101565" cy="443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⏐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350" name="Shape 350"/>
          <p:cNvSpPr/>
          <p:nvPr/>
        </p:nvSpPr>
        <p:spPr>
          <a:xfrm>
            <a:off x="4637802" y="2528487"/>
            <a:ext cx="998446" cy="41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351" name="Shape 351"/>
          <p:cNvSpPr/>
          <p:nvPr/>
        </p:nvSpPr>
        <p:spPr>
          <a:xfrm>
            <a:off x="4828302" y="2833287"/>
            <a:ext cx="746994" cy="41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352" name="Shape 352"/>
          <p:cNvSpPr/>
          <p:nvPr/>
        </p:nvSpPr>
        <p:spPr>
          <a:xfrm>
            <a:off x="4432741" y="2522126"/>
            <a:ext cx="279035" cy="419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</a:p>
        </p:txBody>
      </p:sp>
      <p:sp>
        <p:nvSpPr>
          <p:cNvPr id="353" name="Shape 353"/>
          <p:cNvSpPr/>
          <p:nvPr/>
        </p:nvSpPr>
        <p:spPr>
          <a:xfrm>
            <a:off x="4612402" y="2914650"/>
            <a:ext cx="1020940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4" name="Shape 354"/>
          <p:cNvSpPr/>
          <p:nvPr/>
        </p:nvSpPr>
        <p:spPr>
          <a:xfrm>
            <a:off x="5298202" y="4687811"/>
            <a:ext cx="1101565" cy="443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⏐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355" name="Shape 355"/>
          <p:cNvSpPr/>
          <p:nvPr/>
        </p:nvSpPr>
        <p:spPr>
          <a:xfrm>
            <a:off x="4637802" y="2528487"/>
            <a:ext cx="998446" cy="41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356" name="Shape 356"/>
          <p:cNvSpPr/>
          <p:nvPr/>
        </p:nvSpPr>
        <p:spPr>
          <a:xfrm>
            <a:off x="4637802" y="4699863"/>
            <a:ext cx="746994" cy="41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357" name="Shape 357"/>
          <p:cNvSpPr/>
          <p:nvPr/>
        </p:nvSpPr>
        <p:spPr>
          <a:xfrm>
            <a:off x="4432741" y="4699863"/>
            <a:ext cx="279035" cy="41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</a:p>
        </p:txBody>
      </p:sp>
      <p:sp>
        <p:nvSpPr>
          <p:cNvPr id="358" name="Shape 358"/>
          <p:cNvSpPr/>
          <p:nvPr/>
        </p:nvSpPr>
        <p:spPr>
          <a:xfrm>
            <a:off x="3470921" y="4699863"/>
            <a:ext cx="998446" cy="41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359" name="Shape 359"/>
          <p:cNvSpPr/>
          <p:nvPr/>
        </p:nvSpPr>
        <p:spPr>
          <a:xfrm>
            <a:off x="5298202" y="5703811"/>
            <a:ext cx="1101565" cy="443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⏐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360" name="Shape 360"/>
          <p:cNvSpPr/>
          <p:nvPr/>
        </p:nvSpPr>
        <p:spPr>
          <a:xfrm>
            <a:off x="4637802" y="5715863"/>
            <a:ext cx="746994" cy="41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361" name="Shape 361"/>
          <p:cNvSpPr/>
          <p:nvPr/>
        </p:nvSpPr>
        <p:spPr>
          <a:xfrm>
            <a:off x="4432741" y="5715863"/>
            <a:ext cx="279035" cy="41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</a:p>
        </p:txBody>
      </p:sp>
      <p:sp>
        <p:nvSpPr>
          <p:cNvPr id="362" name="Shape 362"/>
          <p:cNvSpPr/>
          <p:nvPr/>
        </p:nvSpPr>
        <p:spPr>
          <a:xfrm>
            <a:off x="3470921" y="5715863"/>
            <a:ext cx="998446" cy="41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363" name="Shape 363"/>
          <p:cNvSpPr/>
          <p:nvPr/>
        </p:nvSpPr>
        <p:spPr>
          <a:xfrm>
            <a:off x="533400" y="3797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Joint Probability</a:t>
            </a:r>
          </a:p>
        </p:txBody>
      </p:sp>
      <p:sp>
        <p:nvSpPr>
          <p:cNvPr id="364" name="Shape 364"/>
          <p:cNvSpPr/>
          <p:nvPr/>
        </p:nvSpPr>
        <p:spPr>
          <a:xfrm>
            <a:off x="1003300" y="4191000"/>
            <a:ext cx="8178800" cy="4191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probability of observing both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t> and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t>,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A,B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t>, is therefore:</a:t>
            </a:r>
          </a:p>
        </p:txBody>
      </p:sp>
      <p:sp>
        <p:nvSpPr>
          <p:cNvPr id="365" name="Shape 365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Conditional Probability</a:t>
            </a:r>
          </a:p>
        </p:txBody>
      </p:sp>
      <p:sp>
        <p:nvSpPr>
          <p:cNvPr id="366" name="Shape 366"/>
          <p:cNvSpPr/>
          <p:nvPr/>
        </p:nvSpPr>
        <p:spPr>
          <a:xfrm>
            <a:off x="1003300" y="1524000"/>
            <a:ext cx="8178800" cy="7747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probability of observing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t> given that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t> has occurred,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⏐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t>, is just the</a:t>
            </a:r>
            <a:br/>
            <a:r>
              <a:t>     fraction of cases in which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t> occurs,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t>, that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t> also occurs,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A,B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t>.</a:t>
            </a:r>
          </a:p>
        </p:txBody>
      </p:sp>
      <p:sp>
        <p:nvSpPr>
          <p:cNvPr id="367" name="Shape 367"/>
          <p:cNvSpPr/>
          <p:nvPr/>
        </p:nvSpPr>
        <p:spPr>
          <a:xfrm>
            <a:off x="3283247" y="139997"/>
            <a:ext cx="359350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Shape 2370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71" name="Shape 2371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72" name="Shape 2372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73" name="Shape 2373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74" name="Shape 2374"/>
          <p:cNvSpPr/>
          <p:nvPr/>
        </p:nvSpPr>
        <p:spPr>
          <a:xfrm>
            <a:off x="6248400" y="1600200"/>
            <a:ext cx="1397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75" name="Shape 2375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76" name="Shape 2376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77" name="Shape 2377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78" name="Shape 2378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79" name="Shape 2379"/>
          <p:cNvSpPr/>
          <p:nvPr/>
        </p:nvSpPr>
        <p:spPr>
          <a:xfrm>
            <a:off x="73025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80" name="Shape 2380"/>
          <p:cNvSpPr/>
          <p:nvPr/>
        </p:nvSpPr>
        <p:spPr>
          <a:xfrm>
            <a:off x="8166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81" name="Shape 2381"/>
          <p:cNvSpPr/>
          <p:nvPr/>
        </p:nvSpPr>
        <p:spPr>
          <a:xfrm>
            <a:off x="8331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82" name="Shape 2382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83" name="Shape 2383"/>
          <p:cNvSpPr/>
          <p:nvPr/>
        </p:nvSpPr>
        <p:spPr>
          <a:xfrm>
            <a:off x="8648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84" name="Shape 2384"/>
          <p:cNvSpPr/>
          <p:nvPr/>
        </p:nvSpPr>
        <p:spPr>
          <a:xfrm>
            <a:off x="9042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85" name="Shape 2385"/>
          <p:cNvSpPr/>
          <p:nvPr/>
        </p:nvSpPr>
        <p:spPr>
          <a:xfrm>
            <a:off x="9207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86" name="Shape 2386"/>
          <p:cNvSpPr/>
          <p:nvPr/>
        </p:nvSpPr>
        <p:spPr>
          <a:xfrm>
            <a:off x="9359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87" name="Shape 2387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394" name="Group 2394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2388" name="Shape 2388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389" name="Shape 2389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390" name="Shape 2390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391" name="Shape 2391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392" name="Shape 2392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393" name="Shape 2393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2395" name="Shape 2395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96" name="Shape 2396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97" name="Shape 2397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98" name="Shape 2398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403" name="Group 2403"/>
          <p:cNvGrpSpPr/>
          <p:nvPr/>
        </p:nvGrpSpPr>
        <p:grpSpPr>
          <a:xfrm>
            <a:off x="6756399" y="2387599"/>
            <a:ext cx="641351" cy="177802"/>
            <a:chOff x="558800" y="127000"/>
            <a:chExt cx="641350" cy="177800"/>
          </a:xfrm>
        </p:grpSpPr>
        <p:sp>
          <p:nvSpPr>
            <p:cNvPr id="2399" name="Shape 2399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400" name="Shape 2400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401" name="Shape 2401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402" name="Shape 2402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2404" name="Shape 2404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2405" name="Shape 2405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240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sp>
        <p:nvSpPr>
          <p:cNvPr id="2407" name="Shape 2407"/>
          <p:cNvSpPr/>
          <p:nvPr/>
        </p:nvSpPr>
        <p:spPr>
          <a:xfrm>
            <a:off x="1002817" y="1544627"/>
            <a:ext cx="5324958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pic>
        <p:nvPicPr>
          <p:cNvPr id="240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40907" y="2631446"/>
            <a:ext cx="783789" cy="35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Shape 2410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11" name="Shape 2411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12" name="Shape 2412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13" name="Shape 2413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14" name="Shape 2414"/>
          <p:cNvSpPr/>
          <p:nvPr/>
        </p:nvSpPr>
        <p:spPr>
          <a:xfrm>
            <a:off x="64262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15" name="Shape 2415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16" name="Shape 2416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17" name="Shape 2417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18" name="Shape 2418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19" name="Shape 2419"/>
          <p:cNvSpPr/>
          <p:nvPr/>
        </p:nvSpPr>
        <p:spPr>
          <a:xfrm>
            <a:off x="74549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20" name="Shape 2420"/>
          <p:cNvSpPr/>
          <p:nvPr/>
        </p:nvSpPr>
        <p:spPr>
          <a:xfrm>
            <a:off x="8166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21" name="Shape 2421"/>
          <p:cNvSpPr/>
          <p:nvPr/>
        </p:nvSpPr>
        <p:spPr>
          <a:xfrm>
            <a:off x="8331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22" name="Shape 2422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23" name="Shape 2423"/>
          <p:cNvSpPr/>
          <p:nvPr/>
        </p:nvSpPr>
        <p:spPr>
          <a:xfrm>
            <a:off x="8648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24" name="Shape 2424"/>
          <p:cNvSpPr/>
          <p:nvPr/>
        </p:nvSpPr>
        <p:spPr>
          <a:xfrm>
            <a:off x="9042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25" name="Shape 2425"/>
          <p:cNvSpPr/>
          <p:nvPr/>
        </p:nvSpPr>
        <p:spPr>
          <a:xfrm>
            <a:off x="9207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26" name="Shape 2426"/>
          <p:cNvSpPr/>
          <p:nvPr/>
        </p:nvSpPr>
        <p:spPr>
          <a:xfrm>
            <a:off x="9359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27" name="Shape 2427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434" name="Group 2434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2428" name="Shape 2428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429" name="Shape 2429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430" name="Shape 2430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431" name="Shape 2431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432" name="Shape 2432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433" name="Shape 2433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2435" name="Shape 2435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36" name="Shape 2436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37" name="Shape 2437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38" name="Shape 2438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39" name="Shape 2439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2440" name="Shape 2440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244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46" name="Group 2446"/>
          <p:cNvGrpSpPr/>
          <p:nvPr/>
        </p:nvGrpSpPr>
        <p:grpSpPr>
          <a:xfrm>
            <a:off x="6756399" y="2387599"/>
            <a:ext cx="641351" cy="177802"/>
            <a:chOff x="558800" y="127000"/>
            <a:chExt cx="641350" cy="177800"/>
          </a:xfrm>
        </p:grpSpPr>
        <p:sp>
          <p:nvSpPr>
            <p:cNvPr id="2442" name="Shape 2442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443" name="Shape 2443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444" name="Shape 2444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445" name="Shape 2445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2447" name="Shape 2447"/>
          <p:cNvSpPr/>
          <p:nvPr/>
        </p:nvSpPr>
        <p:spPr>
          <a:xfrm>
            <a:off x="1002817" y="1544627"/>
            <a:ext cx="5324958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pic>
        <p:nvPicPr>
          <p:cNvPr id="244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40907" y="2631446"/>
            <a:ext cx="783789" cy="35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Shape 2450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51" name="Shape 2451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52" name="Shape 2452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53" name="Shape 2453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54" name="Shape 2454"/>
          <p:cNvSpPr/>
          <p:nvPr/>
        </p:nvSpPr>
        <p:spPr>
          <a:xfrm>
            <a:off x="65913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55" name="Shape 2455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56" name="Shape 2456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57" name="Shape 2457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58" name="Shape 2458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59" name="Shape 2459"/>
          <p:cNvSpPr/>
          <p:nvPr/>
        </p:nvSpPr>
        <p:spPr>
          <a:xfrm>
            <a:off x="76200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60" name="Shape 2460"/>
          <p:cNvSpPr/>
          <p:nvPr/>
        </p:nvSpPr>
        <p:spPr>
          <a:xfrm>
            <a:off x="8166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61" name="Shape 2461"/>
          <p:cNvSpPr/>
          <p:nvPr/>
        </p:nvSpPr>
        <p:spPr>
          <a:xfrm>
            <a:off x="8331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62" name="Shape 2462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63" name="Shape 2463"/>
          <p:cNvSpPr/>
          <p:nvPr/>
        </p:nvSpPr>
        <p:spPr>
          <a:xfrm>
            <a:off x="8648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64" name="Shape 2464"/>
          <p:cNvSpPr/>
          <p:nvPr/>
        </p:nvSpPr>
        <p:spPr>
          <a:xfrm>
            <a:off x="9042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65" name="Shape 2465"/>
          <p:cNvSpPr/>
          <p:nvPr/>
        </p:nvSpPr>
        <p:spPr>
          <a:xfrm>
            <a:off x="9207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66" name="Shape 2466"/>
          <p:cNvSpPr/>
          <p:nvPr/>
        </p:nvSpPr>
        <p:spPr>
          <a:xfrm>
            <a:off x="9359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67" name="Shape 2467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474" name="Group 2474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2468" name="Shape 2468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469" name="Shape 2469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470" name="Shape 2470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471" name="Shape 2471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472" name="Shape 2472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473" name="Shape 2473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2475" name="Shape 2475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76" name="Shape 2476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77" name="Shape 2477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78" name="Shape 2478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79" name="Shape 2479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2480" name="Shape 2480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248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86" name="Group 2486"/>
          <p:cNvGrpSpPr/>
          <p:nvPr/>
        </p:nvGrpSpPr>
        <p:grpSpPr>
          <a:xfrm>
            <a:off x="6756399" y="2387599"/>
            <a:ext cx="641351" cy="177802"/>
            <a:chOff x="558800" y="127000"/>
            <a:chExt cx="641350" cy="177800"/>
          </a:xfrm>
        </p:grpSpPr>
        <p:sp>
          <p:nvSpPr>
            <p:cNvPr id="2482" name="Shape 2482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483" name="Shape 2483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484" name="Shape 2484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485" name="Shape 2485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2487" name="Shape 2487"/>
          <p:cNvSpPr/>
          <p:nvPr/>
        </p:nvSpPr>
        <p:spPr>
          <a:xfrm>
            <a:off x="1002817" y="1544627"/>
            <a:ext cx="5324958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pic>
        <p:nvPicPr>
          <p:cNvPr id="248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40907" y="2631446"/>
            <a:ext cx="783789" cy="35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0" name="Shape 2490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91" name="Shape 2491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92" name="Shape 2492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93" name="Shape 2493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94" name="Shape 2494"/>
          <p:cNvSpPr/>
          <p:nvPr/>
        </p:nvSpPr>
        <p:spPr>
          <a:xfrm>
            <a:off x="67564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95" name="Shape 2495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96" name="Shape 2496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97" name="Shape 2497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98" name="Shape 2498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99" name="Shape 2499"/>
          <p:cNvSpPr/>
          <p:nvPr/>
        </p:nvSpPr>
        <p:spPr>
          <a:xfrm>
            <a:off x="77851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00" name="Shape 2500"/>
          <p:cNvSpPr/>
          <p:nvPr/>
        </p:nvSpPr>
        <p:spPr>
          <a:xfrm>
            <a:off x="8166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01" name="Shape 2501"/>
          <p:cNvSpPr/>
          <p:nvPr/>
        </p:nvSpPr>
        <p:spPr>
          <a:xfrm>
            <a:off x="8331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02" name="Shape 2502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03" name="Shape 2503"/>
          <p:cNvSpPr/>
          <p:nvPr/>
        </p:nvSpPr>
        <p:spPr>
          <a:xfrm>
            <a:off x="8648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04" name="Shape 2504"/>
          <p:cNvSpPr/>
          <p:nvPr/>
        </p:nvSpPr>
        <p:spPr>
          <a:xfrm>
            <a:off x="9042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05" name="Shape 2505"/>
          <p:cNvSpPr/>
          <p:nvPr/>
        </p:nvSpPr>
        <p:spPr>
          <a:xfrm>
            <a:off x="9207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06" name="Shape 2506"/>
          <p:cNvSpPr/>
          <p:nvPr/>
        </p:nvSpPr>
        <p:spPr>
          <a:xfrm>
            <a:off x="9359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07" name="Shape 2507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514" name="Group 2514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2508" name="Shape 2508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509" name="Shape 2509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510" name="Shape 2510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511" name="Shape 2511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512" name="Shape 2512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513" name="Shape 2513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2515" name="Shape 2515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16" name="Shape 2516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17" name="Shape 2517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18" name="Shape 2518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19" name="Shape 2519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2520" name="Shape 2520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252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6" name="Group 2526"/>
          <p:cNvGrpSpPr/>
          <p:nvPr/>
        </p:nvGrpSpPr>
        <p:grpSpPr>
          <a:xfrm>
            <a:off x="6756399" y="2387599"/>
            <a:ext cx="641351" cy="177802"/>
            <a:chOff x="558800" y="127000"/>
            <a:chExt cx="641350" cy="177800"/>
          </a:xfrm>
        </p:grpSpPr>
        <p:sp>
          <p:nvSpPr>
            <p:cNvPr id="2522" name="Shape 2522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523" name="Shape 2523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524" name="Shape 2524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525" name="Shape 2525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2527" name="Shape 2527"/>
          <p:cNvSpPr/>
          <p:nvPr/>
        </p:nvSpPr>
        <p:spPr>
          <a:xfrm>
            <a:off x="1002817" y="1544627"/>
            <a:ext cx="5324958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pic>
        <p:nvPicPr>
          <p:cNvPr id="252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40907" y="2631446"/>
            <a:ext cx="783789" cy="35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Shape 2530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31" name="Shape 2531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32" name="Shape 2532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33" name="Shape 2533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34" name="Shape 2534"/>
          <p:cNvSpPr/>
          <p:nvPr/>
        </p:nvSpPr>
        <p:spPr>
          <a:xfrm>
            <a:off x="6248400" y="1600200"/>
            <a:ext cx="1397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35" name="Shape 2535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36" name="Shape 2536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37" name="Shape 2537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38" name="Shape 2538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39" name="Shape 2539"/>
          <p:cNvSpPr/>
          <p:nvPr/>
        </p:nvSpPr>
        <p:spPr>
          <a:xfrm>
            <a:off x="73025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40" name="Shape 2540"/>
          <p:cNvSpPr/>
          <p:nvPr/>
        </p:nvSpPr>
        <p:spPr>
          <a:xfrm>
            <a:off x="8166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41" name="Shape 2541"/>
          <p:cNvSpPr/>
          <p:nvPr/>
        </p:nvSpPr>
        <p:spPr>
          <a:xfrm>
            <a:off x="8331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42" name="Shape 2542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43" name="Shape 2543"/>
          <p:cNvSpPr/>
          <p:nvPr/>
        </p:nvSpPr>
        <p:spPr>
          <a:xfrm>
            <a:off x="8648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44" name="Shape 2544"/>
          <p:cNvSpPr/>
          <p:nvPr/>
        </p:nvSpPr>
        <p:spPr>
          <a:xfrm>
            <a:off x="9042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45" name="Shape 2545"/>
          <p:cNvSpPr/>
          <p:nvPr/>
        </p:nvSpPr>
        <p:spPr>
          <a:xfrm>
            <a:off x="9207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46" name="Shape 2546"/>
          <p:cNvSpPr/>
          <p:nvPr/>
        </p:nvSpPr>
        <p:spPr>
          <a:xfrm>
            <a:off x="9359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47" name="Shape 2547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554" name="Group 2554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2548" name="Shape 2548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549" name="Shape 2549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550" name="Shape 2550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551" name="Shape 2551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552" name="Shape 2552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553" name="Shape 2553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2559" name="Group 2559"/>
          <p:cNvGrpSpPr/>
          <p:nvPr/>
        </p:nvGrpSpPr>
        <p:grpSpPr>
          <a:xfrm>
            <a:off x="6756399" y="2387599"/>
            <a:ext cx="641351" cy="177802"/>
            <a:chOff x="558800" y="127000"/>
            <a:chExt cx="641350" cy="177800"/>
          </a:xfrm>
        </p:grpSpPr>
        <p:sp>
          <p:nvSpPr>
            <p:cNvPr id="2555" name="Shape 2555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556" name="Shape 2556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557" name="Shape 2557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558" name="Shape 2558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2560" name="Shape 2560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61" name="Shape 2561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62" name="Shape 2562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63" name="Shape 2563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64" name="Shape 2564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2565" name="Shape 2565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256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sp>
        <p:nvSpPr>
          <p:cNvPr id="2567" name="Shape 2567"/>
          <p:cNvSpPr/>
          <p:nvPr/>
        </p:nvSpPr>
        <p:spPr>
          <a:xfrm>
            <a:off x="1002817" y="1544627"/>
            <a:ext cx="5324958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pic>
        <p:nvPicPr>
          <p:cNvPr id="256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40907" y="2631446"/>
            <a:ext cx="799668" cy="35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Shape 2570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71" name="Shape 2571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72" name="Shape 2572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73" name="Shape 2573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74" name="Shape 2574"/>
          <p:cNvSpPr/>
          <p:nvPr/>
        </p:nvSpPr>
        <p:spPr>
          <a:xfrm>
            <a:off x="6426200" y="1600200"/>
            <a:ext cx="1397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75" name="Shape 2575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76" name="Shape 2576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77" name="Shape 2577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78" name="Shape 2578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79" name="Shape 2579"/>
          <p:cNvSpPr/>
          <p:nvPr/>
        </p:nvSpPr>
        <p:spPr>
          <a:xfrm>
            <a:off x="74549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80" name="Shape 2580"/>
          <p:cNvSpPr/>
          <p:nvPr/>
        </p:nvSpPr>
        <p:spPr>
          <a:xfrm>
            <a:off x="8166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81" name="Shape 2581"/>
          <p:cNvSpPr/>
          <p:nvPr/>
        </p:nvSpPr>
        <p:spPr>
          <a:xfrm>
            <a:off x="8331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82" name="Shape 2582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83" name="Shape 2583"/>
          <p:cNvSpPr/>
          <p:nvPr/>
        </p:nvSpPr>
        <p:spPr>
          <a:xfrm>
            <a:off x="8648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84" name="Shape 2584"/>
          <p:cNvSpPr/>
          <p:nvPr/>
        </p:nvSpPr>
        <p:spPr>
          <a:xfrm>
            <a:off x="9042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85" name="Shape 2585"/>
          <p:cNvSpPr/>
          <p:nvPr/>
        </p:nvSpPr>
        <p:spPr>
          <a:xfrm>
            <a:off x="9207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86" name="Shape 2586"/>
          <p:cNvSpPr/>
          <p:nvPr/>
        </p:nvSpPr>
        <p:spPr>
          <a:xfrm>
            <a:off x="9359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87" name="Shape 2587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594" name="Group 2594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2588" name="Shape 2588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589" name="Shape 2589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590" name="Shape 2590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591" name="Shape 2591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592" name="Shape 2592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593" name="Shape 2593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2595" name="Shape 2595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96" name="Shape 2596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97" name="Shape 2597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98" name="Shape 2598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99" name="Shape 2599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2600" name="Shape 2600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260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06" name="Group 2606"/>
          <p:cNvGrpSpPr/>
          <p:nvPr/>
        </p:nvGrpSpPr>
        <p:grpSpPr>
          <a:xfrm>
            <a:off x="6756399" y="2387599"/>
            <a:ext cx="641351" cy="177802"/>
            <a:chOff x="558800" y="127000"/>
            <a:chExt cx="641350" cy="177800"/>
          </a:xfrm>
        </p:grpSpPr>
        <p:sp>
          <p:nvSpPr>
            <p:cNvPr id="2602" name="Shape 2602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603" name="Shape 2603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604" name="Shape 2604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605" name="Shape 2605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2607" name="Shape 2607"/>
          <p:cNvSpPr/>
          <p:nvPr/>
        </p:nvSpPr>
        <p:spPr>
          <a:xfrm>
            <a:off x="1002817" y="1544627"/>
            <a:ext cx="5324958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pic>
        <p:nvPicPr>
          <p:cNvPr id="260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40907" y="2631446"/>
            <a:ext cx="799668" cy="35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Shape 2610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11" name="Shape 2611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12" name="Shape 2612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13" name="Shape 2613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14" name="Shape 2614"/>
          <p:cNvSpPr/>
          <p:nvPr/>
        </p:nvSpPr>
        <p:spPr>
          <a:xfrm>
            <a:off x="65913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15" name="Shape 2615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16" name="Shape 2616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17" name="Shape 2617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18" name="Shape 2618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19" name="Shape 2619"/>
          <p:cNvSpPr/>
          <p:nvPr/>
        </p:nvSpPr>
        <p:spPr>
          <a:xfrm>
            <a:off x="76200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20" name="Shape 2620"/>
          <p:cNvSpPr/>
          <p:nvPr/>
        </p:nvSpPr>
        <p:spPr>
          <a:xfrm>
            <a:off x="8166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21" name="Shape 2621"/>
          <p:cNvSpPr/>
          <p:nvPr/>
        </p:nvSpPr>
        <p:spPr>
          <a:xfrm>
            <a:off x="8331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22" name="Shape 2622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23" name="Shape 2623"/>
          <p:cNvSpPr/>
          <p:nvPr/>
        </p:nvSpPr>
        <p:spPr>
          <a:xfrm>
            <a:off x="8648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24" name="Shape 2624"/>
          <p:cNvSpPr/>
          <p:nvPr/>
        </p:nvSpPr>
        <p:spPr>
          <a:xfrm>
            <a:off x="9042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25" name="Shape 2625"/>
          <p:cNvSpPr/>
          <p:nvPr/>
        </p:nvSpPr>
        <p:spPr>
          <a:xfrm>
            <a:off x="9207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26" name="Shape 2626"/>
          <p:cNvSpPr/>
          <p:nvPr/>
        </p:nvSpPr>
        <p:spPr>
          <a:xfrm>
            <a:off x="9359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27" name="Shape 2627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634" name="Group 2634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2628" name="Shape 2628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629" name="Shape 2629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630" name="Shape 2630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631" name="Shape 2631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632" name="Shape 2632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633" name="Shape 2633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2635" name="Shape 2635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36" name="Shape 2636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37" name="Shape 2637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38" name="Shape 2638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39" name="Shape 2639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2640" name="Shape 2640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264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46" name="Group 2646"/>
          <p:cNvGrpSpPr/>
          <p:nvPr/>
        </p:nvGrpSpPr>
        <p:grpSpPr>
          <a:xfrm>
            <a:off x="6756399" y="2387599"/>
            <a:ext cx="641351" cy="177802"/>
            <a:chOff x="558800" y="127000"/>
            <a:chExt cx="641350" cy="177800"/>
          </a:xfrm>
        </p:grpSpPr>
        <p:sp>
          <p:nvSpPr>
            <p:cNvPr id="2642" name="Shape 2642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643" name="Shape 2643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644" name="Shape 2644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645" name="Shape 2645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2647" name="Shape 2647"/>
          <p:cNvSpPr/>
          <p:nvPr/>
        </p:nvSpPr>
        <p:spPr>
          <a:xfrm>
            <a:off x="1002817" y="1544627"/>
            <a:ext cx="5324958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pic>
        <p:nvPicPr>
          <p:cNvPr id="264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40907" y="2631446"/>
            <a:ext cx="799668" cy="35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Shape 2650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51" name="Shape 2651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52" name="Shape 2652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53" name="Shape 2653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54" name="Shape 2654"/>
          <p:cNvSpPr/>
          <p:nvPr/>
        </p:nvSpPr>
        <p:spPr>
          <a:xfrm>
            <a:off x="67564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55" name="Shape 2655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56" name="Shape 2656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57" name="Shape 2657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58" name="Shape 2658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59" name="Shape 2659"/>
          <p:cNvSpPr/>
          <p:nvPr/>
        </p:nvSpPr>
        <p:spPr>
          <a:xfrm>
            <a:off x="77851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60" name="Shape 2660"/>
          <p:cNvSpPr/>
          <p:nvPr/>
        </p:nvSpPr>
        <p:spPr>
          <a:xfrm>
            <a:off x="8166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61" name="Shape 2661"/>
          <p:cNvSpPr/>
          <p:nvPr/>
        </p:nvSpPr>
        <p:spPr>
          <a:xfrm>
            <a:off x="8331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62" name="Shape 2662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63" name="Shape 2663"/>
          <p:cNvSpPr/>
          <p:nvPr/>
        </p:nvSpPr>
        <p:spPr>
          <a:xfrm>
            <a:off x="8648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64" name="Shape 2664"/>
          <p:cNvSpPr/>
          <p:nvPr/>
        </p:nvSpPr>
        <p:spPr>
          <a:xfrm>
            <a:off x="9042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65" name="Shape 2665"/>
          <p:cNvSpPr/>
          <p:nvPr/>
        </p:nvSpPr>
        <p:spPr>
          <a:xfrm>
            <a:off x="9207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66" name="Shape 2666"/>
          <p:cNvSpPr/>
          <p:nvPr/>
        </p:nvSpPr>
        <p:spPr>
          <a:xfrm>
            <a:off x="9359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67" name="Shape 2667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674" name="Group 2674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2668" name="Shape 2668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669" name="Shape 2669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670" name="Shape 2670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671" name="Shape 2671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672" name="Shape 2672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673" name="Shape 2673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2675" name="Shape 2675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76" name="Shape 2676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77" name="Shape 2677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78" name="Shape 2678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79" name="Shape 2679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2680" name="Shape 2680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268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86" name="Group 2686"/>
          <p:cNvGrpSpPr/>
          <p:nvPr/>
        </p:nvGrpSpPr>
        <p:grpSpPr>
          <a:xfrm>
            <a:off x="6756399" y="2387599"/>
            <a:ext cx="641351" cy="177802"/>
            <a:chOff x="558800" y="127000"/>
            <a:chExt cx="641350" cy="177800"/>
          </a:xfrm>
        </p:grpSpPr>
        <p:sp>
          <p:nvSpPr>
            <p:cNvPr id="2682" name="Shape 2682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683" name="Shape 2683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684" name="Shape 2684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685" name="Shape 2685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2687" name="Shape 2687"/>
          <p:cNvSpPr/>
          <p:nvPr/>
        </p:nvSpPr>
        <p:spPr>
          <a:xfrm>
            <a:off x="1002817" y="1544627"/>
            <a:ext cx="5324958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pic>
        <p:nvPicPr>
          <p:cNvPr id="268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40907" y="2631446"/>
            <a:ext cx="799668" cy="35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Shape 2690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91" name="Shape 2691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92" name="Shape 2692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93" name="Shape 2693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94" name="Shape 2694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95" name="Shape 2695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96" name="Shape 2696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97" name="Shape 2697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98" name="Shape 2698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99" name="Shape 2699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00" name="Shape 2700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01" name="Shape 2701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02" name="Shape 2702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03" name="Shape 2703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04" name="Shape 2704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05" name="Shape 2705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06" name="Shape 2706"/>
          <p:cNvSpPr/>
          <p:nvPr/>
        </p:nvSpPr>
        <p:spPr>
          <a:xfrm>
            <a:off x="81788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07" name="Shape 2707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08" name="Shape 2708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09" name="Shape 2709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10" name="Shape 2710"/>
          <p:cNvSpPr/>
          <p:nvPr/>
        </p:nvSpPr>
        <p:spPr>
          <a:xfrm>
            <a:off x="9029700" y="16002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717" name="Group 2717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2711" name="Shape 2711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712" name="Shape 2712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713" name="Shape 2713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714" name="Shape 2714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715" name="Shape 2715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716" name="Shape 2716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2718" name="Shape 2718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19" name="Shape 2719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20" name="Shape 2720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21" name="Shape 2721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726" name="Group 2726"/>
          <p:cNvGrpSpPr/>
          <p:nvPr/>
        </p:nvGrpSpPr>
        <p:grpSpPr>
          <a:xfrm>
            <a:off x="8657731" y="3416299"/>
            <a:ext cx="641351" cy="177802"/>
            <a:chOff x="558800" y="127000"/>
            <a:chExt cx="641350" cy="177800"/>
          </a:xfrm>
        </p:grpSpPr>
        <p:sp>
          <p:nvSpPr>
            <p:cNvPr id="2722" name="Shape 2722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723" name="Shape 2723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724" name="Shape 2724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725" name="Shape 2725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2727" name="Shape 2727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2728" name="Shape 2728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2729" name="Shape 2729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273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15375" y="3632200"/>
            <a:ext cx="799668" cy="35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3" name="Shape 2733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34" name="Shape 2734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35" name="Shape 2735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36" name="Shape 2736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37" name="Shape 2737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38" name="Shape 2738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39" name="Shape 2739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40" name="Shape 2740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41" name="Shape 2741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42" name="Shape 2742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43" name="Shape 2743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44" name="Shape 2744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45" name="Shape 2745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46" name="Shape 2746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47" name="Shape 2747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48" name="Shape 2748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49" name="Shape 2749"/>
          <p:cNvSpPr/>
          <p:nvPr/>
        </p:nvSpPr>
        <p:spPr>
          <a:xfrm>
            <a:off x="83439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50" name="Shape 2750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51" name="Shape 2751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52" name="Shape 2752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53" name="Shape 2753"/>
          <p:cNvSpPr/>
          <p:nvPr/>
        </p:nvSpPr>
        <p:spPr>
          <a:xfrm>
            <a:off x="9194800" y="16002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760" name="Group 2760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2754" name="Shape 2754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755" name="Shape 2755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756" name="Shape 2756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757" name="Shape 2757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758" name="Shape 2758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759" name="Shape 2759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2761" name="Shape 2761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62" name="Shape 2762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63" name="Shape 2763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64" name="Shape 2764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65" name="Shape 2765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2766" name="Shape 2766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2767" name="Shape 2767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276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73" name="Group 2773"/>
          <p:cNvGrpSpPr/>
          <p:nvPr/>
        </p:nvGrpSpPr>
        <p:grpSpPr>
          <a:xfrm>
            <a:off x="8657731" y="3416299"/>
            <a:ext cx="641351" cy="177802"/>
            <a:chOff x="558800" y="127000"/>
            <a:chExt cx="641350" cy="177800"/>
          </a:xfrm>
        </p:grpSpPr>
        <p:sp>
          <p:nvSpPr>
            <p:cNvPr id="2769" name="Shape 2769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770" name="Shape 2770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771" name="Shape 2771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772" name="Shape 2772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277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15375" y="3632200"/>
            <a:ext cx="799668" cy="35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/>
        </p:nvSpPr>
        <p:spPr>
          <a:xfrm>
            <a:off x="4637802" y="2528487"/>
            <a:ext cx="998446" cy="41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370" name="Shape 370"/>
          <p:cNvSpPr/>
          <p:nvPr/>
        </p:nvSpPr>
        <p:spPr>
          <a:xfrm>
            <a:off x="3367802" y="2516435"/>
            <a:ext cx="1101565" cy="443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⏐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371" name="Shape 371"/>
          <p:cNvSpPr/>
          <p:nvPr/>
        </p:nvSpPr>
        <p:spPr>
          <a:xfrm>
            <a:off x="4828302" y="2833287"/>
            <a:ext cx="746994" cy="41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372" name="Shape 372"/>
          <p:cNvSpPr/>
          <p:nvPr/>
        </p:nvSpPr>
        <p:spPr>
          <a:xfrm>
            <a:off x="4432741" y="2522126"/>
            <a:ext cx="279035" cy="419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</a:p>
        </p:txBody>
      </p:sp>
      <p:sp>
        <p:nvSpPr>
          <p:cNvPr id="373" name="Shape 373"/>
          <p:cNvSpPr/>
          <p:nvPr/>
        </p:nvSpPr>
        <p:spPr>
          <a:xfrm>
            <a:off x="4612402" y="2914650"/>
            <a:ext cx="1020940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74" name="Shape 374"/>
          <p:cNvSpPr/>
          <p:nvPr/>
        </p:nvSpPr>
        <p:spPr>
          <a:xfrm>
            <a:off x="5298202" y="4687811"/>
            <a:ext cx="1101565" cy="443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⏐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375" name="Shape 375"/>
          <p:cNvSpPr/>
          <p:nvPr/>
        </p:nvSpPr>
        <p:spPr>
          <a:xfrm>
            <a:off x="4637802" y="4699863"/>
            <a:ext cx="746994" cy="41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376" name="Shape 376"/>
          <p:cNvSpPr/>
          <p:nvPr/>
        </p:nvSpPr>
        <p:spPr>
          <a:xfrm>
            <a:off x="4432741" y="4699863"/>
            <a:ext cx="279035" cy="41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</a:p>
        </p:txBody>
      </p:sp>
      <p:sp>
        <p:nvSpPr>
          <p:cNvPr id="377" name="Shape 377"/>
          <p:cNvSpPr/>
          <p:nvPr/>
        </p:nvSpPr>
        <p:spPr>
          <a:xfrm>
            <a:off x="3470921" y="4699863"/>
            <a:ext cx="998446" cy="41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grpSp>
        <p:nvGrpSpPr>
          <p:cNvPr id="380" name="Group 380"/>
          <p:cNvGrpSpPr/>
          <p:nvPr/>
        </p:nvGrpSpPr>
        <p:grpSpPr>
          <a:xfrm>
            <a:off x="4637802" y="5703811"/>
            <a:ext cx="1761965" cy="443496"/>
            <a:chOff x="0" y="0"/>
            <a:chExt cx="1761963" cy="443495"/>
          </a:xfrm>
        </p:grpSpPr>
        <p:sp>
          <p:nvSpPr>
            <p:cNvPr id="378" name="Shape 378"/>
            <p:cNvSpPr/>
            <p:nvPr/>
          </p:nvSpPr>
          <p:spPr>
            <a:xfrm>
              <a:off x="660400" y="0"/>
              <a:ext cx="1101564" cy="4434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3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蘋果儷中黑"/>
                </a:defRPr>
              </a:pP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Pr(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B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⏐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</a:p>
          </p:txBody>
        </p:sp>
        <p:sp>
          <p:nvSpPr>
            <p:cNvPr id="379" name="Shape 379"/>
            <p:cNvSpPr/>
            <p:nvPr/>
          </p:nvSpPr>
          <p:spPr>
            <a:xfrm>
              <a:off x="0" y="12051"/>
              <a:ext cx="746994" cy="419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3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蘋果儷中黑"/>
                </a:defRPr>
              </a:pP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Pr(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</a:p>
          </p:txBody>
        </p:sp>
      </p:grpSp>
      <p:sp>
        <p:nvSpPr>
          <p:cNvPr id="381" name="Shape 381"/>
          <p:cNvSpPr/>
          <p:nvPr/>
        </p:nvSpPr>
        <p:spPr>
          <a:xfrm>
            <a:off x="4432741" y="5715863"/>
            <a:ext cx="279035" cy="41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</a:p>
        </p:txBody>
      </p:sp>
      <p:sp>
        <p:nvSpPr>
          <p:cNvPr id="382" name="Shape 382"/>
          <p:cNvSpPr/>
          <p:nvPr/>
        </p:nvSpPr>
        <p:spPr>
          <a:xfrm>
            <a:off x="3470921" y="5715863"/>
            <a:ext cx="998446" cy="41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383" name="Shape 383"/>
          <p:cNvSpPr/>
          <p:nvPr/>
        </p:nvSpPr>
        <p:spPr>
          <a:xfrm>
            <a:off x="5374402" y="2914650"/>
            <a:ext cx="1020940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386" name="Group 386"/>
          <p:cNvGrpSpPr/>
          <p:nvPr/>
        </p:nvGrpSpPr>
        <p:grpSpPr>
          <a:xfrm>
            <a:off x="4637802" y="5703811"/>
            <a:ext cx="1761965" cy="443496"/>
            <a:chOff x="0" y="0"/>
            <a:chExt cx="1761963" cy="443495"/>
          </a:xfrm>
        </p:grpSpPr>
        <p:sp>
          <p:nvSpPr>
            <p:cNvPr id="384" name="Shape 384"/>
            <p:cNvSpPr/>
            <p:nvPr/>
          </p:nvSpPr>
          <p:spPr>
            <a:xfrm>
              <a:off x="660400" y="0"/>
              <a:ext cx="1101564" cy="4434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3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蘋果儷中黑"/>
                </a:defRPr>
              </a:pP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Pr(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B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⏐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</a:p>
          </p:txBody>
        </p:sp>
        <p:sp>
          <p:nvSpPr>
            <p:cNvPr id="385" name="Shape 385"/>
            <p:cNvSpPr/>
            <p:nvPr/>
          </p:nvSpPr>
          <p:spPr>
            <a:xfrm>
              <a:off x="0" y="12051"/>
              <a:ext cx="746994" cy="419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3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蘋果儷中黑"/>
                </a:defRPr>
              </a:pP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Pr(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</a:p>
          </p:txBody>
        </p:sp>
      </p:grpSp>
      <p:sp>
        <p:nvSpPr>
          <p:cNvPr id="387" name="Shape 387"/>
          <p:cNvSpPr/>
          <p:nvPr/>
        </p:nvSpPr>
        <p:spPr>
          <a:xfrm>
            <a:off x="1003300" y="51816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and by the same reasoning:</a:t>
            </a:r>
          </a:p>
        </p:txBody>
      </p:sp>
      <p:sp>
        <p:nvSpPr>
          <p:cNvPr id="388" name="Shape 388"/>
          <p:cNvSpPr/>
          <p:nvPr/>
        </p:nvSpPr>
        <p:spPr>
          <a:xfrm>
            <a:off x="1003300" y="6273800"/>
            <a:ext cx="8178800" cy="7493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which is the probability of observing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t> times the probability of observing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t> </a:t>
            </a:r>
            <a:br/>
            <a:r>
              <a:t>    given that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t> has occurred.</a:t>
            </a:r>
          </a:p>
        </p:txBody>
      </p:sp>
      <p:sp>
        <p:nvSpPr>
          <p:cNvPr id="389" name="Shape 389"/>
          <p:cNvSpPr/>
          <p:nvPr/>
        </p:nvSpPr>
        <p:spPr>
          <a:xfrm>
            <a:off x="533400" y="3797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Joint Probability</a:t>
            </a:r>
          </a:p>
        </p:txBody>
      </p:sp>
      <p:sp>
        <p:nvSpPr>
          <p:cNvPr id="390" name="Shape 390"/>
          <p:cNvSpPr/>
          <p:nvPr/>
        </p:nvSpPr>
        <p:spPr>
          <a:xfrm>
            <a:off x="1003300" y="4191000"/>
            <a:ext cx="8178800" cy="4191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probability of observing both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t> and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t>,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A,B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t>, is therefore:</a:t>
            </a:r>
          </a:p>
        </p:txBody>
      </p:sp>
      <p:sp>
        <p:nvSpPr>
          <p:cNvPr id="391" name="Shape 391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Conditional Probability</a:t>
            </a:r>
          </a:p>
        </p:txBody>
      </p:sp>
      <p:sp>
        <p:nvSpPr>
          <p:cNvPr id="392" name="Shape 392"/>
          <p:cNvSpPr/>
          <p:nvPr/>
        </p:nvSpPr>
        <p:spPr>
          <a:xfrm>
            <a:off x="1003300" y="1524000"/>
            <a:ext cx="8178800" cy="7747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probability of observing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t> given that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t> has occurred,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⏐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t>, is just the</a:t>
            </a:r>
            <a:br/>
            <a:r>
              <a:t>     fraction of cases in which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t> occurs,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t>, that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t> also occurs,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A,B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t>.</a:t>
            </a:r>
          </a:p>
        </p:txBody>
      </p:sp>
      <p:sp>
        <p:nvSpPr>
          <p:cNvPr id="393" name="Shape 393"/>
          <p:cNvSpPr/>
          <p:nvPr/>
        </p:nvSpPr>
        <p:spPr>
          <a:xfrm>
            <a:off x="3283247" y="139997"/>
            <a:ext cx="359350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after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0179 -0.418306" origin="layout" pathEditMode="relative">
                                      <p:cBhvr>
                                        <p:cTn id="6" dur="10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Class="exit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9" dur="1500" fill="hold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4"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path" nodeType="with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42500 0.000000" origin="layout" pathEditMode="relative">
                                      <p:cBhvr>
                                        <p:cTn id="17" dur="1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3" grpId="3"/>
      <p:bldP build="whole" bldLvl="1" animBg="1" rev="0" advAuto="0" spid="369" grpId="2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6" name="Shape 2776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77" name="Shape 2777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78" name="Shape 2778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79" name="Shape 2779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80" name="Shape 2780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81" name="Shape 2781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82" name="Shape 2782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83" name="Shape 2783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84" name="Shape 2784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85" name="Shape 2785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86" name="Shape 2786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87" name="Shape 2787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88" name="Shape 2788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89" name="Shape 2789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90" name="Shape 2790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91" name="Shape 2791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92" name="Shape 2792"/>
          <p:cNvSpPr/>
          <p:nvPr/>
        </p:nvSpPr>
        <p:spPr>
          <a:xfrm>
            <a:off x="84963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93" name="Shape 2793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94" name="Shape 2794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95" name="Shape 2795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96" name="Shape 2796"/>
          <p:cNvSpPr/>
          <p:nvPr/>
        </p:nvSpPr>
        <p:spPr>
          <a:xfrm>
            <a:off x="9347200" y="16002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803" name="Group 2803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2797" name="Shape 2797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798" name="Shape 2798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799" name="Shape 2799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800" name="Shape 2800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801" name="Shape 2801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802" name="Shape 2802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2804" name="Shape 2804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05" name="Shape 2805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06" name="Shape 2806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07" name="Shape 2807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08" name="Shape 2808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2809" name="Shape 2809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2810" name="Shape 2810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281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16" name="Group 2816"/>
          <p:cNvGrpSpPr/>
          <p:nvPr/>
        </p:nvGrpSpPr>
        <p:grpSpPr>
          <a:xfrm>
            <a:off x="8657731" y="3416299"/>
            <a:ext cx="641351" cy="177802"/>
            <a:chOff x="558800" y="127000"/>
            <a:chExt cx="641350" cy="177800"/>
          </a:xfrm>
        </p:grpSpPr>
        <p:sp>
          <p:nvSpPr>
            <p:cNvPr id="2812" name="Shape 2812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813" name="Shape 2813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814" name="Shape 2814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815" name="Shape 2815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281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15375" y="3632200"/>
            <a:ext cx="799668" cy="35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Shape 2819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20" name="Shape 2820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21" name="Shape 2821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22" name="Shape 2822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23" name="Shape 2823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24" name="Shape 2824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25" name="Shape 2825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26" name="Shape 2826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27" name="Shape 2827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28" name="Shape 2828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29" name="Shape 2829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30" name="Shape 2830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31" name="Shape 2831"/>
          <p:cNvSpPr/>
          <p:nvPr/>
        </p:nvSpPr>
        <p:spPr>
          <a:xfrm>
            <a:off x="86614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32" name="Shape 2832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33" name="Shape 2833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34" name="Shape 2834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35" name="Shape 2835"/>
          <p:cNvSpPr/>
          <p:nvPr/>
        </p:nvSpPr>
        <p:spPr>
          <a:xfrm>
            <a:off x="9499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36" name="Shape 2836"/>
          <p:cNvSpPr/>
          <p:nvPr/>
        </p:nvSpPr>
        <p:spPr>
          <a:xfrm>
            <a:off x="9512300" y="16002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843" name="Group 2843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2837" name="Shape 2837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838" name="Shape 2838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839" name="Shape 2839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840" name="Shape 2840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841" name="Shape 2841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842" name="Shape 2842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2844" name="Shape 2844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45" name="Shape 2845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46" name="Shape 2846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47" name="Shape 2847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48" name="Shape 2848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solidFill>
            <a:srgbClr val="FFFFFF"/>
          </a:solidFill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49" name="Shape 2849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solidFill>
            <a:srgbClr val="FFFFFF"/>
          </a:solidFill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50" name="Shape 2850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51" name="Shape 2851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52" name="Shape 2852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2853" name="Shape 2853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2854" name="Shape 2854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285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60" name="Group 2860"/>
          <p:cNvGrpSpPr/>
          <p:nvPr/>
        </p:nvGrpSpPr>
        <p:grpSpPr>
          <a:xfrm>
            <a:off x="8657731" y="3416299"/>
            <a:ext cx="641351" cy="177802"/>
            <a:chOff x="558800" y="127000"/>
            <a:chExt cx="641350" cy="177800"/>
          </a:xfrm>
        </p:grpSpPr>
        <p:sp>
          <p:nvSpPr>
            <p:cNvPr id="2856" name="Shape 2856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857" name="Shape 2857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858" name="Shape 2858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859" name="Shape 2859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286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15375" y="3632200"/>
            <a:ext cx="799668" cy="35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Shape 2863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64" name="Shape 2864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65" name="Shape 2865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66" name="Shape 2866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67" name="Shape 2867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68" name="Shape 2868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69" name="Shape 2869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70" name="Shape 2870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71" name="Shape 2871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72" name="Shape 2872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73" name="Shape 2873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74" name="Shape 2874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75" name="Shape 2875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76" name="Shape 2876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77" name="Shape 2877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78" name="Shape 2878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79" name="Shape 2879"/>
          <p:cNvSpPr/>
          <p:nvPr/>
        </p:nvSpPr>
        <p:spPr>
          <a:xfrm>
            <a:off x="81788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80" name="Shape 2880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81" name="Shape 2881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82" name="Shape 2882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83" name="Shape 2883"/>
          <p:cNvSpPr/>
          <p:nvPr/>
        </p:nvSpPr>
        <p:spPr>
          <a:xfrm>
            <a:off x="9029700" y="16002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890" name="Group 2890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2884" name="Shape 2884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885" name="Shape 2885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886" name="Shape 2886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887" name="Shape 2887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888" name="Shape 2888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889" name="Shape 2889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2891" name="Shape 2891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92" name="Shape 2892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93" name="Shape 2893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898" name="Group 2898"/>
          <p:cNvGrpSpPr/>
          <p:nvPr/>
        </p:nvGrpSpPr>
        <p:grpSpPr>
          <a:xfrm>
            <a:off x="8657731" y="3416299"/>
            <a:ext cx="641351" cy="177802"/>
            <a:chOff x="558800" y="127000"/>
            <a:chExt cx="641350" cy="177800"/>
          </a:xfrm>
        </p:grpSpPr>
        <p:sp>
          <p:nvSpPr>
            <p:cNvPr id="2894" name="Shape 2894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895" name="Shape 2895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896" name="Shape 2896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897" name="Shape 2897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2899" name="Shape 2899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00" name="Shape 2900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2901" name="Shape 2901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2902" name="Shape 2902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290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15375" y="3632200"/>
            <a:ext cx="783789" cy="35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Shape 2906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07" name="Shape 2907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08" name="Shape 2908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09" name="Shape 2909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10" name="Shape 2910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11" name="Shape 2911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12" name="Shape 2912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13" name="Shape 2913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14" name="Shape 2914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15" name="Shape 2915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16" name="Shape 2916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17" name="Shape 2917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18" name="Shape 2918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19" name="Shape 2919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20" name="Shape 2920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21" name="Shape 2921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22" name="Shape 2922"/>
          <p:cNvSpPr/>
          <p:nvPr/>
        </p:nvSpPr>
        <p:spPr>
          <a:xfrm>
            <a:off x="83439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23" name="Shape 2923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24" name="Shape 2924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25" name="Shape 2925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26" name="Shape 2926"/>
          <p:cNvSpPr/>
          <p:nvPr/>
        </p:nvSpPr>
        <p:spPr>
          <a:xfrm>
            <a:off x="9194800" y="16002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933" name="Group 2933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2927" name="Shape 2927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928" name="Shape 2928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929" name="Shape 2929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930" name="Shape 2930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931" name="Shape 2931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932" name="Shape 2932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2934" name="Shape 2934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35" name="Shape 2935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36" name="Shape 2936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37" name="Shape 2937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38" name="Shape 2938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2939" name="Shape 2939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2940" name="Shape 2940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294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46" name="Group 2946"/>
          <p:cNvGrpSpPr/>
          <p:nvPr/>
        </p:nvGrpSpPr>
        <p:grpSpPr>
          <a:xfrm>
            <a:off x="8657731" y="3416299"/>
            <a:ext cx="641351" cy="177802"/>
            <a:chOff x="558800" y="127000"/>
            <a:chExt cx="641350" cy="177800"/>
          </a:xfrm>
        </p:grpSpPr>
        <p:sp>
          <p:nvSpPr>
            <p:cNvPr id="2942" name="Shape 2942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943" name="Shape 2943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944" name="Shape 2944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945" name="Shape 2945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294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15375" y="3632200"/>
            <a:ext cx="783789" cy="35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" name="Shape 2949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50" name="Shape 2950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51" name="Shape 2951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52" name="Shape 2952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53" name="Shape 2953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54" name="Shape 2954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55" name="Shape 2955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56" name="Shape 2956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57" name="Shape 2957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58" name="Shape 2958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59" name="Shape 2959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60" name="Shape 2960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61" name="Shape 2961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62" name="Shape 2962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63" name="Shape 2963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64" name="Shape 2964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65" name="Shape 2965"/>
          <p:cNvSpPr/>
          <p:nvPr/>
        </p:nvSpPr>
        <p:spPr>
          <a:xfrm>
            <a:off x="84963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66" name="Shape 2966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67" name="Shape 2967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68" name="Shape 2968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69" name="Shape 2969"/>
          <p:cNvSpPr/>
          <p:nvPr/>
        </p:nvSpPr>
        <p:spPr>
          <a:xfrm>
            <a:off x="9347200" y="16002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976" name="Group 2976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2970" name="Shape 2970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971" name="Shape 2971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972" name="Shape 2972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973" name="Shape 2973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974" name="Shape 2974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975" name="Shape 2975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2977" name="Shape 2977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78" name="Shape 2978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79" name="Shape 2979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80" name="Shape 2980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81" name="Shape 2981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2982" name="Shape 2982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2983" name="Shape 2983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298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89" name="Group 2989"/>
          <p:cNvGrpSpPr/>
          <p:nvPr/>
        </p:nvGrpSpPr>
        <p:grpSpPr>
          <a:xfrm>
            <a:off x="8657731" y="3416299"/>
            <a:ext cx="641351" cy="177802"/>
            <a:chOff x="558800" y="127000"/>
            <a:chExt cx="641350" cy="177800"/>
          </a:xfrm>
        </p:grpSpPr>
        <p:sp>
          <p:nvSpPr>
            <p:cNvPr id="2985" name="Shape 2985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986" name="Shape 2986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987" name="Shape 2987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988" name="Shape 2988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299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15375" y="3632200"/>
            <a:ext cx="783789" cy="35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Shape 2992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93" name="Shape 2993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94" name="Shape 2994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95" name="Shape 2995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96" name="Shape 2996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97" name="Shape 2997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98" name="Shape 2998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99" name="Shape 2999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00" name="Shape 3000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01" name="Shape 3001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02" name="Shape 3002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03" name="Shape 3003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04" name="Shape 3004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05" name="Shape 3005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06" name="Shape 3006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07" name="Shape 3007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08" name="Shape 3008"/>
          <p:cNvSpPr/>
          <p:nvPr/>
        </p:nvSpPr>
        <p:spPr>
          <a:xfrm>
            <a:off x="86614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09" name="Shape 3009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10" name="Shape 3010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11" name="Shape 3011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12" name="Shape 3012"/>
          <p:cNvSpPr/>
          <p:nvPr/>
        </p:nvSpPr>
        <p:spPr>
          <a:xfrm>
            <a:off x="9499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13" name="Shape 3013"/>
          <p:cNvSpPr/>
          <p:nvPr/>
        </p:nvSpPr>
        <p:spPr>
          <a:xfrm>
            <a:off x="9512300" y="16002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3020" name="Group 3020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3014" name="Shape 3014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015" name="Shape 3015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016" name="Shape 3016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017" name="Shape 3017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018" name="Shape 3018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019" name="Shape 3019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3021" name="Shape 3021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22" name="Shape 3022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23" name="Shape 3023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24" name="Shape 3024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25" name="Shape 3025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3026" name="Shape 3026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3027" name="Shape 3027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302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33" name="Group 3033"/>
          <p:cNvGrpSpPr/>
          <p:nvPr/>
        </p:nvGrpSpPr>
        <p:grpSpPr>
          <a:xfrm>
            <a:off x="8657731" y="3416299"/>
            <a:ext cx="641351" cy="177802"/>
            <a:chOff x="558800" y="127000"/>
            <a:chExt cx="641350" cy="177800"/>
          </a:xfrm>
        </p:grpSpPr>
        <p:sp>
          <p:nvSpPr>
            <p:cNvPr id="3029" name="Shape 3029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030" name="Shape 3030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031" name="Shape 3031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032" name="Shape 3032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303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15375" y="3632200"/>
            <a:ext cx="783789" cy="35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Shape 3036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37" name="Shape 3037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38" name="Shape 3038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39" name="Shape 3039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40" name="Shape 3040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41" name="Shape 3041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42" name="Shape 3042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43" name="Shape 3043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44" name="Shape 3044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45" name="Shape 3045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46" name="Shape 3046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47" name="Shape 3047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48" name="Shape 3048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49" name="Shape 3049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50" name="Shape 3050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51" name="Shape 3051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52" name="Shape 3052"/>
          <p:cNvSpPr/>
          <p:nvPr/>
        </p:nvSpPr>
        <p:spPr>
          <a:xfrm>
            <a:off x="81788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53" name="Shape 3053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54" name="Shape 3054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55" name="Shape 3055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56" name="Shape 3056"/>
          <p:cNvSpPr/>
          <p:nvPr/>
        </p:nvSpPr>
        <p:spPr>
          <a:xfrm>
            <a:off x="9029700" y="16002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3063" name="Group 3063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3057" name="Shape 3057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058" name="Shape 3058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059" name="Shape 3059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060" name="Shape 3060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061" name="Shape 3061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062" name="Shape 3062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3064" name="Shape 3064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65" name="Shape 3065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66" name="Shape 3066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67" name="Shape 3067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3072" name="Group 3072"/>
          <p:cNvGrpSpPr/>
          <p:nvPr/>
        </p:nvGrpSpPr>
        <p:grpSpPr>
          <a:xfrm>
            <a:off x="8657731" y="3416299"/>
            <a:ext cx="641351" cy="177802"/>
            <a:chOff x="558800" y="127000"/>
            <a:chExt cx="641350" cy="177800"/>
          </a:xfrm>
        </p:grpSpPr>
        <p:sp>
          <p:nvSpPr>
            <p:cNvPr id="3068" name="Shape 3068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069" name="Shape 3069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070" name="Shape 3070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071" name="Shape 3071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3073" name="Shape 3073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3074" name="Shape 3074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3075" name="Shape 3075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307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15375" y="3632200"/>
            <a:ext cx="783789" cy="35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Shape 3079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80" name="Shape 3080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81" name="Shape 3081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82" name="Shape 3082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83" name="Shape 3083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84" name="Shape 3084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85" name="Shape 3085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86" name="Shape 3086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87" name="Shape 3087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88" name="Shape 3088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89" name="Shape 3089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90" name="Shape 3090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91" name="Shape 3091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92" name="Shape 3092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93" name="Shape 3093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94" name="Shape 3094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95" name="Shape 3095"/>
          <p:cNvSpPr/>
          <p:nvPr/>
        </p:nvSpPr>
        <p:spPr>
          <a:xfrm>
            <a:off x="83439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96" name="Shape 3096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97" name="Shape 3097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98" name="Shape 3098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99" name="Shape 3099"/>
          <p:cNvSpPr/>
          <p:nvPr/>
        </p:nvSpPr>
        <p:spPr>
          <a:xfrm>
            <a:off x="9194800" y="16002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3106" name="Group 3106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3100" name="Shape 3100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101" name="Shape 3101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102" name="Shape 3102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103" name="Shape 3103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104" name="Shape 3104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105" name="Shape 3105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3107" name="Shape 3107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08" name="Shape 3108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09" name="Shape 3109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10" name="Shape 3110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11" name="Shape 3111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3112" name="Shape 3112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3113" name="Shape 3113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311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19" name="Group 3119"/>
          <p:cNvGrpSpPr/>
          <p:nvPr/>
        </p:nvGrpSpPr>
        <p:grpSpPr>
          <a:xfrm>
            <a:off x="8657731" y="3416299"/>
            <a:ext cx="641351" cy="177802"/>
            <a:chOff x="558800" y="127000"/>
            <a:chExt cx="641350" cy="177800"/>
          </a:xfrm>
        </p:grpSpPr>
        <p:sp>
          <p:nvSpPr>
            <p:cNvPr id="3115" name="Shape 3115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116" name="Shape 3116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117" name="Shape 3117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118" name="Shape 3118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312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15375" y="3632200"/>
            <a:ext cx="783789" cy="35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2" name="Shape 3122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23" name="Shape 3123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24" name="Shape 3124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25" name="Shape 3125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26" name="Shape 3126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27" name="Shape 3127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28" name="Shape 3128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29" name="Shape 3129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30" name="Shape 3130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31" name="Shape 3131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32" name="Shape 3132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33" name="Shape 3133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34" name="Shape 3134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35" name="Shape 3135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36" name="Shape 3136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37" name="Shape 3137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38" name="Shape 3138"/>
          <p:cNvSpPr/>
          <p:nvPr/>
        </p:nvSpPr>
        <p:spPr>
          <a:xfrm>
            <a:off x="84963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39" name="Shape 3139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40" name="Shape 3140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41" name="Shape 3141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42" name="Shape 3142"/>
          <p:cNvSpPr/>
          <p:nvPr/>
        </p:nvSpPr>
        <p:spPr>
          <a:xfrm>
            <a:off x="9347200" y="16002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3149" name="Group 3149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3143" name="Shape 3143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144" name="Shape 3144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145" name="Shape 3145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146" name="Shape 3146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147" name="Shape 3147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148" name="Shape 3148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3150" name="Shape 3150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51" name="Shape 3151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52" name="Shape 3152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53" name="Shape 3153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54" name="Shape 3154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3155" name="Shape 3155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3156" name="Shape 3156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3157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62" name="Group 3162"/>
          <p:cNvGrpSpPr/>
          <p:nvPr/>
        </p:nvGrpSpPr>
        <p:grpSpPr>
          <a:xfrm>
            <a:off x="8657731" y="3416299"/>
            <a:ext cx="641351" cy="177802"/>
            <a:chOff x="558800" y="127000"/>
            <a:chExt cx="641350" cy="177800"/>
          </a:xfrm>
        </p:grpSpPr>
        <p:sp>
          <p:nvSpPr>
            <p:cNvPr id="3158" name="Shape 3158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159" name="Shape 3159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160" name="Shape 3160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161" name="Shape 3161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316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15375" y="3632200"/>
            <a:ext cx="783789" cy="35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5" name="Shape 3165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66" name="Shape 3166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67" name="Shape 3167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68" name="Shape 3168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69" name="Shape 3169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70" name="Shape 3170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71" name="Shape 3171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72" name="Shape 3172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73" name="Shape 3173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74" name="Shape 3174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75" name="Shape 3175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76" name="Shape 3176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77" name="Shape 3177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78" name="Shape 3178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79" name="Shape 3179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80" name="Shape 3180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81" name="Shape 3181"/>
          <p:cNvSpPr/>
          <p:nvPr/>
        </p:nvSpPr>
        <p:spPr>
          <a:xfrm>
            <a:off x="86614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82" name="Shape 3182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83" name="Shape 3183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84" name="Shape 3184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85" name="Shape 3185"/>
          <p:cNvSpPr/>
          <p:nvPr/>
        </p:nvSpPr>
        <p:spPr>
          <a:xfrm>
            <a:off x="9499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86" name="Shape 3186"/>
          <p:cNvSpPr/>
          <p:nvPr/>
        </p:nvSpPr>
        <p:spPr>
          <a:xfrm>
            <a:off x="9512300" y="16002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3193" name="Group 3193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3187" name="Shape 3187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188" name="Shape 3188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189" name="Shape 3189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190" name="Shape 3190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191" name="Shape 3191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192" name="Shape 3192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3194" name="Shape 3194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95" name="Shape 3195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96" name="Shape 3196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97" name="Shape 3197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98" name="Shape 3198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3199" name="Shape 3199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3200" name="Shape 3200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320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06" name="Group 3206"/>
          <p:cNvGrpSpPr/>
          <p:nvPr/>
        </p:nvGrpSpPr>
        <p:grpSpPr>
          <a:xfrm>
            <a:off x="8657731" y="3416299"/>
            <a:ext cx="641351" cy="177802"/>
            <a:chOff x="558800" y="127000"/>
            <a:chExt cx="641350" cy="177800"/>
          </a:xfrm>
        </p:grpSpPr>
        <p:sp>
          <p:nvSpPr>
            <p:cNvPr id="3202" name="Shape 3202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203" name="Shape 3203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204" name="Shape 3204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205" name="Shape 3205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320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15375" y="3632200"/>
            <a:ext cx="783789" cy="35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/>
        </p:nvSpPr>
        <p:spPr>
          <a:xfrm>
            <a:off x="3367802" y="2516435"/>
            <a:ext cx="1101565" cy="443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⏐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396" name="Shape 396"/>
          <p:cNvSpPr/>
          <p:nvPr/>
        </p:nvSpPr>
        <p:spPr>
          <a:xfrm>
            <a:off x="4432741" y="2522126"/>
            <a:ext cx="279035" cy="419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</a:p>
        </p:txBody>
      </p:sp>
      <p:sp>
        <p:nvSpPr>
          <p:cNvPr id="397" name="Shape 397"/>
          <p:cNvSpPr/>
          <p:nvPr/>
        </p:nvSpPr>
        <p:spPr>
          <a:xfrm>
            <a:off x="4612402" y="2914650"/>
            <a:ext cx="1020940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8" name="Shape 398"/>
          <p:cNvSpPr/>
          <p:nvPr/>
        </p:nvSpPr>
        <p:spPr>
          <a:xfrm>
            <a:off x="5298202" y="4687811"/>
            <a:ext cx="1101565" cy="443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⏐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399" name="Shape 399"/>
          <p:cNvSpPr/>
          <p:nvPr/>
        </p:nvSpPr>
        <p:spPr>
          <a:xfrm>
            <a:off x="4637802" y="4699863"/>
            <a:ext cx="746994" cy="41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400" name="Shape 400"/>
          <p:cNvSpPr/>
          <p:nvPr/>
        </p:nvSpPr>
        <p:spPr>
          <a:xfrm>
            <a:off x="4432741" y="4699863"/>
            <a:ext cx="279035" cy="41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</a:p>
        </p:txBody>
      </p:sp>
      <p:sp>
        <p:nvSpPr>
          <p:cNvPr id="401" name="Shape 401"/>
          <p:cNvSpPr/>
          <p:nvPr/>
        </p:nvSpPr>
        <p:spPr>
          <a:xfrm>
            <a:off x="3470921" y="4699863"/>
            <a:ext cx="998446" cy="41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grpSp>
        <p:nvGrpSpPr>
          <p:cNvPr id="404" name="Group 404"/>
          <p:cNvGrpSpPr/>
          <p:nvPr/>
        </p:nvGrpSpPr>
        <p:grpSpPr>
          <a:xfrm>
            <a:off x="4637802" y="5703811"/>
            <a:ext cx="1761965" cy="443496"/>
            <a:chOff x="0" y="0"/>
            <a:chExt cx="1761963" cy="443495"/>
          </a:xfrm>
        </p:grpSpPr>
        <p:sp>
          <p:nvSpPr>
            <p:cNvPr id="402" name="Shape 402"/>
            <p:cNvSpPr/>
            <p:nvPr/>
          </p:nvSpPr>
          <p:spPr>
            <a:xfrm>
              <a:off x="660400" y="0"/>
              <a:ext cx="1101564" cy="4434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3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蘋果儷中黑"/>
                </a:defRPr>
              </a:pP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Pr(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B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⏐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</a:p>
          </p:txBody>
        </p:sp>
        <p:sp>
          <p:nvSpPr>
            <p:cNvPr id="403" name="Shape 403"/>
            <p:cNvSpPr/>
            <p:nvPr/>
          </p:nvSpPr>
          <p:spPr>
            <a:xfrm>
              <a:off x="0" y="12051"/>
              <a:ext cx="746994" cy="419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3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蘋果儷中黑"/>
                </a:defRPr>
              </a:pP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Pr(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</a:p>
          </p:txBody>
        </p:sp>
      </p:grpSp>
      <p:sp>
        <p:nvSpPr>
          <p:cNvPr id="405" name="Shape 405"/>
          <p:cNvSpPr/>
          <p:nvPr/>
        </p:nvSpPr>
        <p:spPr>
          <a:xfrm>
            <a:off x="4432741" y="5715863"/>
            <a:ext cx="279035" cy="41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</a:p>
        </p:txBody>
      </p:sp>
      <p:sp>
        <p:nvSpPr>
          <p:cNvPr id="406" name="Shape 406"/>
          <p:cNvSpPr/>
          <p:nvPr/>
        </p:nvSpPr>
        <p:spPr>
          <a:xfrm>
            <a:off x="3470921" y="5715863"/>
            <a:ext cx="998446" cy="41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407" name="Shape 407"/>
          <p:cNvSpPr/>
          <p:nvPr/>
        </p:nvSpPr>
        <p:spPr>
          <a:xfrm>
            <a:off x="5374402" y="2914650"/>
            <a:ext cx="1020940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08" name="Shape 408"/>
          <p:cNvSpPr/>
          <p:nvPr/>
        </p:nvSpPr>
        <p:spPr>
          <a:xfrm>
            <a:off x="5260102" y="2833287"/>
            <a:ext cx="746994" cy="41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409" name="Shape 409"/>
          <p:cNvSpPr/>
          <p:nvPr/>
        </p:nvSpPr>
        <p:spPr>
          <a:xfrm>
            <a:off x="5298202" y="2516111"/>
            <a:ext cx="1101565" cy="443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⏐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410" name="Shape 410"/>
          <p:cNvSpPr/>
          <p:nvPr/>
        </p:nvSpPr>
        <p:spPr>
          <a:xfrm>
            <a:off x="4637802" y="2528163"/>
            <a:ext cx="746994" cy="41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411" name="Shape 411"/>
          <p:cNvSpPr/>
          <p:nvPr/>
        </p:nvSpPr>
        <p:spPr>
          <a:xfrm>
            <a:off x="1003300" y="51816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and by the same reasoning:</a:t>
            </a:r>
          </a:p>
        </p:txBody>
      </p:sp>
      <p:sp>
        <p:nvSpPr>
          <p:cNvPr id="412" name="Shape 412"/>
          <p:cNvSpPr/>
          <p:nvPr/>
        </p:nvSpPr>
        <p:spPr>
          <a:xfrm>
            <a:off x="1003300" y="6273800"/>
            <a:ext cx="8178800" cy="7493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which is the probability of observing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t> times the probability of observing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t> </a:t>
            </a:r>
            <a:br/>
            <a:r>
              <a:t>    given that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t> has occurred.</a:t>
            </a:r>
          </a:p>
        </p:txBody>
      </p:sp>
      <p:sp>
        <p:nvSpPr>
          <p:cNvPr id="413" name="Shape 413"/>
          <p:cNvSpPr/>
          <p:nvPr/>
        </p:nvSpPr>
        <p:spPr>
          <a:xfrm>
            <a:off x="533400" y="3797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Joint Probability</a:t>
            </a:r>
          </a:p>
        </p:txBody>
      </p:sp>
      <p:sp>
        <p:nvSpPr>
          <p:cNvPr id="414" name="Shape 414"/>
          <p:cNvSpPr/>
          <p:nvPr/>
        </p:nvSpPr>
        <p:spPr>
          <a:xfrm>
            <a:off x="1003300" y="4191000"/>
            <a:ext cx="8178800" cy="4191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probability of observing both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t> and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t>,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A,B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t>, is therefore:</a:t>
            </a:r>
          </a:p>
        </p:txBody>
      </p:sp>
      <p:sp>
        <p:nvSpPr>
          <p:cNvPr id="415" name="Shape 415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trike="sngStrike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strike="noStrike"/>
            </a:pPr>
            <a:r>
              <a:rPr strike="sngStrike"/>
              <a:t>Conditional Probability</a:t>
            </a:r>
          </a:p>
        </p:txBody>
      </p:sp>
      <p:sp>
        <p:nvSpPr>
          <p:cNvPr id="416" name="Shape 416"/>
          <p:cNvSpPr/>
          <p:nvPr/>
        </p:nvSpPr>
        <p:spPr>
          <a:xfrm>
            <a:off x="3283247" y="139997"/>
            <a:ext cx="359350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  <p:sp>
        <p:nvSpPr>
          <p:cNvPr id="417" name="Shape 417"/>
          <p:cNvSpPr/>
          <p:nvPr/>
        </p:nvSpPr>
        <p:spPr>
          <a:xfrm>
            <a:off x="3200400" y="1130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 Theorem</a:t>
            </a:r>
          </a:p>
        </p:txBody>
      </p:sp>
      <p:sp>
        <p:nvSpPr>
          <p:cNvPr id="418" name="Shape 418"/>
          <p:cNvSpPr/>
          <p:nvPr/>
        </p:nvSpPr>
        <p:spPr>
          <a:xfrm>
            <a:off x="1003300" y="1524000"/>
            <a:ext cx="8178800" cy="93942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posterior probability of observing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t> given that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t> has occurred,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⏐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t>, is</a:t>
            </a:r>
            <a:br/>
            <a:r>
              <a:t>     proportional to the product of the conditional probability of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⏐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t>and the</a:t>
            </a:r>
            <a:br/>
            <a:r>
              <a:t>     unconditional probability of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A,</a:t>
            </a:r>
            <a:r>
              <a:t>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r"/>
      </p:transition>
    </mc:Choice>
    <mc:Fallback>
      <p:transition spd="slow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Shape 3209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10" name="Shape 3210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11" name="Shape 3211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12" name="Shape 3212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13" name="Shape 3213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14" name="Shape 3214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15" name="Shape 3215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16" name="Shape 3216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17" name="Shape 3217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18" name="Shape 3218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19" name="Shape 3219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20" name="Shape 3220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21" name="Shape 3221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22" name="Shape 3222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23" name="Shape 3223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24" name="Shape 3224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25" name="Shape 3225"/>
          <p:cNvSpPr/>
          <p:nvPr/>
        </p:nvSpPr>
        <p:spPr>
          <a:xfrm>
            <a:off x="81788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26" name="Shape 3226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27" name="Shape 3227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28" name="Shape 3228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29" name="Shape 3229"/>
          <p:cNvSpPr/>
          <p:nvPr/>
        </p:nvSpPr>
        <p:spPr>
          <a:xfrm>
            <a:off x="9029700" y="16002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3236" name="Group 3236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3230" name="Shape 3230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231" name="Shape 3231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232" name="Shape 3232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233" name="Shape 3233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234" name="Shape 3234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235" name="Shape 3235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3241" name="Group 3241"/>
          <p:cNvGrpSpPr/>
          <p:nvPr/>
        </p:nvGrpSpPr>
        <p:grpSpPr>
          <a:xfrm>
            <a:off x="6731000" y="1587500"/>
            <a:ext cx="2952751" cy="177801"/>
            <a:chOff x="0" y="0"/>
            <a:chExt cx="2952750" cy="177800"/>
          </a:xfrm>
        </p:grpSpPr>
        <p:sp>
          <p:nvSpPr>
            <p:cNvPr id="3237" name="Shape 3237"/>
            <p:cNvSpPr/>
            <p:nvPr/>
          </p:nvSpPr>
          <p:spPr>
            <a:xfrm>
              <a:off x="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238" name="Shape 3238"/>
            <p:cNvSpPr/>
            <p:nvPr/>
          </p:nvSpPr>
          <p:spPr>
            <a:xfrm>
              <a:off x="10287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239" name="Shape 3239"/>
            <p:cNvSpPr/>
            <p:nvPr/>
          </p:nvSpPr>
          <p:spPr>
            <a:xfrm>
              <a:off x="17526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240" name="Shape 3240"/>
            <p:cNvSpPr/>
            <p:nvPr/>
          </p:nvSpPr>
          <p:spPr>
            <a:xfrm>
              <a:off x="27940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3246" name="Group 3246"/>
          <p:cNvGrpSpPr/>
          <p:nvPr/>
        </p:nvGrpSpPr>
        <p:grpSpPr>
          <a:xfrm>
            <a:off x="8657731" y="3416299"/>
            <a:ext cx="641351" cy="177802"/>
            <a:chOff x="558800" y="127000"/>
            <a:chExt cx="641350" cy="177800"/>
          </a:xfrm>
        </p:grpSpPr>
        <p:sp>
          <p:nvSpPr>
            <p:cNvPr id="3242" name="Shape 3242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243" name="Shape 3243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244" name="Shape 3244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245" name="Shape 3245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3247" name="Shape 3247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3248" name="Shape 3248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3249" name="Shape 3249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325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15375" y="3632200"/>
            <a:ext cx="799668" cy="35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3" name="Shape 3253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54" name="Shape 3254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55" name="Shape 3255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56" name="Shape 3256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57" name="Shape 3257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58" name="Shape 3258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59" name="Shape 3259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60" name="Shape 3260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61" name="Shape 3261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62" name="Shape 3262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63" name="Shape 3263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64" name="Shape 3264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65" name="Shape 3265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66" name="Shape 3266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67" name="Shape 3267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68" name="Shape 3268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69" name="Shape 3269"/>
          <p:cNvSpPr/>
          <p:nvPr/>
        </p:nvSpPr>
        <p:spPr>
          <a:xfrm>
            <a:off x="83439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70" name="Shape 3270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71" name="Shape 3271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72" name="Shape 3272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73" name="Shape 3273"/>
          <p:cNvSpPr/>
          <p:nvPr/>
        </p:nvSpPr>
        <p:spPr>
          <a:xfrm>
            <a:off x="9194800" y="16002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3280" name="Group 3280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3274" name="Shape 3274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275" name="Shape 3275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276" name="Shape 3276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277" name="Shape 3277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278" name="Shape 3278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279" name="Shape 3279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3285" name="Group 3285"/>
          <p:cNvGrpSpPr/>
          <p:nvPr/>
        </p:nvGrpSpPr>
        <p:grpSpPr>
          <a:xfrm>
            <a:off x="6731000" y="1587500"/>
            <a:ext cx="2952751" cy="177801"/>
            <a:chOff x="0" y="0"/>
            <a:chExt cx="2952750" cy="177800"/>
          </a:xfrm>
        </p:grpSpPr>
        <p:sp>
          <p:nvSpPr>
            <p:cNvPr id="3281" name="Shape 3281"/>
            <p:cNvSpPr/>
            <p:nvPr/>
          </p:nvSpPr>
          <p:spPr>
            <a:xfrm>
              <a:off x="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282" name="Shape 3282"/>
            <p:cNvSpPr/>
            <p:nvPr/>
          </p:nvSpPr>
          <p:spPr>
            <a:xfrm>
              <a:off x="10287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283" name="Shape 3283"/>
            <p:cNvSpPr/>
            <p:nvPr/>
          </p:nvSpPr>
          <p:spPr>
            <a:xfrm>
              <a:off x="17526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284" name="Shape 3284"/>
            <p:cNvSpPr/>
            <p:nvPr/>
          </p:nvSpPr>
          <p:spPr>
            <a:xfrm>
              <a:off x="27940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3286" name="Shape 3286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3287" name="Shape 3287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3288" name="Shape 3288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328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94" name="Group 3294"/>
          <p:cNvGrpSpPr/>
          <p:nvPr/>
        </p:nvGrpSpPr>
        <p:grpSpPr>
          <a:xfrm>
            <a:off x="8657731" y="3416299"/>
            <a:ext cx="641351" cy="177802"/>
            <a:chOff x="558800" y="127000"/>
            <a:chExt cx="641350" cy="177800"/>
          </a:xfrm>
        </p:grpSpPr>
        <p:sp>
          <p:nvSpPr>
            <p:cNvPr id="3290" name="Shape 3290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291" name="Shape 3291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292" name="Shape 3292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293" name="Shape 3293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329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15375" y="3632200"/>
            <a:ext cx="799668" cy="35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" name="Shape 3297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98" name="Shape 3298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99" name="Shape 3299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00" name="Shape 3300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01" name="Shape 3301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02" name="Shape 3302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03" name="Shape 3303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04" name="Shape 3304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05" name="Shape 3305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06" name="Shape 3306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07" name="Shape 3307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08" name="Shape 3308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09" name="Shape 3309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10" name="Shape 3310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11" name="Shape 3311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12" name="Shape 3312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13" name="Shape 3313"/>
          <p:cNvSpPr/>
          <p:nvPr/>
        </p:nvSpPr>
        <p:spPr>
          <a:xfrm>
            <a:off x="84963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14" name="Shape 3314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15" name="Shape 3315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16" name="Shape 3316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17" name="Shape 3317"/>
          <p:cNvSpPr/>
          <p:nvPr/>
        </p:nvSpPr>
        <p:spPr>
          <a:xfrm>
            <a:off x="9347200" y="16002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3324" name="Group 3324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3318" name="Shape 3318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319" name="Shape 3319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320" name="Shape 3320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321" name="Shape 3321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322" name="Shape 3322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323" name="Shape 3323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3329" name="Group 3329"/>
          <p:cNvGrpSpPr/>
          <p:nvPr/>
        </p:nvGrpSpPr>
        <p:grpSpPr>
          <a:xfrm>
            <a:off x="6731000" y="1587500"/>
            <a:ext cx="2952751" cy="177801"/>
            <a:chOff x="0" y="0"/>
            <a:chExt cx="2952750" cy="177800"/>
          </a:xfrm>
        </p:grpSpPr>
        <p:sp>
          <p:nvSpPr>
            <p:cNvPr id="3325" name="Shape 3325"/>
            <p:cNvSpPr/>
            <p:nvPr/>
          </p:nvSpPr>
          <p:spPr>
            <a:xfrm>
              <a:off x="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326" name="Shape 3326"/>
            <p:cNvSpPr/>
            <p:nvPr/>
          </p:nvSpPr>
          <p:spPr>
            <a:xfrm>
              <a:off x="10287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327" name="Shape 3327"/>
            <p:cNvSpPr/>
            <p:nvPr/>
          </p:nvSpPr>
          <p:spPr>
            <a:xfrm>
              <a:off x="17526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328" name="Shape 3328"/>
            <p:cNvSpPr/>
            <p:nvPr/>
          </p:nvSpPr>
          <p:spPr>
            <a:xfrm>
              <a:off x="27940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3330" name="Shape 3330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3331" name="Shape 3331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3332" name="Shape 3332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333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38" name="Group 3338"/>
          <p:cNvGrpSpPr/>
          <p:nvPr/>
        </p:nvGrpSpPr>
        <p:grpSpPr>
          <a:xfrm>
            <a:off x="8657731" y="3416299"/>
            <a:ext cx="641351" cy="177802"/>
            <a:chOff x="558800" y="127000"/>
            <a:chExt cx="641350" cy="177800"/>
          </a:xfrm>
        </p:grpSpPr>
        <p:sp>
          <p:nvSpPr>
            <p:cNvPr id="3334" name="Shape 3334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335" name="Shape 3335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336" name="Shape 3336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337" name="Shape 3337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333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15375" y="3632200"/>
            <a:ext cx="799668" cy="35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1" name="Shape 3341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42" name="Shape 3342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43" name="Shape 3343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44" name="Shape 3344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45" name="Shape 3345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46" name="Shape 3346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47" name="Shape 3347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48" name="Shape 3348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49" name="Shape 3349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50" name="Shape 3350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51" name="Shape 3351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52" name="Shape 3352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53" name="Shape 3353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54" name="Shape 3354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55" name="Shape 3355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56" name="Shape 3356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57" name="Shape 3357"/>
          <p:cNvSpPr/>
          <p:nvPr/>
        </p:nvSpPr>
        <p:spPr>
          <a:xfrm>
            <a:off x="86614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58" name="Shape 3358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59" name="Shape 3359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60" name="Shape 3360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61" name="Shape 3361"/>
          <p:cNvSpPr/>
          <p:nvPr/>
        </p:nvSpPr>
        <p:spPr>
          <a:xfrm>
            <a:off x="9499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62" name="Shape 3362"/>
          <p:cNvSpPr/>
          <p:nvPr/>
        </p:nvSpPr>
        <p:spPr>
          <a:xfrm>
            <a:off x="9512300" y="16002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3369" name="Group 3369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3363" name="Shape 3363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364" name="Shape 3364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365" name="Shape 3365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366" name="Shape 3366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367" name="Shape 3367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368" name="Shape 3368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3374" name="Group 3374"/>
          <p:cNvGrpSpPr/>
          <p:nvPr/>
        </p:nvGrpSpPr>
        <p:grpSpPr>
          <a:xfrm>
            <a:off x="6731000" y="1587500"/>
            <a:ext cx="2952751" cy="177801"/>
            <a:chOff x="0" y="0"/>
            <a:chExt cx="2952750" cy="177800"/>
          </a:xfrm>
        </p:grpSpPr>
        <p:sp>
          <p:nvSpPr>
            <p:cNvPr id="3370" name="Shape 3370"/>
            <p:cNvSpPr/>
            <p:nvPr/>
          </p:nvSpPr>
          <p:spPr>
            <a:xfrm>
              <a:off x="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371" name="Shape 3371"/>
            <p:cNvSpPr/>
            <p:nvPr/>
          </p:nvSpPr>
          <p:spPr>
            <a:xfrm>
              <a:off x="10287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372" name="Shape 3372"/>
            <p:cNvSpPr/>
            <p:nvPr/>
          </p:nvSpPr>
          <p:spPr>
            <a:xfrm>
              <a:off x="17526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373" name="Shape 3373"/>
            <p:cNvSpPr/>
            <p:nvPr/>
          </p:nvSpPr>
          <p:spPr>
            <a:xfrm>
              <a:off x="27940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3375" name="Shape 3375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3376" name="Shape 3376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3377" name="Shape 3377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337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83" name="Group 3383"/>
          <p:cNvGrpSpPr/>
          <p:nvPr/>
        </p:nvGrpSpPr>
        <p:grpSpPr>
          <a:xfrm>
            <a:off x="8657731" y="3416299"/>
            <a:ext cx="641351" cy="177802"/>
            <a:chOff x="558800" y="127000"/>
            <a:chExt cx="641350" cy="177800"/>
          </a:xfrm>
        </p:grpSpPr>
        <p:sp>
          <p:nvSpPr>
            <p:cNvPr id="3379" name="Shape 3379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380" name="Shape 3380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381" name="Shape 3381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382" name="Shape 3382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338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15375" y="3632200"/>
            <a:ext cx="799668" cy="35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6" name="Shape 3386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87" name="Shape 3387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88" name="Shape 3388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89" name="Shape 3389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90" name="Shape 3390"/>
          <p:cNvSpPr/>
          <p:nvPr/>
        </p:nvSpPr>
        <p:spPr>
          <a:xfrm>
            <a:off x="6769100" y="24003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91" name="Shape 3391"/>
          <p:cNvSpPr/>
          <p:nvPr/>
        </p:nvSpPr>
        <p:spPr>
          <a:xfrm>
            <a:off x="8686800" y="34163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3396" name="Group 3396"/>
          <p:cNvGrpSpPr/>
          <p:nvPr/>
        </p:nvGrpSpPr>
        <p:grpSpPr>
          <a:xfrm>
            <a:off x="8661400" y="3416300"/>
            <a:ext cx="641351" cy="177801"/>
            <a:chOff x="0" y="0"/>
            <a:chExt cx="641350" cy="177800"/>
          </a:xfrm>
        </p:grpSpPr>
        <p:sp>
          <p:nvSpPr>
            <p:cNvPr id="3392" name="Shape 3392"/>
            <p:cNvSpPr/>
            <p:nvPr/>
          </p:nvSpPr>
          <p:spPr>
            <a:xfrm>
              <a:off x="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393" name="Shape 3393"/>
            <p:cNvSpPr/>
            <p:nvPr/>
          </p:nvSpPr>
          <p:spPr>
            <a:xfrm>
              <a:off x="1651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394" name="Shape 3394"/>
            <p:cNvSpPr/>
            <p:nvPr/>
          </p:nvSpPr>
          <p:spPr>
            <a:xfrm>
              <a:off x="3175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395" name="Shape 3395"/>
            <p:cNvSpPr/>
            <p:nvPr/>
          </p:nvSpPr>
          <p:spPr>
            <a:xfrm>
              <a:off x="4826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3403" name="Group 3403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3397" name="Shape 3397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398" name="Shape 3398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399" name="Shape 3399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400" name="Shape 3400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401" name="Shape 3401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402" name="Shape 3402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3424" name="Group 3424"/>
          <p:cNvGrpSpPr/>
          <p:nvPr/>
        </p:nvGrpSpPr>
        <p:grpSpPr>
          <a:xfrm>
            <a:off x="6248400" y="1587500"/>
            <a:ext cx="3435351" cy="177801"/>
            <a:chOff x="0" y="0"/>
            <a:chExt cx="3435350" cy="177800"/>
          </a:xfrm>
        </p:grpSpPr>
        <p:sp>
          <p:nvSpPr>
            <p:cNvPr id="3404" name="Shape 3404"/>
            <p:cNvSpPr/>
            <p:nvPr/>
          </p:nvSpPr>
          <p:spPr>
            <a:xfrm>
              <a:off x="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405" name="Shape 3405"/>
            <p:cNvSpPr/>
            <p:nvPr/>
          </p:nvSpPr>
          <p:spPr>
            <a:xfrm>
              <a:off x="1651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406" name="Shape 3406"/>
            <p:cNvSpPr/>
            <p:nvPr/>
          </p:nvSpPr>
          <p:spPr>
            <a:xfrm>
              <a:off x="3175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407" name="Shape 3407"/>
            <p:cNvSpPr/>
            <p:nvPr/>
          </p:nvSpPr>
          <p:spPr>
            <a:xfrm>
              <a:off x="4826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408" name="Shape 3408"/>
            <p:cNvSpPr/>
            <p:nvPr/>
          </p:nvSpPr>
          <p:spPr>
            <a:xfrm>
              <a:off x="10287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409" name="Shape 3409"/>
            <p:cNvSpPr/>
            <p:nvPr/>
          </p:nvSpPr>
          <p:spPr>
            <a:xfrm>
              <a:off x="11938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410" name="Shape 3410"/>
            <p:cNvSpPr/>
            <p:nvPr/>
          </p:nvSpPr>
          <p:spPr>
            <a:xfrm>
              <a:off x="13462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411" name="Shape 3411"/>
            <p:cNvSpPr/>
            <p:nvPr/>
          </p:nvSpPr>
          <p:spPr>
            <a:xfrm>
              <a:off x="15113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412" name="Shape 3412"/>
            <p:cNvSpPr/>
            <p:nvPr/>
          </p:nvSpPr>
          <p:spPr>
            <a:xfrm>
              <a:off x="19050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413" name="Shape 3413"/>
            <p:cNvSpPr/>
            <p:nvPr/>
          </p:nvSpPr>
          <p:spPr>
            <a:xfrm>
              <a:off x="20701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414" name="Shape 3414"/>
            <p:cNvSpPr/>
            <p:nvPr/>
          </p:nvSpPr>
          <p:spPr>
            <a:xfrm>
              <a:off x="22225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415" name="Shape 3415"/>
            <p:cNvSpPr/>
            <p:nvPr/>
          </p:nvSpPr>
          <p:spPr>
            <a:xfrm>
              <a:off x="23876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416" name="Shape 3416"/>
            <p:cNvSpPr/>
            <p:nvPr/>
          </p:nvSpPr>
          <p:spPr>
            <a:xfrm>
              <a:off x="27686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417" name="Shape 3417"/>
            <p:cNvSpPr/>
            <p:nvPr/>
          </p:nvSpPr>
          <p:spPr>
            <a:xfrm>
              <a:off x="29337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418" name="Shape 3418"/>
            <p:cNvSpPr/>
            <p:nvPr/>
          </p:nvSpPr>
          <p:spPr>
            <a:xfrm>
              <a:off x="30861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grpSp>
          <p:nvGrpSpPr>
            <p:cNvPr id="3423" name="Group 3423"/>
            <p:cNvGrpSpPr/>
            <p:nvPr/>
          </p:nvGrpSpPr>
          <p:grpSpPr>
            <a:xfrm>
              <a:off x="482600" y="0"/>
              <a:ext cx="2952751" cy="177801"/>
              <a:chOff x="0" y="0"/>
              <a:chExt cx="2952750" cy="177800"/>
            </a:xfrm>
          </p:grpSpPr>
          <p:sp>
            <p:nvSpPr>
              <p:cNvPr id="3419" name="Shape 3419"/>
              <p:cNvSpPr/>
              <p:nvPr/>
            </p:nvSpPr>
            <p:spPr>
              <a:xfrm>
                <a:off x="0" y="0"/>
                <a:ext cx="158751" cy="177801"/>
              </a:xfrm>
              <a:prstGeom prst="rect">
                <a:avLst/>
              </a:prstGeom>
              <a:noFill/>
              <a:ln w="25400" cap="flat">
                <a:solidFill>
                  <a:srgbClr val="0433FF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3420" name="Shape 3420"/>
              <p:cNvSpPr/>
              <p:nvPr/>
            </p:nvSpPr>
            <p:spPr>
              <a:xfrm>
                <a:off x="1028700" y="0"/>
                <a:ext cx="158751" cy="177801"/>
              </a:xfrm>
              <a:prstGeom prst="rect">
                <a:avLst/>
              </a:prstGeom>
              <a:noFill/>
              <a:ln w="25400" cap="flat">
                <a:solidFill>
                  <a:srgbClr val="0433FF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3421" name="Shape 3421"/>
              <p:cNvSpPr/>
              <p:nvPr/>
            </p:nvSpPr>
            <p:spPr>
              <a:xfrm>
                <a:off x="1752600" y="0"/>
                <a:ext cx="158751" cy="177801"/>
              </a:xfrm>
              <a:prstGeom prst="rect">
                <a:avLst/>
              </a:prstGeom>
              <a:noFill/>
              <a:ln w="25400" cap="flat">
                <a:solidFill>
                  <a:srgbClr val="0433FF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3422" name="Shape 3422"/>
              <p:cNvSpPr/>
              <p:nvPr/>
            </p:nvSpPr>
            <p:spPr>
              <a:xfrm>
                <a:off x="2794000" y="0"/>
                <a:ext cx="158751" cy="177801"/>
              </a:xfrm>
              <a:prstGeom prst="rect">
                <a:avLst/>
              </a:prstGeom>
              <a:noFill/>
              <a:ln w="25400" cap="flat">
                <a:solidFill>
                  <a:srgbClr val="0433FF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</p:grpSp>
      <p:grpSp>
        <p:nvGrpSpPr>
          <p:cNvPr id="3429" name="Group 3429"/>
          <p:cNvGrpSpPr/>
          <p:nvPr/>
        </p:nvGrpSpPr>
        <p:grpSpPr>
          <a:xfrm>
            <a:off x="7883031" y="4146549"/>
            <a:ext cx="641351" cy="177802"/>
            <a:chOff x="558800" y="127000"/>
            <a:chExt cx="641350" cy="177800"/>
          </a:xfrm>
        </p:grpSpPr>
        <p:sp>
          <p:nvSpPr>
            <p:cNvPr id="3425" name="Shape 3425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426" name="Shape 3426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427" name="Shape 3427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428" name="Shape 3428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3430" name="Shape 3430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3431" name="Shape 3431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3432" name="Shape 3432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343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0772" y="5624984"/>
            <a:ext cx="7103102" cy="368018"/>
          </a:xfrm>
          <a:prstGeom prst="rect">
            <a:avLst/>
          </a:prstGeom>
          <a:ln w="12700">
            <a:miter lim="400000"/>
          </a:ln>
        </p:spPr>
      </p:pic>
      <p:sp>
        <p:nvSpPr>
          <p:cNvPr id="3435" name="Shape 3435"/>
          <p:cNvSpPr/>
          <p:nvPr/>
        </p:nvSpPr>
        <p:spPr>
          <a:xfrm>
            <a:off x="845476" y="5515252"/>
            <a:ext cx="1900277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436" name="Shape 3436"/>
          <p:cNvSpPr/>
          <p:nvPr/>
        </p:nvSpPr>
        <p:spPr>
          <a:xfrm>
            <a:off x="3639476" y="5515252"/>
            <a:ext cx="4649594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Shape 3438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439" name="Shape 3439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440" name="Shape 3440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441" name="Shape 3441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442" name="Shape 3442"/>
          <p:cNvSpPr/>
          <p:nvPr/>
        </p:nvSpPr>
        <p:spPr>
          <a:xfrm>
            <a:off x="6934200" y="24003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443" name="Shape 3443"/>
          <p:cNvSpPr/>
          <p:nvPr/>
        </p:nvSpPr>
        <p:spPr>
          <a:xfrm>
            <a:off x="86614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444" name="Shape 3444"/>
          <p:cNvSpPr/>
          <p:nvPr/>
        </p:nvSpPr>
        <p:spPr>
          <a:xfrm>
            <a:off x="88265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445" name="Shape 3445"/>
          <p:cNvSpPr/>
          <p:nvPr/>
        </p:nvSpPr>
        <p:spPr>
          <a:xfrm>
            <a:off x="89789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446" name="Shape 3446"/>
          <p:cNvSpPr/>
          <p:nvPr/>
        </p:nvSpPr>
        <p:spPr>
          <a:xfrm>
            <a:off x="91440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3453" name="Group 3453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3447" name="Shape 3447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448" name="Shape 3448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449" name="Shape 3449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450" name="Shape 3450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451" name="Shape 3451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452" name="Shape 3452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3454" name="Shape 3454"/>
          <p:cNvSpPr/>
          <p:nvPr/>
        </p:nvSpPr>
        <p:spPr>
          <a:xfrm>
            <a:off x="8851900" y="34163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455" name="Shape 3455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456" name="Shape 3456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457" name="Shape 3457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458" name="Shape 3458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459" name="Shape 3459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460" name="Shape 3460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461" name="Shape 3461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462" name="Shape 3462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463" name="Shape 3463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464" name="Shape 3464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465" name="Shape 3465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466" name="Shape 3466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467" name="Shape 3467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468" name="Shape 3468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469" name="Shape 3469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3474" name="Group 3474"/>
          <p:cNvGrpSpPr/>
          <p:nvPr/>
        </p:nvGrpSpPr>
        <p:grpSpPr>
          <a:xfrm>
            <a:off x="6731000" y="1587500"/>
            <a:ext cx="2952751" cy="177801"/>
            <a:chOff x="0" y="0"/>
            <a:chExt cx="2952750" cy="177800"/>
          </a:xfrm>
        </p:grpSpPr>
        <p:sp>
          <p:nvSpPr>
            <p:cNvPr id="3470" name="Shape 3470"/>
            <p:cNvSpPr/>
            <p:nvPr/>
          </p:nvSpPr>
          <p:spPr>
            <a:xfrm>
              <a:off x="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471" name="Shape 3471"/>
            <p:cNvSpPr/>
            <p:nvPr/>
          </p:nvSpPr>
          <p:spPr>
            <a:xfrm>
              <a:off x="10287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472" name="Shape 3472"/>
            <p:cNvSpPr/>
            <p:nvPr/>
          </p:nvSpPr>
          <p:spPr>
            <a:xfrm>
              <a:off x="17526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473" name="Shape 3473"/>
            <p:cNvSpPr/>
            <p:nvPr/>
          </p:nvSpPr>
          <p:spPr>
            <a:xfrm>
              <a:off x="27940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3475" name="Shape 3475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3476" name="Shape 3476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3477" name="Shape 3477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347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83" name="Group 3483"/>
          <p:cNvGrpSpPr/>
          <p:nvPr/>
        </p:nvGrpSpPr>
        <p:grpSpPr>
          <a:xfrm>
            <a:off x="7883031" y="4146550"/>
            <a:ext cx="641351" cy="177801"/>
            <a:chOff x="558800" y="127000"/>
            <a:chExt cx="641350" cy="177800"/>
          </a:xfrm>
        </p:grpSpPr>
        <p:sp>
          <p:nvSpPr>
            <p:cNvPr id="3479" name="Shape 3479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480" name="Shape 3480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481" name="Shape 3481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482" name="Shape 3482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348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0772" y="5624984"/>
            <a:ext cx="7103102" cy="368018"/>
          </a:xfrm>
          <a:prstGeom prst="rect">
            <a:avLst/>
          </a:prstGeom>
          <a:ln w="12700">
            <a:miter lim="400000"/>
          </a:ln>
        </p:spPr>
      </p:pic>
      <p:sp>
        <p:nvSpPr>
          <p:cNvPr id="3485" name="Shape 3485"/>
          <p:cNvSpPr/>
          <p:nvPr/>
        </p:nvSpPr>
        <p:spPr>
          <a:xfrm>
            <a:off x="845476" y="5515252"/>
            <a:ext cx="1900277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486" name="Shape 3486"/>
          <p:cNvSpPr/>
          <p:nvPr/>
        </p:nvSpPr>
        <p:spPr>
          <a:xfrm>
            <a:off x="3639476" y="5515252"/>
            <a:ext cx="4649594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Shape 3488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489" name="Shape 3489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490" name="Shape 3490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491" name="Shape 3491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492" name="Shape 3492"/>
          <p:cNvSpPr/>
          <p:nvPr/>
        </p:nvSpPr>
        <p:spPr>
          <a:xfrm>
            <a:off x="7086600" y="24003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493" name="Shape 3493"/>
          <p:cNvSpPr/>
          <p:nvPr/>
        </p:nvSpPr>
        <p:spPr>
          <a:xfrm>
            <a:off x="86614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494" name="Shape 3494"/>
          <p:cNvSpPr/>
          <p:nvPr/>
        </p:nvSpPr>
        <p:spPr>
          <a:xfrm>
            <a:off x="88265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495" name="Shape 3495"/>
          <p:cNvSpPr/>
          <p:nvPr/>
        </p:nvSpPr>
        <p:spPr>
          <a:xfrm>
            <a:off x="89789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496" name="Shape 3496"/>
          <p:cNvSpPr/>
          <p:nvPr/>
        </p:nvSpPr>
        <p:spPr>
          <a:xfrm>
            <a:off x="91440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3503" name="Group 3503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3497" name="Shape 3497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498" name="Shape 3498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499" name="Shape 3499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500" name="Shape 3500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501" name="Shape 3501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502" name="Shape 3502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3504" name="Shape 3504"/>
          <p:cNvSpPr/>
          <p:nvPr/>
        </p:nvSpPr>
        <p:spPr>
          <a:xfrm>
            <a:off x="9004300" y="34163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05" name="Shape 3505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06" name="Shape 3506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07" name="Shape 3507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08" name="Shape 3508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09" name="Shape 3509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10" name="Shape 3510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11" name="Shape 3511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12" name="Shape 3512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13" name="Shape 3513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14" name="Shape 3514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15" name="Shape 3515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16" name="Shape 3516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17" name="Shape 3517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18" name="Shape 3518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19" name="Shape 3519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3524" name="Group 3524"/>
          <p:cNvGrpSpPr/>
          <p:nvPr/>
        </p:nvGrpSpPr>
        <p:grpSpPr>
          <a:xfrm>
            <a:off x="6731000" y="1587500"/>
            <a:ext cx="2952751" cy="177801"/>
            <a:chOff x="0" y="0"/>
            <a:chExt cx="2952750" cy="177800"/>
          </a:xfrm>
        </p:grpSpPr>
        <p:sp>
          <p:nvSpPr>
            <p:cNvPr id="3520" name="Shape 3520"/>
            <p:cNvSpPr/>
            <p:nvPr/>
          </p:nvSpPr>
          <p:spPr>
            <a:xfrm>
              <a:off x="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521" name="Shape 3521"/>
            <p:cNvSpPr/>
            <p:nvPr/>
          </p:nvSpPr>
          <p:spPr>
            <a:xfrm>
              <a:off x="10287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522" name="Shape 3522"/>
            <p:cNvSpPr/>
            <p:nvPr/>
          </p:nvSpPr>
          <p:spPr>
            <a:xfrm>
              <a:off x="17526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523" name="Shape 3523"/>
            <p:cNvSpPr/>
            <p:nvPr/>
          </p:nvSpPr>
          <p:spPr>
            <a:xfrm>
              <a:off x="27940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3525" name="Shape 3525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3526" name="Shape 3526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3527" name="Shape 3527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352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33" name="Group 3533"/>
          <p:cNvGrpSpPr/>
          <p:nvPr/>
        </p:nvGrpSpPr>
        <p:grpSpPr>
          <a:xfrm>
            <a:off x="7883031" y="4146550"/>
            <a:ext cx="641351" cy="177801"/>
            <a:chOff x="558800" y="127000"/>
            <a:chExt cx="641350" cy="177800"/>
          </a:xfrm>
        </p:grpSpPr>
        <p:sp>
          <p:nvSpPr>
            <p:cNvPr id="3529" name="Shape 3529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530" name="Shape 3530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531" name="Shape 3531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532" name="Shape 3532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353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0772" y="5624984"/>
            <a:ext cx="7103102" cy="368018"/>
          </a:xfrm>
          <a:prstGeom prst="rect">
            <a:avLst/>
          </a:prstGeom>
          <a:ln w="12700">
            <a:miter lim="400000"/>
          </a:ln>
        </p:spPr>
      </p:pic>
      <p:sp>
        <p:nvSpPr>
          <p:cNvPr id="3535" name="Shape 3535"/>
          <p:cNvSpPr/>
          <p:nvPr/>
        </p:nvSpPr>
        <p:spPr>
          <a:xfrm>
            <a:off x="845476" y="5515252"/>
            <a:ext cx="1900277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36" name="Shape 3536"/>
          <p:cNvSpPr/>
          <p:nvPr/>
        </p:nvSpPr>
        <p:spPr>
          <a:xfrm>
            <a:off x="3639476" y="5515252"/>
            <a:ext cx="4649594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Shape 3538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39" name="Shape 3539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40" name="Shape 3540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41" name="Shape 3541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42" name="Shape 3542"/>
          <p:cNvSpPr/>
          <p:nvPr/>
        </p:nvSpPr>
        <p:spPr>
          <a:xfrm>
            <a:off x="7251700" y="24003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43" name="Shape 3543"/>
          <p:cNvSpPr/>
          <p:nvPr/>
        </p:nvSpPr>
        <p:spPr>
          <a:xfrm>
            <a:off x="86614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44" name="Shape 3544"/>
          <p:cNvSpPr/>
          <p:nvPr/>
        </p:nvSpPr>
        <p:spPr>
          <a:xfrm>
            <a:off x="88265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45" name="Shape 3545"/>
          <p:cNvSpPr/>
          <p:nvPr/>
        </p:nvSpPr>
        <p:spPr>
          <a:xfrm>
            <a:off x="89789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46" name="Shape 3546"/>
          <p:cNvSpPr/>
          <p:nvPr/>
        </p:nvSpPr>
        <p:spPr>
          <a:xfrm>
            <a:off x="91440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3553" name="Group 3553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3547" name="Shape 3547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548" name="Shape 3548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549" name="Shape 3549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550" name="Shape 3550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551" name="Shape 3551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552" name="Shape 3552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3554" name="Shape 3554"/>
          <p:cNvSpPr/>
          <p:nvPr/>
        </p:nvSpPr>
        <p:spPr>
          <a:xfrm>
            <a:off x="9156700" y="34163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55" name="Shape 3555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56" name="Shape 3556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57" name="Shape 3557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58" name="Shape 3558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59" name="Shape 3559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60" name="Shape 3560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61" name="Shape 3561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62" name="Shape 3562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63" name="Shape 3563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64" name="Shape 3564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65" name="Shape 3565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66" name="Shape 3566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67" name="Shape 3567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68" name="Shape 3568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69" name="Shape 3569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3574" name="Group 3574"/>
          <p:cNvGrpSpPr/>
          <p:nvPr/>
        </p:nvGrpSpPr>
        <p:grpSpPr>
          <a:xfrm>
            <a:off x="6731000" y="1587500"/>
            <a:ext cx="2952751" cy="177801"/>
            <a:chOff x="0" y="0"/>
            <a:chExt cx="2952750" cy="177800"/>
          </a:xfrm>
        </p:grpSpPr>
        <p:sp>
          <p:nvSpPr>
            <p:cNvPr id="3570" name="Shape 3570"/>
            <p:cNvSpPr/>
            <p:nvPr/>
          </p:nvSpPr>
          <p:spPr>
            <a:xfrm>
              <a:off x="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571" name="Shape 3571"/>
            <p:cNvSpPr/>
            <p:nvPr/>
          </p:nvSpPr>
          <p:spPr>
            <a:xfrm>
              <a:off x="10287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572" name="Shape 3572"/>
            <p:cNvSpPr/>
            <p:nvPr/>
          </p:nvSpPr>
          <p:spPr>
            <a:xfrm>
              <a:off x="17526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573" name="Shape 3573"/>
            <p:cNvSpPr/>
            <p:nvPr/>
          </p:nvSpPr>
          <p:spPr>
            <a:xfrm>
              <a:off x="27940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3575" name="Shape 3575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3576" name="Shape 3576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3577" name="Shape 3577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357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83" name="Group 3583"/>
          <p:cNvGrpSpPr/>
          <p:nvPr/>
        </p:nvGrpSpPr>
        <p:grpSpPr>
          <a:xfrm>
            <a:off x="7883031" y="4146550"/>
            <a:ext cx="641351" cy="177801"/>
            <a:chOff x="558800" y="127000"/>
            <a:chExt cx="641350" cy="177800"/>
          </a:xfrm>
        </p:grpSpPr>
        <p:sp>
          <p:nvSpPr>
            <p:cNvPr id="3579" name="Shape 3579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580" name="Shape 3580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581" name="Shape 3581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582" name="Shape 3582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358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0772" y="5624984"/>
            <a:ext cx="7103102" cy="368018"/>
          </a:xfrm>
          <a:prstGeom prst="rect">
            <a:avLst/>
          </a:prstGeom>
          <a:ln w="12700">
            <a:miter lim="400000"/>
          </a:ln>
        </p:spPr>
      </p:pic>
      <p:sp>
        <p:nvSpPr>
          <p:cNvPr id="3585" name="Shape 3585"/>
          <p:cNvSpPr/>
          <p:nvPr/>
        </p:nvSpPr>
        <p:spPr>
          <a:xfrm>
            <a:off x="845476" y="5515252"/>
            <a:ext cx="1900277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86" name="Shape 3586"/>
          <p:cNvSpPr/>
          <p:nvPr/>
        </p:nvSpPr>
        <p:spPr>
          <a:xfrm>
            <a:off x="3639476" y="5515252"/>
            <a:ext cx="4649594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8" name="Shape 3588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89" name="Shape 3589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90" name="Shape 3590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91" name="Shape 3591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92" name="Shape 3592"/>
          <p:cNvSpPr/>
          <p:nvPr/>
        </p:nvSpPr>
        <p:spPr>
          <a:xfrm>
            <a:off x="6769100" y="24003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93" name="Shape 3593"/>
          <p:cNvSpPr/>
          <p:nvPr/>
        </p:nvSpPr>
        <p:spPr>
          <a:xfrm>
            <a:off x="8686800" y="34163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3598" name="Group 3598"/>
          <p:cNvGrpSpPr/>
          <p:nvPr/>
        </p:nvGrpSpPr>
        <p:grpSpPr>
          <a:xfrm>
            <a:off x="8661400" y="3416300"/>
            <a:ext cx="641351" cy="177801"/>
            <a:chOff x="0" y="0"/>
            <a:chExt cx="641350" cy="177800"/>
          </a:xfrm>
        </p:grpSpPr>
        <p:sp>
          <p:nvSpPr>
            <p:cNvPr id="3594" name="Shape 3594"/>
            <p:cNvSpPr/>
            <p:nvPr/>
          </p:nvSpPr>
          <p:spPr>
            <a:xfrm>
              <a:off x="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595" name="Shape 3595"/>
            <p:cNvSpPr/>
            <p:nvPr/>
          </p:nvSpPr>
          <p:spPr>
            <a:xfrm>
              <a:off x="1651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596" name="Shape 3596"/>
            <p:cNvSpPr/>
            <p:nvPr/>
          </p:nvSpPr>
          <p:spPr>
            <a:xfrm>
              <a:off x="3175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597" name="Shape 3597"/>
            <p:cNvSpPr/>
            <p:nvPr/>
          </p:nvSpPr>
          <p:spPr>
            <a:xfrm>
              <a:off x="4826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3605" name="Group 3605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3599" name="Shape 3599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600" name="Shape 3600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601" name="Shape 3601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602" name="Shape 3602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603" name="Shape 3603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604" name="Shape 3604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3606" name="Shape 3606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07" name="Shape 3607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08" name="Shape 3608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09" name="Shape 3609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10" name="Shape 3610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11" name="Shape 3611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12" name="Shape 3612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13" name="Shape 3613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14" name="Shape 3614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15" name="Shape 3615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16" name="Shape 3616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17" name="Shape 3617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18" name="Shape 3618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19" name="Shape 3619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20" name="Shape 3620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3625" name="Group 3625"/>
          <p:cNvGrpSpPr/>
          <p:nvPr/>
        </p:nvGrpSpPr>
        <p:grpSpPr>
          <a:xfrm>
            <a:off x="6731000" y="1587500"/>
            <a:ext cx="2952751" cy="177801"/>
            <a:chOff x="0" y="0"/>
            <a:chExt cx="2952750" cy="177800"/>
          </a:xfrm>
        </p:grpSpPr>
        <p:sp>
          <p:nvSpPr>
            <p:cNvPr id="3621" name="Shape 3621"/>
            <p:cNvSpPr/>
            <p:nvPr/>
          </p:nvSpPr>
          <p:spPr>
            <a:xfrm>
              <a:off x="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622" name="Shape 3622"/>
            <p:cNvSpPr/>
            <p:nvPr/>
          </p:nvSpPr>
          <p:spPr>
            <a:xfrm>
              <a:off x="10287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623" name="Shape 3623"/>
            <p:cNvSpPr/>
            <p:nvPr/>
          </p:nvSpPr>
          <p:spPr>
            <a:xfrm>
              <a:off x="17526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624" name="Shape 3624"/>
            <p:cNvSpPr/>
            <p:nvPr/>
          </p:nvSpPr>
          <p:spPr>
            <a:xfrm>
              <a:off x="27940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3630" name="Group 3630"/>
          <p:cNvGrpSpPr/>
          <p:nvPr/>
        </p:nvGrpSpPr>
        <p:grpSpPr>
          <a:xfrm>
            <a:off x="7883031" y="4146549"/>
            <a:ext cx="641351" cy="177802"/>
            <a:chOff x="558800" y="127000"/>
            <a:chExt cx="641350" cy="177800"/>
          </a:xfrm>
        </p:grpSpPr>
        <p:sp>
          <p:nvSpPr>
            <p:cNvPr id="3626" name="Shape 3626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627" name="Shape 3627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628" name="Shape 3628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629" name="Shape 3629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3631" name="Shape 3631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3632" name="Shape 3632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3633" name="Shape 3633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363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0772" y="5624984"/>
            <a:ext cx="7103102" cy="368018"/>
          </a:xfrm>
          <a:prstGeom prst="rect">
            <a:avLst/>
          </a:prstGeom>
          <a:ln w="12700">
            <a:miter lim="400000"/>
          </a:ln>
        </p:spPr>
      </p:pic>
      <p:sp>
        <p:nvSpPr>
          <p:cNvPr id="3636" name="Shape 3636"/>
          <p:cNvSpPr/>
          <p:nvPr/>
        </p:nvSpPr>
        <p:spPr>
          <a:xfrm>
            <a:off x="845476" y="5515252"/>
            <a:ext cx="1900277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37" name="Shape 3637"/>
          <p:cNvSpPr/>
          <p:nvPr/>
        </p:nvSpPr>
        <p:spPr>
          <a:xfrm>
            <a:off x="5147530" y="5515252"/>
            <a:ext cx="3141540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38" name="Shape 3638"/>
          <p:cNvSpPr/>
          <p:nvPr/>
        </p:nvSpPr>
        <p:spPr>
          <a:xfrm>
            <a:off x="3626776" y="5515252"/>
            <a:ext cx="614330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0" name="Shape 3640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41" name="Shape 3641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42" name="Shape 3642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43" name="Shape 3643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44" name="Shape 3644"/>
          <p:cNvSpPr/>
          <p:nvPr/>
        </p:nvSpPr>
        <p:spPr>
          <a:xfrm>
            <a:off x="6934200" y="24003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45" name="Shape 3645"/>
          <p:cNvSpPr/>
          <p:nvPr/>
        </p:nvSpPr>
        <p:spPr>
          <a:xfrm>
            <a:off x="86614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46" name="Shape 3646"/>
          <p:cNvSpPr/>
          <p:nvPr/>
        </p:nvSpPr>
        <p:spPr>
          <a:xfrm>
            <a:off x="88265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47" name="Shape 3647"/>
          <p:cNvSpPr/>
          <p:nvPr/>
        </p:nvSpPr>
        <p:spPr>
          <a:xfrm>
            <a:off x="89789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48" name="Shape 3648"/>
          <p:cNvSpPr/>
          <p:nvPr/>
        </p:nvSpPr>
        <p:spPr>
          <a:xfrm>
            <a:off x="91440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3655" name="Group 3655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3649" name="Shape 3649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650" name="Shape 3650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651" name="Shape 3651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652" name="Shape 3652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653" name="Shape 3653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654" name="Shape 3654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3656" name="Shape 3656"/>
          <p:cNvSpPr/>
          <p:nvPr/>
        </p:nvSpPr>
        <p:spPr>
          <a:xfrm>
            <a:off x="8851900" y="34163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57" name="Shape 3657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58" name="Shape 3658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59" name="Shape 3659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60" name="Shape 3660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61" name="Shape 3661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62" name="Shape 3662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63" name="Shape 3663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64" name="Shape 3664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65" name="Shape 3665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66" name="Shape 3666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67" name="Shape 3667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68" name="Shape 3668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69" name="Shape 3669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70" name="Shape 3670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71" name="Shape 3671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3676" name="Group 3676"/>
          <p:cNvGrpSpPr/>
          <p:nvPr/>
        </p:nvGrpSpPr>
        <p:grpSpPr>
          <a:xfrm>
            <a:off x="6731000" y="1587500"/>
            <a:ext cx="2952751" cy="177801"/>
            <a:chOff x="0" y="0"/>
            <a:chExt cx="2952750" cy="177800"/>
          </a:xfrm>
        </p:grpSpPr>
        <p:sp>
          <p:nvSpPr>
            <p:cNvPr id="3672" name="Shape 3672"/>
            <p:cNvSpPr/>
            <p:nvPr/>
          </p:nvSpPr>
          <p:spPr>
            <a:xfrm>
              <a:off x="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673" name="Shape 3673"/>
            <p:cNvSpPr/>
            <p:nvPr/>
          </p:nvSpPr>
          <p:spPr>
            <a:xfrm>
              <a:off x="10287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674" name="Shape 3674"/>
            <p:cNvSpPr/>
            <p:nvPr/>
          </p:nvSpPr>
          <p:spPr>
            <a:xfrm>
              <a:off x="17526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675" name="Shape 3675"/>
            <p:cNvSpPr/>
            <p:nvPr/>
          </p:nvSpPr>
          <p:spPr>
            <a:xfrm>
              <a:off x="27940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3677" name="Shape 3677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3678" name="Shape 3678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3679" name="Shape 3679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368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85" name="Group 3685"/>
          <p:cNvGrpSpPr/>
          <p:nvPr/>
        </p:nvGrpSpPr>
        <p:grpSpPr>
          <a:xfrm>
            <a:off x="7883031" y="4146550"/>
            <a:ext cx="641351" cy="177801"/>
            <a:chOff x="558800" y="127000"/>
            <a:chExt cx="641350" cy="177800"/>
          </a:xfrm>
        </p:grpSpPr>
        <p:sp>
          <p:nvSpPr>
            <p:cNvPr id="3681" name="Shape 3681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682" name="Shape 3682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683" name="Shape 3683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684" name="Shape 3684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368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0772" y="5624984"/>
            <a:ext cx="7103102" cy="368018"/>
          </a:xfrm>
          <a:prstGeom prst="rect">
            <a:avLst/>
          </a:prstGeom>
          <a:ln w="12700">
            <a:miter lim="400000"/>
          </a:ln>
        </p:spPr>
      </p:pic>
      <p:sp>
        <p:nvSpPr>
          <p:cNvPr id="3687" name="Shape 3687"/>
          <p:cNvSpPr/>
          <p:nvPr/>
        </p:nvSpPr>
        <p:spPr>
          <a:xfrm>
            <a:off x="845476" y="5515252"/>
            <a:ext cx="1900277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88" name="Shape 3688"/>
          <p:cNvSpPr/>
          <p:nvPr/>
        </p:nvSpPr>
        <p:spPr>
          <a:xfrm>
            <a:off x="5147530" y="5515252"/>
            <a:ext cx="3141540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89" name="Shape 3689"/>
          <p:cNvSpPr/>
          <p:nvPr/>
        </p:nvSpPr>
        <p:spPr>
          <a:xfrm>
            <a:off x="3626776" y="5515252"/>
            <a:ext cx="614330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/>
        </p:nvSpPr>
        <p:spPr>
          <a:xfrm>
            <a:off x="3367802" y="2516435"/>
            <a:ext cx="1101565" cy="443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⏐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421" name="Shape 421"/>
          <p:cNvSpPr/>
          <p:nvPr/>
        </p:nvSpPr>
        <p:spPr>
          <a:xfrm>
            <a:off x="4432741" y="2522126"/>
            <a:ext cx="279035" cy="419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</a:p>
        </p:txBody>
      </p:sp>
      <p:sp>
        <p:nvSpPr>
          <p:cNvPr id="422" name="Shape 422"/>
          <p:cNvSpPr/>
          <p:nvPr/>
        </p:nvSpPr>
        <p:spPr>
          <a:xfrm>
            <a:off x="4612402" y="2914650"/>
            <a:ext cx="1020940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3" name="Shape 423"/>
          <p:cNvSpPr/>
          <p:nvPr/>
        </p:nvSpPr>
        <p:spPr>
          <a:xfrm>
            <a:off x="5374402" y="2914650"/>
            <a:ext cx="1020940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4" name="Shape 424"/>
          <p:cNvSpPr/>
          <p:nvPr/>
        </p:nvSpPr>
        <p:spPr>
          <a:xfrm>
            <a:off x="5260102" y="2833287"/>
            <a:ext cx="746994" cy="41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425" name="Shape 425"/>
          <p:cNvSpPr/>
          <p:nvPr/>
        </p:nvSpPr>
        <p:spPr>
          <a:xfrm>
            <a:off x="5298202" y="2516111"/>
            <a:ext cx="1101565" cy="443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⏐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426" name="Shape 426"/>
          <p:cNvSpPr/>
          <p:nvPr/>
        </p:nvSpPr>
        <p:spPr>
          <a:xfrm>
            <a:off x="4637802" y="2528163"/>
            <a:ext cx="746994" cy="41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427" name="Shape 427"/>
          <p:cNvSpPr/>
          <p:nvPr/>
        </p:nvSpPr>
        <p:spPr>
          <a:xfrm>
            <a:off x="3283247" y="139997"/>
            <a:ext cx="359350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  <p:sp>
        <p:nvSpPr>
          <p:cNvPr id="428" name="Shape 428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 Theorem</a:t>
            </a:r>
          </a:p>
        </p:txBody>
      </p:sp>
      <p:sp>
        <p:nvSpPr>
          <p:cNvPr id="429" name="Shape 429"/>
          <p:cNvSpPr/>
          <p:nvPr/>
        </p:nvSpPr>
        <p:spPr>
          <a:xfrm>
            <a:off x="1003300" y="1524000"/>
            <a:ext cx="8178800" cy="93942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posterior probability of observing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t> given that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t> has occurred,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⏐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t>, is</a:t>
            </a:r>
            <a:br/>
            <a:r>
              <a:t>     proportional to the product of the conditional probability of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⏐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t>and the</a:t>
            </a:r>
            <a:br/>
            <a:r>
              <a:t>     unconditional probability of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A,</a:t>
            </a:r>
            <a:r>
              <a:t>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1" name="Shape 3691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92" name="Shape 3692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93" name="Shape 3693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94" name="Shape 3694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95" name="Shape 3695"/>
          <p:cNvSpPr/>
          <p:nvPr/>
        </p:nvSpPr>
        <p:spPr>
          <a:xfrm>
            <a:off x="7086600" y="24003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96" name="Shape 3696"/>
          <p:cNvSpPr/>
          <p:nvPr/>
        </p:nvSpPr>
        <p:spPr>
          <a:xfrm>
            <a:off x="86614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97" name="Shape 3697"/>
          <p:cNvSpPr/>
          <p:nvPr/>
        </p:nvSpPr>
        <p:spPr>
          <a:xfrm>
            <a:off x="88265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98" name="Shape 3698"/>
          <p:cNvSpPr/>
          <p:nvPr/>
        </p:nvSpPr>
        <p:spPr>
          <a:xfrm>
            <a:off x="89789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99" name="Shape 3699"/>
          <p:cNvSpPr/>
          <p:nvPr/>
        </p:nvSpPr>
        <p:spPr>
          <a:xfrm>
            <a:off x="91440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3706" name="Group 3706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3700" name="Shape 3700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701" name="Shape 3701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702" name="Shape 3702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703" name="Shape 3703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704" name="Shape 3704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705" name="Shape 3705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3707" name="Shape 3707"/>
          <p:cNvSpPr/>
          <p:nvPr/>
        </p:nvSpPr>
        <p:spPr>
          <a:xfrm>
            <a:off x="9004300" y="34163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708" name="Shape 3708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709" name="Shape 3709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710" name="Shape 3710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711" name="Shape 3711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712" name="Shape 3712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713" name="Shape 3713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714" name="Shape 3714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715" name="Shape 3715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716" name="Shape 3716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717" name="Shape 3717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718" name="Shape 3718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719" name="Shape 3719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720" name="Shape 3720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721" name="Shape 3721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722" name="Shape 3722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3727" name="Group 3727"/>
          <p:cNvGrpSpPr/>
          <p:nvPr/>
        </p:nvGrpSpPr>
        <p:grpSpPr>
          <a:xfrm>
            <a:off x="6731000" y="1587500"/>
            <a:ext cx="2952751" cy="177801"/>
            <a:chOff x="0" y="0"/>
            <a:chExt cx="2952750" cy="177800"/>
          </a:xfrm>
        </p:grpSpPr>
        <p:sp>
          <p:nvSpPr>
            <p:cNvPr id="3723" name="Shape 3723"/>
            <p:cNvSpPr/>
            <p:nvPr/>
          </p:nvSpPr>
          <p:spPr>
            <a:xfrm>
              <a:off x="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724" name="Shape 3724"/>
            <p:cNvSpPr/>
            <p:nvPr/>
          </p:nvSpPr>
          <p:spPr>
            <a:xfrm>
              <a:off x="10287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725" name="Shape 3725"/>
            <p:cNvSpPr/>
            <p:nvPr/>
          </p:nvSpPr>
          <p:spPr>
            <a:xfrm>
              <a:off x="17526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726" name="Shape 3726"/>
            <p:cNvSpPr/>
            <p:nvPr/>
          </p:nvSpPr>
          <p:spPr>
            <a:xfrm>
              <a:off x="27940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3728" name="Shape 3728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3729" name="Shape 3729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3730" name="Shape 3730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373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736" name="Group 3736"/>
          <p:cNvGrpSpPr/>
          <p:nvPr/>
        </p:nvGrpSpPr>
        <p:grpSpPr>
          <a:xfrm>
            <a:off x="7883031" y="4146550"/>
            <a:ext cx="641351" cy="177801"/>
            <a:chOff x="558800" y="127000"/>
            <a:chExt cx="641350" cy="177800"/>
          </a:xfrm>
        </p:grpSpPr>
        <p:sp>
          <p:nvSpPr>
            <p:cNvPr id="3732" name="Shape 3732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733" name="Shape 3733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734" name="Shape 3734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735" name="Shape 3735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373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0772" y="5624984"/>
            <a:ext cx="7103102" cy="368018"/>
          </a:xfrm>
          <a:prstGeom prst="rect">
            <a:avLst/>
          </a:prstGeom>
          <a:ln w="12700">
            <a:miter lim="400000"/>
          </a:ln>
        </p:spPr>
      </p:pic>
      <p:sp>
        <p:nvSpPr>
          <p:cNvPr id="3738" name="Shape 3738"/>
          <p:cNvSpPr/>
          <p:nvPr/>
        </p:nvSpPr>
        <p:spPr>
          <a:xfrm>
            <a:off x="845476" y="5515252"/>
            <a:ext cx="1900277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739" name="Shape 3739"/>
          <p:cNvSpPr/>
          <p:nvPr/>
        </p:nvSpPr>
        <p:spPr>
          <a:xfrm>
            <a:off x="5147530" y="5515252"/>
            <a:ext cx="3141540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740" name="Shape 3740"/>
          <p:cNvSpPr/>
          <p:nvPr/>
        </p:nvSpPr>
        <p:spPr>
          <a:xfrm>
            <a:off x="3626776" y="5515252"/>
            <a:ext cx="614330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2" name="Shape 3742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743" name="Shape 3743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744" name="Shape 3744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745" name="Shape 3745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746" name="Shape 3746"/>
          <p:cNvSpPr/>
          <p:nvPr/>
        </p:nvSpPr>
        <p:spPr>
          <a:xfrm>
            <a:off x="7251700" y="24003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747" name="Shape 3747"/>
          <p:cNvSpPr/>
          <p:nvPr/>
        </p:nvSpPr>
        <p:spPr>
          <a:xfrm>
            <a:off x="86614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748" name="Shape 3748"/>
          <p:cNvSpPr/>
          <p:nvPr/>
        </p:nvSpPr>
        <p:spPr>
          <a:xfrm>
            <a:off x="88265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749" name="Shape 3749"/>
          <p:cNvSpPr/>
          <p:nvPr/>
        </p:nvSpPr>
        <p:spPr>
          <a:xfrm>
            <a:off x="89789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750" name="Shape 3750"/>
          <p:cNvSpPr/>
          <p:nvPr/>
        </p:nvSpPr>
        <p:spPr>
          <a:xfrm>
            <a:off x="91440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3757" name="Group 3757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3751" name="Shape 3751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752" name="Shape 3752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753" name="Shape 3753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754" name="Shape 3754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755" name="Shape 3755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756" name="Shape 3756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3758" name="Shape 3758"/>
          <p:cNvSpPr/>
          <p:nvPr/>
        </p:nvSpPr>
        <p:spPr>
          <a:xfrm>
            <a:off x="9156700" y="34163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759" name="Shape 3759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760" name="Shape 3760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761" name="Shape 3761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762" name="Shape 3762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763" name="Shape 3763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764" name="Shape 3764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765" name="Shape 3765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766" name="Shape 3766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767" name="Shape 3767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768" name="Shape 3768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769" name="Shape 3769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770" name="Shape 3770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771" name="Shape 3771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772" name="Shape 3772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773" name="Shape 3773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3778" name="Group 3778"/>
          <p:cNvGrpSpPr/>
          <p:nvPr/>
        </p:nvGrpSpPr>
        <p:grpSpPr>
          <a:xfrm>
            <a:off x="6731000" y="1587500"/>
            <a:ext cx="2952751" cy="177801"/>
            <a:chOff x="0" y="0"/>
            <a:chExt cx="2952750" cy="177800"/>
          </a:xfrm>
        </p:grpSpPr>
        <p:sp>
          <p:nvSpPr>
            <p:cNvPr id="3774" name="Shape 3774"/>
            <p:cNvSpPr/>
            <p:nvPr/>
          </p:nvSpPr>
          <p:spPr>
            <a:xfrm>
              <a:off x="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775" name="Shape 3775"/>
            <p:cNvSpPr/>
            <p:nvPr/>
          </p:nvSpPr>
          <p:spPr>
            <a:xfrm>
              <a:off x="10287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776" name="Shape 3776"/>
            <p:cNvSpPr/>
            <p:nvPr/>
          </p:nvSpPr>
          <p:spPr>
            <a:xfrm>
              <a:off x="17526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777" name="Shape 3777"/>
            <p:cNvSpPr/>
            <p:nvPr/>
          </p:nvSpPr>
          <p:spPr>
            <a:xfrm>
              <a:off x="27940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3779" name="Shape 3779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3780" name="Shape 3780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3781" name="Shape 3781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378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787" name="Group 3787"/>
          <p:cNvGrpSpPr/>
          <p:nvPr/>
        </p:nvGrpSpPr>
        <p:grpSpPr>
          <a:xfrm>
            <a:off x="7883031" y="4146550"/>
            <a:ext cx="641351" cy="177801"/>
            <a:chOff x="558800" y="127000"/>
            <a:chExt cx="641350" cy="177800"/>
          </a:xfrm>
        </p:grpSpPr>
        <p:sp>
          <p:nvSpPr>
            <p:cNvPr id="3783" name="Shape 3783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784" name="Shape 3784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785" name="Shape 3785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786" name="Shape 3786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378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0772" y="5624984"/>
            <a:ext cx="7103102" cy="368018"/>
          </a:xfrm>
          <a:prstGeom prst="rect">
            <a:avLst/>
          </a:prstGeom>
          <a:ln w="12700">
            <a:miter lim="400000"/>
          </a:ln>
        </p:spPr>
      </p:pic>
      <p:sp>
        <p:nvSpPr>
          <p:cNvPr id="3789" name="Shape 3789"/>
          <p:cNvSpPr/>
          <p:nvPr/>
        </p:nvSpPr>
        <p:spPr>
          <a:xfrm>
            <a:off x="845476" y="5515252"/>
            <a:ext cx="1900277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790" name="Shape 3790"/>
          <p:cNvSpPr/>
          <p:nvPr/>
        </p:nvSpPr>
        <p:spPr>
          <a:xfrm>
            <a:off x="5147530" y="5515252"/>
            <a:ext cx="3141540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791" name="Shape 3791"/>
          <p:cNvSpPr/>
          <p:nvPr/>
        </p:nvSpPr>
        <p:spPr>
          <a:xfrm>
            <a:off x="3626776" y="5515252"/>
            <a:ext cx="614330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3" name="Shape 3793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794" name="Shape 3794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795" name="Shape 3795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796" name="Shape 3796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797" name="Shape 3797"/>
          <p:cNvSpPr/>
          <p:nvPr/>
        </p:nvSpPr>
        <p:spPr>
          <a:xfrm>
            <a:off x="6769100" y="24003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798" name="Shape 3798"/>
          <p:cNvSpPr/>
          <p:nvPr/>
        </p:nvSpPr>
        <p:spPr>
          <a:xfrm>
            <a:off x="8686800" y="34163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3803" name="Group 3803"/>
          <p:cNvGrpSpPr/>
          <p:nvPr/>
        </p:nvGrpSpPr>
        <p:grpSpPr>
          <a:xfrm>
            <a:off x="8661400" y="3416300"/>
            <a:ext cx="641351" cy="177801"/>
            <a:chOff x="0" y="0"/>
            <a:chExt cx="641350" cy="177800"/>
          </a:xfrm>
        </p:grpSpPr>
        <p:sp>
          <p:nvSpPr>
            <p:cNvPr id="3799" name="Shape 3799"/>
            <p:cNvSpPr/>
            <p:nvPr/>
          </p:nvSpPr>
          <p:spPr>
            <a:xfrm>
              <a:off x="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800" name="Shape 3800"/>
            <p:cNvSpPr/>
            <p:nvPr/>
          </p:nvSpPr>
          <p:spPr>
            <a:xfrm>
              <a:off x="1651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801" name="Shape 3801"/>
            <p:cNvSpPr/>
            <p:nvPr/>
          </p:nvSpPr>
          <p:spPr>
            <a:xfrm>
              <a:off x="3175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802" name="Shape 3802"/>
            <p:cNvSpPr/>
            <p:nvPr/>
          </p:nvSpPr>
          <p:spPr>
            <a:xfrm>
              <a:off x="4826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3810" name="Group 3810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3804" name="Shape 3804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805" name="Shape 3805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806" name="Shape 3806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807" name="Shape 3807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808" name="Shape 3808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809" name="Shape 3809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3811" name="Shape 3811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812" name="Shape 3812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813" name="Shape 3813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814" name="Shape 3814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815" name="Shape 3815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816" name="Shape 3816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817" name="Shape 3817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818" name="Shape 3818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819" name="Shape 3819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820" name="Shape 3820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821" name="Shape 3821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822" name="Shape 3822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823" name="Shape 3823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824" name="Shape 3824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825" name="Shape 3825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3830" name="Group 3830"/>
          <p:cNvGrpSpPr/>
          <p:nvPr/>
        </p:nvGrpSpPr>
        <p:grpSpPr>
          <a:xfrm>
            <a:off x="6731000" y="1587500"/>
            <a:ext cx="2952751" cy="177801"/>
            <a:chOff x="0" y="0"/>
            <a:chExt cx="2952750" cy="177800"/>
          </a:xfrm>
        </p:grpSpPr>
        <p:sp>
          <p:nvSpPr>
            <p:cNvPr id="3826" name="Shape 3826"/>
            <p:cNvSpPr/>
            <p:nvPr/>
          </p:nvSpPr>
          <p:spPr>
            <a:xfrm>
              <a:off x="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827" name="Shape 3827"/>
            <p:cNvSpPr/>
            <p:nvPr/>
          </p:nvSpPr>
          <p:spPr>
            <a:xfrm>
              <a:off x="10287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828" name="Shape 3828"/>
            <p:cNvSpPr/>
            <p:nvPr/>
          </p:nvSpPr>
          <p:spPr>
            <a:xfrm>
              <a:off x="17526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829" name="Shape 3829"/>
            <p:cNvSpPr/>
            <p:nvPr/>
          </p:nvSpPr>
          <p:spPr>
            <a:xfrm>
              <a:off x="27940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3831" name="Shape 3831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3832" name="Shape 3832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3833" name="Shape 3833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383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0772" y="5624984"/>
            <a:ext cx="7103102" cy="368018"/>
          </a:xfrm>
          <a:prstGeom prst="rect">
            <a:avLst/>
          </a:prstGeom>
          <a:ln w="12700">
            <a:miter lim="400000"/>
          </a:ln>
        </p:spPr>
      </p:pic>
      <p:sp>
        <p:nvSpPr>
          <p:cNvPr id="3836" name="Shape 3836"/>
          <p:cNvSpPr/>
          <p:nvPr/>
        </p:nvSpPr>
        <p:spPr>
          <a:xfrm>
            <a:off x="845476" y="5515252"/>
            <a:ext cx="1900277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837" name="Shape 3837"/>
          <p:cNvSpPr/>
          <p:nvPr/>
        </p:nvSpPr>
        <p:spPr>
          <a:xfrm>
            <a:off x="6584950" y="5515252"/>
            <a:ext cx="1704120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838" name="Shape 3838"/>
          <p:cNvSpPr/>
          <p:nvPr/>
        </p:nvSpPr>
        <p:spPr>
          <a:xfrm>
            <a:off x="3626776" y="5515252"/>
            <a:ext cx="614330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3843" name="Group 3843"/>
          <p:cNvGrpSpPr/>
          <p:nvPr/>
        </p:nvGrpSpPr>
        <p:grpSpPr>
          <a:xfrm>
            <a:off x="7883031" y="4146549"/>
            <a:ext cx="641351" cy="177802"/>
            <a:chOff x="558800" y="127000"/>
            <a:chExt cx="641350" cy="177800"/>
          </a:xfrm>
        </p:grpSpPr>
        <p:sp>
          <p:nvSpPr>
            <p:cNvPr id="3839" name="Shape 3839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840" name="Shape 3840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841" name="Shape 3841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842" name="Shape 3842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3844" name="Shape 3844"/>
          <p:cNvSpPr/>
          <p:nvPr/>
        </p:nvSpPr>
        <p:spPr>
          <a:xfrm>
            <a:off x="5099976" y="5515252"/>
            <a:ext cx="614330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6" name="Shape 3846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847" name="Shape 3847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848" name="Shape 3848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849" name="Shape 3849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850" name="Shape 3850"/>
          <p:cNvSpPr/>
          <p:nvPr/>
        </p:nvSpPr>
        <p:spPr>
          <a:xfrm>
            <a:off x="6934200" y="24003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851" name="Shape 3851"/>
          <p:cNvSpPr/>
          <p:nvPr/>
        </p:nvSpPr>
        <p:spPr>
          <a:xfrm>
            <a:off x="86614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852" name="Shape 3852"/>
          <p:cNvSpPr/>
          <p:nvPr/>
        </p:nvSpPr>
        <p:spPr>
          <a:xfrm>
            <a:off x="88265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853" name="Shape 3853"/>
          <p:cNvSpPr/>
          <p:nvPr/>
        </p:nvSpPr>
        <p:spPr>
          <a:xfrm>
            <a:off x="89789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854" name="Shape 3854"/>
          <p:cNvSpPr/>
          <p:nvPr/>
        </p:nvSpPr>
        <p:spPr>
          <a:xfrm>
            <a:off x="91440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3861" name="Group 3861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3855" name="Shape 3855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856" name="Shape 3856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857" name="Shape 3857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858" name="Shape 3858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859" name="Shape 3859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860" name="Shape 3860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3862" name="Shape 3862"/>
          <p:cNvSpPr/>
          <p:nvPr/>
        </p:nvSpPr>
        <p:spPr>
          <a:xfrm>
            <a:off x="8851900" y="34163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863" name="Shape 3863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864" name="Shape 3864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865" name="Shape 3865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866" name="Shape 3866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867" name="Shape 3867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868" name="Shape 3868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869" name="Shape 3869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870" name="Shape 3870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871" name="Shape 3871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872" name="Shape 3872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873" name="Shape 3873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874" name="Shape 3874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875" name="Shape 3875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876" name="Shape 3876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877" name="Shape 3877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3882" name="Group 3882"/>
          <p:cNvGrpSpPr/>
          <p:nvPr/>
        </p:nvGrpSpPr>
        <p:grpSpPr>
          <a:xfrm>
            <a:off x="6731000" y="1587500"/>
            <a:ext cx="2952751" cy="177801"/>
            <a:chOff x="0" y="0"/>
            <a:chExt cx="2952750" cy="177800"/>
          </a:xfrm>
        </p:grpSpPr>
        <p:sp>
          <p:nvSpPr>
            <p:cNvPr id="3878" name="Shape 3878"/>
            <p:cNvSpPr/>
            <p:nvPr/>
          </p:nvSpPr>
          <p:spPr>
            <a:xfrm>
              <a:off x="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879" name="Shape 3879"/>
            <p:cNvSpPr/>
            <p:nvPr/>
          </p:nvSpPr>
          <p:spPr>
            <a:xfrm>
              <a:off x="10287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880" name="Shape 3880"/>
            <p:cNvSpPr/>
            <p:nvPr/>
          </p:nvSpPr>
          <p:spPr>
            <a:xfrm>
              <a:off x="17526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881" name="Shape 3881"/>
            <p:cNvSpPr/>
            <p:nvPr/>
          </p:nvSpPr>
          <p:spPr>
            <a:xfrm>
              <a:off x="27940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3887" name="Group 3887"/>
          <p:cNvGrpSpPr/>
          <p:nvPr/>
        </p:nvGrpSpPr>
        <p:grpSpPr>
          <a:xfrm>
            <a:off x="7883031" y="4146549"/>
            <a:ext cx="641351" cy="177802"/>
            <a:chOff x="558800" y="127000"/>
            <a:chExt cx="641350" cy="177800"/>
          </a:xfrm>
        </p:grpSpPr>
        <p:sp>
          <p:nvSpPr>
            <p:cNvPr id="3883" name="Shape 3883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884" name="Shape 3884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885" name="Shape 3885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886" name="Shape 3886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3888" name="Shape 3888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3889" name="Shape 3889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3890" name="Shape 3890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389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0772" y="5624984"/>
            <a:ext cx="7103102" cy="368018"/>
          </a:xfrm>
          <a:prstGeom prst="rect">
            <a:avLst/>
          </a:prstGeom>
          <a:ln w="12700">
            <a:miter lim="400000"/>
          </a:ln>
        </p:spPr>
      </p:pic>
      <p:sp>
        <p:nvSpPr>
          <p:cNvPr id="3893" name="Shape 3893"/>
          <p:cNvSpPr/>
          <p:nvPr/>
        </p:nvSpPr>
        <p:spPr>
          <a:xfrm>
            <a:off x="845476" y="5515252"/>
            <a:ext cx="1900277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894" name="Shape 3894"/>
          <p:cNvSpPr/>
          <p:nvPr/>
        </p:nvSpPr>
        <p:spPr>
          <a:xfrm>
            <a:off x="6584950" y="5515252"/>
            <a:ext cx="1704120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895" name="Shape 3895"/>
          <p:cNvSpPr/>
          <p:nvPr/>
        </p:nvSpPr>
        <p:spPr>
          <a:xfrm>
            <a:off x="3626776" y="5515252"/>
            <a:ext cx="614330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896" name="Shape 3896"/>
          <p:cNvSpPr/>
          <p:nvPr/>
        </p:nvSpPr>
        <p:spPr>
          <a:xfrm>
            <a:off x="5099976" y="5515252"/>
            <a:ext cx="614330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Shape 3898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899" name="Shape 3899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00" name="Shape 3900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01" name="Shape 3901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02" name="Shape 3902"/>
          <p:cNvSpPr/>
          <p:nvPr/>
        </p:nvSpPr>
        <p:spPr>
          <a:xfrm>
            <a:off x="7086600" y="24003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03" name="Shape 3903"/>
          <p:cNvSpPr/>
          <p:nvPr/>
        </p:nvSpPr>
        <p:spPr>
          <a:xfrm>
            <a:off x="86614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04" name="Shape 3904"/>
          <p:cNvSpPr/>
          <p:nvPr/>
        </p:nvSpPr>
        <p:spPr>
          <a:xfrm>
            <a:off x="88265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05" name="Shape 3905"/>
          <p:cNvSpPr/>
          <p:nvPr/>
        </p:nvSpPr>
        <p:spPr>
          <a:xfrm>
            <a:off x="89789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06" name="Shape 3906"/>
          <p:cNvSpPr/>
          <p:nvPr/>
        </p:nvSpPr>
        <p:spPr>
          <a:xfrm>
            <a:off x="91440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3913" name="Group 3913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3907" name="Shape 3907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908" name="Shape 3908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909" name="Shape 3909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910" name="Shape 3910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911" name="Shape 3911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912" name="Shape 3912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3914" name="Shape 3914"/>
          <p:cNvSpPr/>
          <p:nvPr/>
        </p:nvSpPr>
        <p:spPr>
          <a:xfrm>
            <a:off x="9004300" y="34163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15" name="Shape 3915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16" name="Shape 3916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17" name="Shape 3917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18" name="Shape 3918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19" name="Shape 3919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20" name="Shape 3920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21" name="Shape 3921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22" name="Shape 3922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23" name="Shape 3923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24" name="Shape 3924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25" name="Shape 3925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26" name="Shape 3926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27" name="Shape 3927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28" name="Shape 3928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29" name="Shape 3929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3934" name="Group 3934"/>
          <p:cNvGrpSpPr/>
          <p:nvPr/>
        </p:nvGrpSpPr>
        <p:grpSpPr>
          <a:xfrm>
            <a:off x="6731000" y="1587500"/>
            <a:ext cx="2952751" cy="177801"/>
            <a:chOff x="0" y="0"/>
            <a:chExt cx="2952750" cy="177800"/>
          </a:xfrm>
        </p:grpSpPr>
        <p:sp>
          <p:nvSpPr>
            <p:cNvPr id="3930" name="Shape 3930"/>
            <p:cNvSpPr/>
            <p:nvPr/>
          </p:nvSpPr>
          <p:spPr>
            <a:xfrm>
              <a:off x="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931" name="Shape 3931"/>
            <p:cNvSpPr/>
            <p:nvPr/>
          </p:nvSpPr>
          <p:spPr>
            <a:xfrm>
              <a:off x="10287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932" name="Shape 3932"/>
            <p:cNvSpPr/>
            <p:nvPr/>
          </p:nvSpPr>
          <p:spPr>
            <a:xfrm>
              <a:off x="17526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933" name="Shape 3933"/>
            <p:cNvSpPr/>
            <p:nvPr/>
          </p:nvSpPr>
          <p:spPr>
            <a:xfrm>
              <a:off x="27940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3935" name="Shape 3935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3936" name="Shape 3936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3937" name="Shape 3937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393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943" name="Group 3943"/>
          <p:cNvGrpSpPr/>
          <p:nvPr/>
        </p:nvGrpSpPr>
        <p:grpSpPr>
          <a:xfrm>
            <a:off x="7883031" y="4146550"/>
            <a:ext cx="641351" cy="177801"/>
            <a:chOff x="558800" y="127000"/>
            <a:chExt cx="641350" cy="177800"/>
          </a:xfrm>
        </p:grpSpPr>
        <p:sp>
          <p:nvSpPr>
            <p:cNvPr id="3939" name="Shape 3939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940" name="Shape 3940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941" name="Shape 3941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942" name="Shape 3942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394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0772" y="5624984"/>
            <a:ext cx="7103102" cy="368018"/>
          </a:xfrm>
          <a:prstGeom prst="rect">
            <a:avLst/>
          </a:prstGeom>
          <a:ln w="12700">
            <a:miter lim="400000"/>
          </a:ln>
        </p:spPr>
      </p:pic>
      <p:sp>
        <p:nvSpPr>
          <p:cNvPr id="3945" name="Shape 3945"/>
          <p:cNvSpPr/>
          <p:nvPr/>
        </p:nvSpPr>
        <p:spPr>
          <a:xfrm>
            <a:off x="845476" y="5515252"/>
            <a:ext cx="1900277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46" name="Shape 3946"/>
          <p:cNvSpPr/>
          <p:nvPr/>
        </p:nvSpPr>
        <p:spPr>
          <a:xfrm>
            <a:off x="6584950" y="5515252"/>
            <a:ext cx="1704120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47" name="Shape 3947"/>
          <p:cNvSpPr/>
          <p:nvPr/>
        </p:nvSpPr>
        <p:spPr>
          <a:xfrm>
            <a:off x="3626776" y="5515252"/>
            <a:ext cx="614330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48" name="Shape 3948"/>
          <p:cNvSpPr/>
          <p:nvPr/>
        </p:nvSpPr>
        <p:spPr>
          <a:xfrm>
            <a:off x="5099976" y="5515252"/>
            <a:ext cx="614330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0" name="Shape 3950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51" name="Shape 3951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52" name="Shape 3952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53" name="Shape 3953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54" name="Shape 3954"/>
          <p:cNvSpPr/>
          <p:nvPr/>
        </p:nvSpPr>
        <p:spPr>
          <a:xfrm>
            <a:off x="7251700" y="24003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55" name="Shape 3955"/>
          <p:cNvSpPr/>
          <p:nvPr/>
        </p:nvSpPr>
        <p:spPr>
          <a:xfrm>
            <a:off x="86614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56" name="Shape 3956"/>
          <p:cNvSpPr/>
          <p:nvPr/>
        </p:nvSpPr>
        <p:spPr>
          <a:xfrm>
            <a:off x="88265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57" name="Shape 3957"/>
          <p:cNvSpPr/>
          <p:nvPr/>
        </p:nvSpPr>
        <p:spPr>
          <a:xfrm>
            <a:off x="89789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58" name="Shape 3958"/>
          <p:cNvSpPr/>
          <p:nvPr/>
        </p:nvSpPr>
        <p:spPr>
          <a:xfrm>
            <a:off x="91440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3965" name="Group 3965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3959" name="Shape 3959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960" name="Shape 3960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961" name="Shape 3961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962" name="Shape 3962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963" name="Shape 3963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964" name="Shape 3964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3966" name="Shape 3966"/>
          <p:cNvSpPr/>
          <p:nvPr/>
        </p:nvSpPr>
        <p:spPr>
          <a:xfrm>
            <a:off x="9156700" y="34163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67" name="Shape 3967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68" name="Shape 3968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69" name="Shape 3969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70" name="Shape 3970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71" name="Shape 3971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72" name="Shape 3972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73" name="Shape 3973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74" name="Shape 3974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75" name="Shape 3975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76" name="Shape 3976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77" name="Shape 3977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78" name="Shape 3978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79" name="Shape 3979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80" name="Shape 3980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81" name="Shape 3981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3986" name="Group 3986"/>
          <p:cNvGrpSpPr/>
          <p:nvPr/>
        </p:nvGrpSpPr>
        <p:grpSpPr>
          <a:xfrm>
            <a:off x="6731000" y="1587500"/>
            <a:ext cx="2952751" cy="177801"/>
            <a:chOff x="0" y="0"/>
            <a:chExt cx="2952750" cy="177800"/>
          </a:xfrm>
        </p:grpSpPr>
        <p:sp>
          <p:nvSpPr>
            <p:cNvPr id="3982" name="Shape 3982"/>
            <p:cNvSpPr/>
            <p:nvPr/>
          </p:nvSpPr>
          <p:spPr>
            <a:xfrm>
              <a:off x="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983" name="Shape 3983"/>
            <p:cNvSpPr/>
            <p:nvPr/>
          </p:nvSpPr>
          <p:spPr>
            <a:xfrm>
              <a:off x="10287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984" name="Shape 3984"/>
            <p:cNvSpPr/>
            <p:nvPr/>
          </p:nvSpPr>
          <p:spPr>
            <a:xfrm>
              <a:off x="17526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985" name="Shape 3985"/>
            <p:cNvSpPr/>
            <p:nvPr/>
          </p:nvSpPr>
          <p:spPr>
            <a:xfrm>
              <a:off x="27940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3987" name="Shape 3987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3988" name="Shape 3988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3989" name="Shape 3989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399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995" name="Group 3995"/>
          <p:cNvGrpSpPr/>
          <p:nvPr/>
        </p:nvGrpSpPr>
        <p:grpSpPr>
          <a:xfrm>
            <a:off x="7883031" y="4146550"/>
            <a:ext cx="641351" cy="177801"/>
            <a:chOff x="558800" y="127000"/>
            <a:chExt cx="641350" cy="177800"/>
          </a:xfrm>
        </p:grpSpPr>
        <p:sp>
          <p:nvSpPr>
            <p:cNvPr id="3991" name="Shape 3991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992" name="Shape 3992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993" name="Shape 3993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994" name="Shape 3994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399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0772" y="5624984"/>
            <a:ext cx="7103102" cy="368018"/>
          </a:xfrm>
          <a:prstGeom prst="rect">
            <a:avLst/>
          </a:prstGeom>
          <a:ln w="12700">
            <a:miter lim="400000"/>
          </a:ln>
        </p:spPr>
      </p:pic>
      <p:sp>
        <p:nvSpPr>
          <p:cNvPr id="3997" name="Shape 3997"/>
          <p:cNvSpPr/>
          <p:nvPr/>
        </p:nvSpPr>
        <p:spPr>
          <a:xfrm>
            <a:off x="845476" y="5515252"/>
            <a:ext cx="1900277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98" name="Shape 3998"/>
          <p:cNvSpPr/>
          <p:nvPr/>
        </p:nvSpPr>
        <p:spPr>
          <a:xfrm>
            <a:off x="6584950" y="5515252"/>
            <a:ext cx="1704120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99" name="Shape 3999"/>
          <p:cNvSpPr/>
          <p:nvPr/>
        </p:nvSpPr>
        <p:spPr>
          <a:xfrm>
            <a:off x="3626776" y="5515252"/>
            <a:ext cx="614330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000" name="Shape 4000"/>
          <p:cNvSpPr/>
          <p:nvPr/>
        </p:nvSpPr>
        <p:spPr>
          <a:xfrm>
            <a:off x="5099976" y="5515252"/>
            <a:ext cx="614330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2" name="Shape 4002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003" name="Shape 4003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004" name="Shape 4004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005" name="Shape 4005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006" name="Shape 4006"/>
          <p:cNvSpPr/>
          <p:nvPr/>
        </p:nvSpPr>
        <p:spPr>
          <a:xfrm>
            <a:off x="6769100" y="24003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007" name="Shape 4007"/>
          <p:cNvSpPr/>
          <p:nvPr/>
        </p:nvSpPr>
        <p:spPr>
          <a:xfrm>
            <a:off x="8686800" y="34163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4012" name="Group 4012"/>
          <p:cNvGrpSpPr/>
          <p:nvPr/>
        </p:nvGrpSpPr>
        <p:grpSpPr>
          <a:xfrm>
            <a:off x="8661400" y="3416300"/>
            <a:ext cx="641351" cy="177801"/>
            <a:chOff x="0" y="0"/>
            <a:chExt cx="641350" cy="177800"/>
          </a:xfrm>
        </p:grpSpPr>
        <p:sp>
          <p:nvSpPr>
            <p:cNvPr id="4008" name="Shape 4008"/>
            <p:cNvSpPr/>
            <p:nvPr/>
          </p:nvSpPr>
          <p:spPr>
            <a:xfrm>
              <a:off x="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009" name="Shape 4009"/>
            <p:cNvSpPr/>
            <p:nvPr/>
          </p:nvSpPr>
          <p:spPr>
            <a:xfrm>
              <a:off x="1651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010" name="Shape 4010"/>
            <p:cNvSpPr/>
            <p:nvPr/>
          </p:nvSpPr>
          <p:spPr>
            <a:xfrm>
              <a:off x="3175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011" name="Shape 4011"/>
            <p:cNvSpPr/>
            <p:nvPr/>
          </p:nvSpPr>
          <p:spPr>
            <a:xfrm>
              <a:off x="4826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4019" name="Group 4019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4013" name="Shape 4013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014" name="Shape 4014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015" name="Shape 4015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016" name="Shape 4016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017" name="Shape 4017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018" name="Shape 4018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4020" name="Shape 4020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021" name="Shape 4021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022" name="Shape 4022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023" name="Shape 4023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024" name="Shape 4024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025" name="Shape 4025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026" name="Shape 4026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027" name="Shape 4027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028" name="Shape 4028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029" name="Shape 4029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030" name="Shape 4030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031" name="Shape 4031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032" name="Shape 4032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033" name="Shape 4033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034" name="Shape 4034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4039" name="Group 4039"/>
          <p:cNvGrpSpPr/>
          <p:nvPr/>
        </p:nvGrpSpPr>
        <p:grpSpPr>
          <a:xfrm>
            <a:off x="6731000" y="1587500"/>
            <a:ext cx="2952751" cy="177801"/>
            <a:chOff x="0" y="0"/>
            <a:chExt cx="2952750" cy="177800"/>
          </a:xfrm>
        </p:grpSpPr>
        <p:sp>
          <p:nvSpPr>
            <p:cNvPr id="4035" name="Shape 4035"/>
            <p:cNvSpPr/>
            <p:nvPr/>
          </p:nvSpPr>
          <p:spPr>
            <a:xfrm>
              <a:off x="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036" name="Shape 4036"/>
            <p:cNvSpPr/>
            <p:nvPr/>
          </p:nvSpPr>
          <p:spPr>
            <a:xfrm>
              <a:off x="10287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037" name="Shape 4037"/>
            <p:cNvSpPr/>
            <p:nvPr/>
          </p:nvSpPr>
          <p:spPr>
            <a:xfrm>
              <a:off x="17526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038" name="Shape 4038"/>
            <p:cNvSpPr/>
            <p:nvPr/>
          </p:nvSpPr>
          <p:spPr>
            <a:xfrm>
              <a:off x="27940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4044" name="Group 4044"/>
          <p:cNvGrpSpPr/>
          <p:nvPr/>
        </p:nvGrpSpPr>
        <p:grpSpPr>
          <a:xfrm>
            <a:off x="7883031" y="4146549"/>
            <a:ext cx="641351" cy="177802"/>
            <a:chOff x="558800" y="127000"/>
            <a:chExt cx="641350" cy="177800"/>
          </a:xfrm>
        </p:grpSpPr>
        <p:sp>
          <p:nvSpPr>
            <p:cNvPr id="4040" name="Shape 4040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041" name="Shape 4041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042" name="Shape 4042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043" name="Shape 4043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4045" name="Shape 4045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4046" name="Shape 4046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4047" name="Shape 4047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404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4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0772" y="5624984"/>
            <a:ext cx="7103102" cy="368018"/>
          </a:xfrm>
          <a:prstGeom prst="rect">
            <a:avLst/>
          </a:prstGeom>
          <a:ln w="12700">
            <a:miter lim="400000"/>
          </a:ln>
        </p:spPr>
      </p:pic>
      <p:sp>
        <p:nvSpPr>
          <p:cNvPr id="4050" name="Shape 4050"/>
          <p:cNvSpPr/>
          <p:nvPr/>
        </p:nvSpPr>
        <p:spPr>
          <a:xfrm>
            <a:off x="845476" y="5515252"/>
            <a:ext cx="1900277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051" name="Shape 4051"/>
          <p:cNvSpPr/>
          <p:nvPr/>
        </p:nvSpPr>
        <p:spPr>
          <a:xfrm>
            <a:off x="3626776" y="5515252"/>
            <a:ext cx="614330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052" name="Shape 4052"/>
          <p:cNvSpPr/>
          <p:nvPr/>
        </p:nvSpPr>
        <p:spPr>
          <a:xfrm>
            <a:off x="5099976" y="5515252"/>
            <a:ext cx="614330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053" name="Shape 4053"/>
          <p:cNvSpPr/>
          <p:nvPr/>
        </p:nvSpPr>
        <p:spPr>
          <a:xfrm>
            <a:off x="6573177" y="5515252"/>
            <a:ext cx="614330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Shape 4055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056" name="Shape 4056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057" name="Shape 4057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058" name="Shape 4058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059" name="Shape 4059"/>
          <p:cNvSpPr/>
          <p:nvPr/>
        </p:nvSpPr>
        <p:spPr>
          <a:xfrm>
            <a:off x="6934200" y="24003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060" name="Shape 4060"/>
          <p:cNvSpPr/>
          <p:nvPr/>
        </p:nvSpPr>
        <p:spPr>
          <a:xfrm>
            <a:off x="86614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061" name="Shape 4061"/>
          <p:cNvSpPr/>
          <p:nvPr/>
        </p:nvSpPr>
        <p:spPr>
          <a:xfrm>
            <a:off x="88265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062" name="Shape 4062"/>
          <p:cNvSpPr/>
          <p:nvPr/>
        </p:nvSpPr>
        <p:spPr>
          <a:xfrm>
            <a:off x="89789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063" name="Shape 4063"/>
          <p:cNvSpPr/>
          <p:nvPr/>
        </p:nvSpPr>
        <p:spPr>
          <a:xfrm>
            <a:off x="91440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4070" name="Group 4070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4064" name="Shape 4064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065" name="Shape 4065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066" name="Shape 4066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067" name="Shape 4067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068" name="Shape 4068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069" name="Shape 4069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4071" name="Shape 4071"/>
          <p:cNvSpPr/>
          <p:nvPr/>
        </p:nvSpPr>
        <p:spPr>
          <a:xfrm>
            <a:off x="8851900" y="34163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072" name="Shape 4072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073" name="Shape 4073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074" name="Shape 4074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075" name="Shape 4075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076" name="Shape 4076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077" name="Shape 4077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078" name="Shape 4078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079" name="Shape 4079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080" name="Shape 4080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081" name="Shape 4081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082" name="Shape 4082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083" name="Shape 4083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084" name="Shape 4084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085" name="Shape 4085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086" name="Shape 4086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4091" name="Group 4091"/>
          <p:cNvGrpSpPr/>
          <p:nvPr/>
        </p:nvGrpSpPr>
        <p:grpSpPr>
          <a:xfrm>
            <a:off x="6731000" y="1587500"/>
            <a:ext cx="2952751" cy="177801"/>
            <a:chOff x="0" y="0"/>
            <a:chExt cx="2952750" cy="177800"/>
          </a:xfrm>
        </p:grpSpPr>
        <p:sp>
          <p:nvSpPr>
            <p:cNvPr id="4087" name="Shape 4087"/>
            <p:cNvSpPr/>
            <p:nvPr/>
          </p:nvSpPr>
          <p:spPr>
            <a:xfrm>
              <a:off x="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088" name="Shape 4088"/>
            <p:cNvSpPr/>
            <p:nvPr/>
          </p:nvSpPr>
          <p:spPr>
            <a:xfrm>
              <a:off x="10287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089" name="Shape 4089"/>
            <p:cNvSpPr/>
            <p:nvPr/>
          </p:nvSpPr>
          <p:spPr>
            <a:xfrm>
              <a:off x="17526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090" name="Shape 4090"/>
            <p:cNvSpPr/>
            <p:nvPr/>
          </p:nvSpPr>
          <p:spPr>
            <a:xfrm>
              <a:off x="27940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4092" name="Shape 4092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4093" name="Shape 4093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4094" name="Shape 4094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409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00" name="Group 4100"/>
          <p:cNvGrpSpPr/>
          <p:nvPr/>
        </p:nvGrpSpPr>
        <p:grpSpPr>
          <a:xfrm>
            <a:off x="7883031" y="4146550"/>
            <a:ext cx="641351" cy="177801"/>
            <a:chOff x="558800" y="127000"/>
            <a:chExt cx="641350" cy="177800"/>
          </a:xfrm>
        </p:grpSpPr>
        <p:sp>
          <p:nvSpPr>
            <p:cNvPr id="4096" name="Shape 4096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097" name="Shape 4097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098" name="Shape 4098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099" name="Shape 4099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410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0772" y="5624984"/>
            <a:ext cx="7103102" cy="368018"/>
          </a:xfrm>
          <a:prstGeom prst="rect">
            <a:avLst/>
          </a:prstGeom>
          <a:ln w="12700">
            <a:miter lim="400000"/>
          </a:ln>
        </p:spPr>
      </p:pic>
      <p:sp>
        <p:nvSpPr>
          <p:cNvPr id="4102" name="Shape 4102"/>
          <p:cNvSpPr/>
          <p:nvPr/>
        </p:nvSpPr>
        <p:spPr>
          <a:xfrm>
            <a:off x="845476" y="5515252"/>
            <a:ext cx="1900277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03" name="Shape 4103"/>
          <p:cNvSpPr/>
          <p:nvPr/>
        </p:nvSpPr>
        <p:spPr>
          <a:xfrm>
            <a:off x="3626776" y="5515252"/>
            <a:ext cx="614330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04" name="Shape 4104"/>
          <p:cNvSpPr/>
          <p:nvPr/>
        </p:nvSpPr>
        <p:spPr>
          <a:xfrm>
            <a:off x="5099976" y="5515252"/>
            <a:ext cx="614330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05" name="Shape 4105"/>
          <p:cNvSpPr/>
          <p:nvPr/>
        </p:nvSpPr>
        <p:spPr>
          <a:xfrm>
            <a:off x="6573177" y="5515252"/>
            <a:ext cx="614330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7" name="Shape 4107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08" name="Shape 4108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09" name="Shape 4109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10" name="Shape 4110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11" name="Shape 4111"/>
          <p:cNvSpPr/>
          <p:nvPr/>
        </p:nvSpPr>
        <p:spPr>
          <a:xfrm>
            <a:off x="7086600" y="24003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12" name="Shape 4112"/>
          <p:cNvSpPr/>
          <p:nvPr/>
        </p:nvSpPr>
        <p:spPr>
          <a:xfrm>
            <a:off x="86614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13" name="Shape 4113"/>
          <p:cNvSpPr/>
          <p:nvPr/>
        </p:nvSpPr>
        <p:spPr>
          <a:xfrm>
            <a:off x="88265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14" name="Shape 4114"/>
          <p:cNvSpPr/>
          <p:nvPr/>
        </p:nvSpPr>
        <p:spPr>
          <a:xfrm>
            <a:off x="89789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15" name="Shape 4115"/>
          <p:cNvSpPr/>
          <p:nvPr/>
        </p:nvSpPr>
        <p:spPr>
          <a:xfrm>
            <a:off x="91440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4122" name="Group 4122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4116" name="Shape 4116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117" name="Shape 4117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118" name="Shape 4118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119" name="Shape 4119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120" name="Shape 4120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121" name="Shape 4121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4123" name="Shape 4123"/>
          <p:cNvSpPr/>
          <p:nvPr/>
        </p:nvSpPr>
        <p:spPr>
          <a:xfrm>
            <a:off x="9004300" y="34163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24" name="Shape 4124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25" name="Shape 4125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26" name="Shape 4126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27" name="Shape 4127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28" name="Shape 4128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29" name="Shape 4129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30" name="Shape 4130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31" name="Shape 4131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32" name="Shape 4132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33" name="Shape 4133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34" name="Shape 4134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35" name="Shape 4135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36" name="Shape 4136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37" name="Shape 4137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38" name="Shape 4138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4143" name="Group 4143"/>
          <p:cNvGrpSpPr/>
          <p:nvPr/>
        </p:nvGrpSpPr>
        <p:grpSpPr>
          <a:xfrm>
            <a:off x="6731000" y="1587500"/>
            <a:ext cx="2952751" cy="177801"/>
            <a:chOff x="0" y="0"/>
            <a:chExt cx="2952750" cy="177800"/>
          </a:xfrm>
        </p:grpSpPr>
        <p:sp>
          <p:nvSpPr>
            <p:cNvPr id="4139" name="Shape 4139"/>
            <p:cNvSpPr/>
            <p:nvPr/>
          </p:nvSpPr>
          <p:spPr>
            <a:xfrm>
              <a:off x="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140" name="Shape 4140"/>
            <p:cNvSpPr/>
            <p:nvPr/>
          </p:nvSpPr>
          <p:spPr>
            <a:xfrm>
              <a:off x="10287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141" name="Shape 4141"/>
            <p:cNvSpPr/>
            <p:nvPr/>
          </p:nvSpPr>
          <p:spPr>
            <a:xfrm>
              <a:off x="17526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142" name="Shape 4142"/>
            <p:cNvSpPr/>
            <p:nvPr/>
          </p:nvSpPr>
          <p:spPr>
            <a:xfrm>
              <a:off x="27940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4144" name="Shape 4144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4145" name="Shape 4145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4146" name="Shape 4146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4147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52" name="Group 4152"/>
          <p:cNvGrpSpPr/>
          <p:nvPr/>
        </p:nvGrpSpPr>
        <p:grpSpPr>
          <a:xfrm>
            <a:off x="7883031" y="4146550"/>
            <a:ext cx="641351" cy="177801"/>
            <a:chOff x="558800" y="127000"/>
            <a:chExt cx="641350" cy="177800"/>
          </a:xfrm>
        </p:grpSpPr>
        <p:sp>
          <p:nvSpPr>
            <p:cNvPr id="4148" name="Shape 4148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149" name="Shape 4149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150" name="Shape 4150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151" name="Shape 4151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415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0772" y="5624984"/>
            <a:ext cx="7103102" cy="368018"/>
          </a:xfrm>
          <a:prstGeom prst="rect">
            <a:avLst/>
          </a:prstGeom>
          <a:ln w="12700">
            <a:miter lim="400000"/>
          </a:ln>
        </p:spPr>
      </p:pic>
      <p:sp>
        <p:nvSpPr>
          <p:cNvPr id="4154" name="Shape 4154"/>
          <p:cNvSpPr/>
          <p:nvPr/>
        </p:nvSpPr>
        <p:spPr>
          <a:xfrm>
            <a:off x="845476" y="5515252"/>
            <a:ext cx="1900277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55" name="Shape 4155"/>
          <p:cNvSpPr/>
          <p:nvPr/>
        </p:nvSpPr>
        <p:spPr>
          <a:xfrm>
            <a:off x="3626776" y="5515252"/>
            <a:ext cx="614330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56" name="Shape 4156"/>
          <p:cNvSpPr/>
          <p:nvPr/>
        </p:nvSpPr>
        <p:spPr>
          <a:xfrm>
            <a:off x="5099976" y="5515252"/>
            <a:ext cx="614330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57" name="Shape 4157"/>
          <p:cNvSpPr/>
          <p:nvPr/>
        </p:nvSpPr>
        <p:spPr>
          <a:xfrm>
            <a:off x="6573177" y="5515252"/>
            <a:ext cx="614330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9" name="Shape 4159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60" name="Shape 4160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61" name="Shape 4161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62" name="Shape 4162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63" name="Shape 4163"/>
          <p:cNvSpPr/>
          <p:nvPr/>
        </p:nvSpPr>
        <p:spPr>
          <a:xfrm>
            <a:off x="7251700" y="24003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64" name="Shape 4164"/>
          <p:cNvSpPr/>
          <p:nvPr/>
        </p:nvSpPr>
        <p:spPr>
          <a:xfrm>
            <a:off x="86614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65" name="Shape 4165"/>
          <p:cNvSpPr/>
          <p:nvPr/>
        </p:nvSpPr>
        <p:spPr>
          <a:xfrm>
            <a:off x="88265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66" name="Shape 4166"/>
          <p:cNvSpPr/>
          <p:nvPr/>
        </p:nvSpPr>
        <p:spPr>
          <a:xfrm>
            <a:off x="89789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67" name="Shape 4167"/>
          <p:cNvSpPr/>
          <p:nvPr/>
        </p:nvSpPr>
        <p:spPr>
          <a:xfrm>
            <a:off x="91440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4174" name="Group 4174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4168" name="Shape 4168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169" name="Shape 4169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170" name="Shape 4170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171" name="Shape 4171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172" name="Shape 4172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173" name="Shape 4173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4175" name="Shape 4175"/>
          <p:cNvSpPr/>
          <p:nvPr/>
        </p:nvSpPr>
        <p:spPr>
          <a:xfrm>
            <a:off x="9156700" y="34163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76" name="Shape 4176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77" name="Shape 4177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78" name="Shape 4178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79" name="Shape 4179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80" name="Shape 4180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81" name="Shape 4181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82" name="Shape 4182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83" name="Shape 4183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84" name="Shape 4184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85" name="Shape 4185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86" name="Shape 4186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87" name="Shape 4187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88" name="Shape 4188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89" name="Shape 4189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90" name="Shape 4190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4195" name="Group 4195"/>
          <p:cNvGrpSpPr/>
          <p:nvPr/>
        </p:nvGrpSpPr>
        <p:grpSpPr>
          <a:xfrm>
            <a:off x="6731000" y="1587500"/>
            <a:ext cx="2952751" cy="177801"/>
            <a:chOff x="0" y="0"/>
            <a:chExt cx="2952750" cy="177800"/>
          </a:xfrm>
        </p:grpSpPr>
        <p:sp>
          <p:nvSpPr>
            <p:cNvPr id="4191" name="Shape 4191"/>
            <p:cNvSpPr/>
            <p:nvPr/>
          </p:nvSpPr>
          <p:spPr>
            <a:xfrm>
              <a:off x="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192" name="Shape 4192"/>
            <p:cNvSpPr/>
            <p:nvPr/>
          </p:nvSpPr>
          <p:spPr>
            <a:xfrm>
              <a:off x="10287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193" name="Shape 4193"/>
            <p:cNvSpPr/>
            <p:nvPr/>
          </p:nvSpPr>
          <p:spPr>
            <a:xfrm>
              <a:off x="17526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194" name="Shape 4194"/>
            <p:cNvSpPr/>
            <p:nvPr/>
          </p:nvSpPr>
          <p:spPr>
            <a:xfrm>
              <a:off x="27940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4196" name="Shape 4196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4197" name="Shape 4197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4198" name="Shape 4198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419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04" name="Group 4204"/>
          <p:cNvGrpSpPr/>
          <p:nvPr/>
        </p:nvGrpSpPr>
        <p:grpSpPr>
          <a:xfrm>
            <a:off x="7883031" y="4146550"/>
            <a:ext cx="641351" cy="177801"/>
            <a:chOff x="558800" y="127000"/>
            <a:chExt cx="641350" cy="177800"/>
          </a:xfrm>
        </p:grpSpPr>
        <p:sp>
          <p:nvSpPr>
            <p:cNvPr id="4200" name="Shape 4200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201" name="Shape 4201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202" name="Shape 4202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203" name="Shape 4203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420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0772" y="5624984"/>
            <a:ext cx="7103102" cy="368018"/>
          </a:xfrm>
          <a:prstGeom prst="rect">
            <a:avLst/>
          </a:prstGeom>
          <a:ln w="12700">
            <a:miter lim="400000"/>
          </a:ln>
        </p:spPr>
      </p:pic>
      <p:sp>
        <p:nvSpPr>
          <p:cNvPr id="4206" name="Shape 4206"/>
          <p:cNvSpPr/>
          <p:nvPr/>
        </p:nvSpPr>
        <p:spPr>
          <a:xfrm>
            <a:off x="845476" y="5515252"/>
            <a:ext cx="1900277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07" name="Shape 4207"/>
          <p:cNvSpPr/>
          <p:nvPr/>
        </p:nvSpPr>
        <p:spPr>
          <a:xfrm>
            <a:off x="3626776" y="5515252"/>
            <a:ext cx="614330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08" name="Shape 4208"/>
          <p:cNvSpPr/>
          <p:nvPr/>
        </p:nvSpPr>
        <p:spPr>
          <a:xfrm>
            <a:off x="5099976" y="5515252"/>
            <a:ext cx="614330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09" name="Shape 4209"/>
          <p:cNvSpPr/>
          <p:nvPr/>
        </p:nvSpPr>
        <p:spPr>
          <a:xfrm>
            <a:off x="6573177" y="5515252"/>
            <a:ext cx="614330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/>
        </p:nvSpPr>
        <p:spPr>
          <a:xfrm>
            <a:off x="3367802" y="2516435"/>
            <a:ext cx="1101565" cy="443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⏐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432" name="Shape 432"/>
          <p:cNvSpPr/>
          <p:nvPr/>
        </p:nvSpPr>
        <p:spPr>
          <a:xfrm>
            <a:off x="4432741" y="2522126"/>
            <a:ext cx="279035" cy="419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</a:p>
        </p:txBody>
      </p:sp>
      <p:sp>
        <p:nvSpPr>
          <p:cNvPr id="433" name="Shape 433"/>
          <p:cNvSpPr/>
          <p:nvPr/>
        </p:nvSpPr>
        <p:spPr>
          <a:xfrm>
            <a:off x="4612402" y="2914650"/>
            <a:ext cx="1020940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34" name="Shape 434"/>
          <p:cNvSpPr/>
          <p:nvPr/>
        </p:nvSpPr>
        <p:spPr>
          <a:xfrm>
            <a:off x="5374402" y="2914650"/>
            <a:ext cx="1020940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35" name="Shape 435"/>
          <p:cNvSpPr/>
          <p:nvPr/>
        </p:nvSpPr>
        <p:spPr>
          <a:xfrm>
            <a:off x="5260102" y="2833287"/>
            <a:ext cx="746994" cy="41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436" name="Shape 436"/>
          <p:cNvSpPr/>
          <p:nvPr/>
        </p:nvSpPr>
        <p:spPr>
          <a:xfrm>
            <a:off x="1003300" y="1524000"/>
            <a:ext cx="8178800" cy="93942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posterior probability of observing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t> given that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t> has occurred,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⏐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t>, is</a:t>
            </a:r>
            <a:br/>
            <a:r>
              <a:t>     proportional to the product of the conditional probability of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⏐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t>and the</a:t>
            </a:r>
            <a:br/>
            <a:r>
              <a:t>     unconditional probability of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A,</a:t>
            </a:r>
            <a:r>
              <a:t>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t>.</a:t>
            </a:r>
          </a:p>
        </p:txBody>
      </p:sp>
      <p:sp>
        <p:nvSpPr>
          <p:cNvPr id="437" name="Shape 437"/>
          <p:cNvSpPr/>
          <p:nvPr/>
        </p:nvSpPr>
        <p:spPr>
          <a:xfrm>
            <a:off x="3283247" y="139997"/>
            <a:ext cx="359350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  <p:sp>
        <p:nvSpPr>
          <p:cNvPr id="438" name="Shape 438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 Theorem</a:t>
            </a:r>
          </a:p>
        </p:txBody>
      </p:sp>
      <p:sp>
        <p:nvSpPr>
          <p:cNvPr id="439" name="Shape 439"/>
          <p:cNvSpPr/>
          <p:nvPr/>
        </p:nvSpPr>
        <p:spPr>
          <a:xfrm>
            <a:off x="4637802" y="2528811"/>
            <a:ext cx="1101565" cy="443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⏐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440" name="Shape 440"/>
          <p:cNvSpPr/>
          <p:nvPr/>
        </p:nvSpPr>
        <p:spPr>
          <a:xfrm>
            <a:off x="5691902" y="2528163"/>
            <a:ext cx="746994" cy="41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5" name="Group 4215"/>
          <p:cNvGrpSpPr/>
          <p:nvPr/>
        </p:nvGrpSpPr>
        <p:grpSpPr>
          <a:xfrm>
            <a:off x="1002817" y="1544627"/>
            <a:ext cx="6543404" cy="1428627"/>
            <a:chOff x="0" y="0"/>
            <a:chExt cx="6543402" cy="1428625"/>
          </a:xfrm>
        </p:grpSpPr>
        <p:grpSp>
          <p:nvGrpSpPr>
            <p:cNvPr id="4213" name="Group 4213"/>
            <p:cNvGrpSpPr/>
            <p:nvPr/>
          </p:nvGrpSpPr>
          <p:grpSpPr>
            <a:xfrm>
              <a:off x="3887457" y="830272"/>
              <a:ext cx="403627" cy="490029"/>
              <a:chOff x="0" y="0"/>
              <a:chExt cx="403626" cy="490028"/>
            </a:xfrm>
          </p:grpSpPr>
          <p:sp>
            <p:nvSpPr>
              <p:cNvPr id="4211" name="Shape 4211"/>
              <p:cNvSpPr/>
              <p:nvPr/>
            </p:nvSpPr>
            <p:spPr>
              <a:xfrm>
                <a:off x="0" y="0"/>
                <a:ext cx="244692" cy="4893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ts val="2400"/>
                  </a:lnSpc>
                  <a:tabLst>
                    <a:tab pos="838200" algn="l"/>
                  </a:tabLst>
                  <a:defRPr sz="2000">
                    <a:solidFill>
                      <a:srgbClr val="424242"/>
                    </a:solidFill>
                    <a:latin typeface="Symbol"/>
                    <a:ea typeface="Symbol"/>
                    <a:cs typeface="Symbol"/>
                    <a:sym typeface="Symbol"/>
                  </a:defRPr>
                </a:lvl1pPr>
              </a:lstStyle>
              <a:p>
                <a:pPr>
                  <a:defRPr>
                    <a:solidFill>
                      <a:srgbClr val="000000"/>
                    </a:solidFill>
                  </a:defRPr>
                </a:pPr>
                <a:r>
                  <a:rPr>
                    <a:solidFill>
                      <a:srgbClr val="424242"/>
                    </a:solidFill>
                  </a:rPr>
                  <a:t>π</a:t>
                </a:r>
              </a:p>
            </p:txBody>
          </p:sp>
          <p:sp>
            <p:nvSpPr>
              <p:cNvPr id="4212" name="Shape 4212"/>
              <p:cNvSpPr/>
              <p:nvPr/>
            </p:nvSpPr>
            <p:spPr>
              <a:xfrm>
                <a:off x="158935" y="96945"/>
                <a:ext cx="244692" cy="3930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ts val="1400"/>
                  </a:lnSpc>
                  <a:tabLst>
                    <a:tab pos="838200" algn="l"/>
                  </a:tabLst>
                  <a:defRPr i="1">
                    <a:solidFill>
                      <a:srgbClr val="42424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pPr>
                  <a:defRPr>
                    <a:solidFill>
                      <a:srgbClr val="000000"/>
                    </a:solidFill>
                  </a:defRPr>
                </a:pPr>
                <a:r>
                  <a:rPr>
                    <a:solidFill>
                      <a:srgbClr val="424242"/>
                    </a:solidFill>
                  </a:rPr>
                  <a:t>i</a:t>
                </a:r>
              </a:p>
            </p:txBody>
          </p:sp>
        </p:grpSp>
        <p:sp>
          <p:nvSpPr>
            <p:cNvPr id="4214" name="Shape 4214"/>
            <p:cNvSpPr/>
            <p:nvPr/>
          </p:nvSpPr>
          <p:spPr>
            <a:xfrm>
              <a:off x="0" y="0"/>
              <a:ext cx="6543403" cy="14286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>
                <a:lnSpc>
                  <a:spcPts val="2100"/>
                </a:lnSpc>
                <a:tabLst>
                  <a:tab pos="838200" algn="l"/>
                </a:tabLst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solidFill>
                    <a:srgbClr val="424242"/>
                  </a:solidFill>
                </a:rPr>
                <a:t>Upon reaching the root of the tree, the </a:t>
              </a:r>
              <a:br>
                <a:rPr>
                  <a:solidFill>
                    <a:srgbClr val="424242"/>
                  </a:solidFill>
                </a:rPr>
              </a:br>
              <a:r>
                <a:rPr>
                  <a:solidFill>
                    <a:srgbClr val="424242"/>
                  </a:solidFill>
                </a:rPr>
                <a:t>conditional likelihood of each state is </a:t>
              </a:r>
              <a:br>
                <a:rPr>
                  <a:solidFill>
                    <a:srgbClr val="424242"/>
                  </a:solidFill>
                </a:rPr>
              </a:br>
              <a:r>
                <a:rPr>
                  <a:solidFill>
                    <a:srgbClr val="424242"/>
                  </a:solidFill>
                </a:rPr>
                <a:t>‘weighted’ by the prior probability (stationary </a:t>
              </a:r>
              <a:br>
                <a:rPr>
                  <a:solidFill>
                    <a:srgbClr val="424242"/>
                  </a:solidFill>
                </a:rPr>
              </a:br>
              <a:r>
                <a:rPr>
                  <a:solidFill>
                    <a:srgbClr val="424242"/>
                  </a:solidFill>
                </a:rPr>
                <a:t>frequency) of the corresponding state,    , to </a:t>
              </a:r>
              <a:br>
                <a:rPr>
                  <a:solidFill>
                    <a:srgbClr val="424242"/>
                  </a:solidFill>
                </a:rPr>
              </a:br>
              <a:r>
                <a:rPr>
                  <a:solidFill>
                    <a:srgbClr val="424242"/>
                  </a:solidFill>
                </a:rPr>
                <a:t>give the unconditional probability of the </a:t>
              </a:r>
              <a:r>
                <a:rPr i="1">
                  <a:solidFill>
                    <a:srgbClr val="42424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</a:t>
              </a:r>
              <a:r>
                <a:rPr baseline="31999" i="1">
                  <a:solidFill>
                    <a:srgbClr val="424242"/>
                  </a:solidFill>
                </a:rPr>
                <a:t>th</a:t>
              </a:r>
              <a:r>
                <a:rPr>
                  <a:solidFill>
                    <a:srgbClr val="424242"/>
                  </a:solidFill>
                </a:rPr>
                <a:t> site,          .</a:t>
              </a:r>
            </a:p>
          </p:txBody>
        </p:sp>
      </p:grpSp>
      <p:sp>
        <p:nvSpPr>
          <p:cNvPr id="4216" name="Shape 4216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17" name="Shape 4217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18" name="Shape 4218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19" name="Shape 4219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20" name="Shape 4220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21" name="Shape 4221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22" name="Shape 4222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23" name="Shape 4223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24" name="Shape 4224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25" name="Shape 4225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26" name="Shape 4226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27" name="Shape 4227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28" name="Shape 4228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29" name="Shape 4229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30" name="Shape 4230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31" name="Shape 4231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32" name="Shape 4232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33" name="Shape 4233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34" name="Shape 4234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35" name="Shape 4235"/>
          <p:cNvSpPr/>
          <p:nvPr/>
        </p:nvSpPr>
        <p:spPr>
          <a:xfrm>
            <a:off x="9499600" y="1587500"/>
            <a:ext cx="158751" cy="177801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36" name="Shape 4236"/>
          <p:cNvSpPr/>
          <p:nvPr/>
        </p:nvSpPr>
        <p:spPr>
          <a:xfrm>
            <a:off x="86614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37" name="Shape 4237"/>
          <p:cNvSpPr/>
          <p:nvPr/>
        </p:nvSpPr>
        <p:spPr>
          <a:xfrm>
            <a:off x="88265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38" name="Shape 4238"/>
          <p:cNvSpPr/>
          <p:nvPr/>
        </p:nvSpPr>
        <p:spPr>
          <a:xfrm>
            <a:off x="89789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39" name="Shape 4239"/>
          <p:cNvSpPr/>
          <p:nvPr/>
        </p:nvSpPr>
        <p:spPr>
          <a:xfrm>
            <a:off x="91440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4246" name="Group 4246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4240" name="Shape 4240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241" name="Shape 4241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242" name="Shape 4242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243" name="Shape 4243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244" name="Shape 4244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245" name="Shape 4245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4251" name="Group 4251"/>
          <p:cNvGrpSpPr/>
          <p:nvPr/>
        </p:nvGrpSpPr>
        <p:grpSpPr>
          <a:xfrm>
            <a:off x="7886700" y="4152900"/>
            <a:ext cx="641351" cy="177801"/>
            <a:chOff x="0" y="0"/>
            <a:chExt cx="641350" cy="177800"/>
          </a:xfrm>
        </p:grpSpPr>
        <p:sp>
          <p:nvSpPr>
            <p:cNvPr id="4247" name="Shape 4247"/>
            <p:cNvSpPr/>
            <p:nvPr/>
          </p:nvSpPr>
          <p:spPr>
            <a:xfrm>
              <a:off x="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248" name="Shape 4248"/>
            <p:cNvSpPr/>
            <p:nvPr/>
          </p:nvSpPr>
          <p:spPr>
            <a:xfrm>
              <a:off x="1651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249" name="Shape 4249"/>
            <p:cNvSpPr/>
            <p:nvPr/>
          </p:nvSpPr>
          <p:spPr>
            <a:xfrm>
              <a:off x="3175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250" name="Shape 4250"/>
            <p:cNvSpPr/>
            <p:nvPr/>
          </p:nvSpPr>
          <p:spPr>
            <a:xfrm>
              <a:off x="4826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4252" name="Shape 4252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53" name="Shape 4253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54" name="Shape 4254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55" name="Shape 4255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56" name="Shape 4256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57" name="Shape 4257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58" name="Shape 4258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59" name="Shape 4259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60" name="Shape 4260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61" name="Shape 4261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62" name="Shape 4262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63" name="Shape 4263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64" name="Shape 4264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65" name="Shape 4265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66" name="Shape 4266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4271" name="Group 4271"/>
          <p:cNvGrpSpPr/>
          <p:nvPr/>
        </p:nvGrpSpPr>
        <p:grpSpPr>
          <a:xfrm>
            <a:off x="6731000" y="1587500"/>
            <a:ext cx="2952751" cy="177801"/>
            <a:chOff x="0" y="0"/>
            <a:chExt cx="2952750" cy="177800"/>
          </a:xfrm>
        </p:grpSpPr>
        <p:sp>
          <p:nvSpPr>
            <p:cNvPr id="4267" name="Shape 4267"/>
            <p:cNvSpPr/>
            <p:nvPr/>
          </p:nvSpPr>
          <p:spPr>
            <a:xfrm>
              <a:off x="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268" name="Shape 4268"/>
            <p:cNvSpPr/>
            <p:nvPr/>
          </p:nvSpPr>
          <p:spPr>
            <a:xfrm>
              <a:off x="10287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269" name="Shape 4269"/>
            <p:cNvSpPr/>
            <p:nvPr/>
          </p:nvSpPr>
          <p:spPr>
            <a:xfrm>
              <a:off x="17526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270" name="Shape 4270"/>
            <p:cNvSpPr/>
            <p:nvPr/>
          </p:nvSpPr>
          <p:spPr>
            <a:xfrm>
              <a:off x="27940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4272" name="Shape 4272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4273" name="Shape 4273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427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0772" y="5624984"/>
            <a:ext cx="7103102" cy="368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81172" y="2679997"/>
            <a:ext cx="594229" cy="2590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2" name="Group 4282"/>
          <p:cNvGrpSpPr/>
          <p:nvPr/>
        </p:nvGrpSpPr>
        <p:grpSpPr>
          <a:xfrm>
            <a:off x="1002817" y="1544627"/>
            <a:ext cx="6543404" cy="1428627"/>
            <a:chOff x="0" y="0"/>
            <a:chExt cx="6543402" cy="1428625"/>
          </a:xfrm>
        </p:grpSpPr>
        <p:grpSp>
          <p:nvGrpSpPr>
            <p:cNvPr id="4280" name="Group 4280"/>
            <p:cNvGrpSpPr/>
            <p:nvPr/>
          </p:nvGrpSpPr>
          <p:grpSpPr>
            <a:xfrm>
              <a:off x="3887457" y="830272"/>
              <a:ext cx="403627" cy="490029"/>
              <a:chOff x="0" y="0"/>
              <a:chExt cx="403626" cy="490028"/>
            </a:xfrm>
          </p:grpSpPr>
          <p:sp>
            <p:nvSpPr>
              <p:cNvPr id="4278" name="Shape 4278"/>
              <p:cNvSpPr/>
              <p:nvPr/>
            </p:nvSpPr>
            <p:spPr>
              <a:xfrm>
                <a:off x="0" y="0"/>
                <a:ext cx="244692" cy="4893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ts val="2400"/>
                  </a:lnSpc>
                  <a:tabLst>
                    <a:tab pos="838200" algn="l"/>
                  </a:tabLst>
                  <a:defRPr sz="2000">
                    <a:solidFill>
                      <a:srgbClr val="424242"/>
                    </a:solidFill>
                    <a:latin typeface="Symbol"/>
                    <a:ea typeface="Symbol"/>
                    <a:cs typeface="Symbol"/>
                    <a:sym typeface="Symbol"/>
                  </a:defRPr>
                </a:lvl1pPr>
              </a:lstStyle>
              <a:p>
                <a:pPr>
                  <a:defRPr>
                    <a:solidFill>
                      <a:srgbClr val="000000"/>
                    </a:solidFill>
                  </a:defRPr>
                </a:pPr>
                <a:r>
                  <a:rPr>
                    <a:solidFill>
                      <a:srgbClr val="424242"/>
                    </a:solidFill>
                  </a:rPr>
                  <a:t>π</a:t>
                </a:r>
              </a:p>
            </p:txBody>
          </p:sp>
          <p:sp>
            <p:nvSpPr>
              <p:cNvPr id="4279" name="Shape 4279"/>
              <p:cNvSpPr/>
              <p:nvPr/>
            </p:nvSpPr>
            <p:spPr>
              <a:xfrm>
                <a:off x="158935" y="96945"/>
                <a:ext cx="244692" cy="3930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ts val="1400"/>
                  </a:lnSpc>
                  <a:tabLst>
                    <a:tab pos="838200" algn="l"/>
                  </a:tabLst>
                  <a:defRPr i="1">
                    <a:solidFill>
                      <a:srgbClr val="42424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pPr>
                  <a:defRPr>
                    <a:solidFill>
                      <a:srgbClr val="000000"/>
                    </a:solidFill>
                  </a:defRPr>
                </a:pPr>
                <a:r>
                  <a:rPr>
                    <a:solidFill>
                      <a:srgbClr val="424242"/>
                    </a:solidFill>
                  </a:rPr>
                  <a:t>i</a:t>
                </a:r>
              </a:p>
            </p:txBody>
          </p:sp>
        </p:grpSp>
        <p:sp>
          <p:nvSpPr>
            <p:cNvPr id="4281" name="Shape 4281"/>
            <p:cNvSpPr/>
            <p:nvPr/>
          </p:nvSpPr>
          <p:spPr>
            <a:xfrm>
              <a:off x="0" y="0"/>
              <a:ext cx="6543403" cy="14286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>
                <a:lnSpc>
                  <a:spcPts val="2100"/>
                </a:lnSpc>
                <a:tabLst>
                  <a:tab pos="838200" algn="l"/>
                </a:tabLst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solidFill>
                    <a:srgbClr val="424242"/>
                  </a:solidFill>
                </a:rPr>
                <a:t>Upon reaching the root of the tree, the </a:t>
              </a:r>
              <a:br>
                <a:rPr>
                  <a:solidFill>
                    <a:srgbClr val="424242"/>
                  </a:solidFill>
                </a:rPr>
              </a:br>
              <a:r>
                <a:rPr>
                  <a:solidFill>
                    <a:srgbClr val="424242"/>
                  </a:solidFill>
                </a:rPr>
                <a:t>conditional likelihood of each state is </a:t>
              </a:r>
              <a:br>
                <a:rPr>
                  <a:solidFill>
                    <a:srgbClr val="424242"/>
                  </a:solidFill>
                </a:rPr>
              </a:br>
              <a:r>
                <a:rPr>
                  <a:solidFill>
                    <a:srgbClr val="424242"/>
                  </a:solidFill>
                </a:rPr>
                <a:t>‘weighted’ by the prior probability (stationary </a:t>
              </a:r>
              <a:br>
                <a:rPr>
                  <a:solidFill>
                    <a:srgbClr val="424242"/>
                  </a:solidFill>
                </a:rPr>
              </a:br>
              <a:r>
                <a:rPr>
                  <a:solidFill>
                    <a:srgbClr val="424242"/>
                  </a:solidFill>
                </a:rPr>
                <a:t>frequency) of the corresponding state,    , to </a:t>
              </a:r>
              <a:br>
                <a:rPr>
                  <a:solidFill>
                    <a:srgbClr val="424242"/>
                  </a:solidFill>
                </a:rPr>
              </a:br>
              <a:r>
                <a:rPr>
                  <a:solidFill>
                    <a:srgbClr val="424242"/>
                  </a:solidFill>
                </a:rPr>
                <a:t>give the unconditional probability of the </a:t>
              </a:r>
              <a:r>
                <a:rPr i="1">
                  <a:solidFill>
                    <a:srgbClr val="42424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</a:t>
              </a:r>
              <a:r>
                <a:rPr baseline="31999" i="1">
                  <a:solidFill>
                    <a:srgbClr val="424242"/>
                  </a:solidFill>
                </a:rPr>
                <a:t>th</a:t>
              </a:r>
              <a:r>
                <a:rPr>
                  <a:solidFill>
                    <a:srgbClr val="424242"/>
                  </a:solidFill>
                </a:rPr>
                <a:t> site,          .</a:t>
              </a:r>
            </a:p>
          </p:txBody>
        </p:sp>
      </p:grpSp>
      <p:sp>
        <p:nvSpPr>
          <p:cNvPr id="4283" name="Shape 4283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84" name="Shape 4284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85" name="Shape 4285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86" name="Shape 4286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87" name="Shape 4287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88" name="Shape 4288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89" name="Shape 4289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90" name="Shape 4290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91" name="Shape 4291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92" name="Shape 4292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93" name="Shape 4293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94" name="Shape 4294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95" name="Shape 4295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96" name="Shape 4296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97" name="Shape 4297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98" name="Shape 4298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99" name="Shape 4299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300" name="Shape 4300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301" name="Shape 4301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302" name="Shape 4302"/>
          <p:cNvSpPr/>
          <p:nvPr/>
        </p:nvSpPr>
        <p:spPr>
          <a:xfrm>
            <a:off x="9499600" y="1587500"/>
            <a:ext cx="158751" cy="177801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303" name="Shape 4303"/>
          <p:cNvSpPr/>
          <p:nvPr/>
        </p:nvSpPr>
        <p:spPr>
          <a:xfrm>
            <a:off x="86614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304" name="Shape 4304"/>
          <p:cNvSpPr/>
          <p:nvPr/>
        </p:nvSpPr>
        <p:spPr>
          <a:xfrm>
            <a:off x="88265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305" name="Shape 4305"/>
          <p:cNvSpPr/>
          <p:nvPr/>
        </p:nvSpPr>
        <p:spPr>
          <a:xfrm>
            <a:off x="89789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306" name="Shape 4306"/>
          <p:cNvSpPr/>
          <p:nvPr/>
        </p:nvSpPr>
        <p:spPr>
          <a:xfrm>
            <a:off x="91440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4313" name="Group 4313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4307" name="Shape 4307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308" name="Shape 4308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309" name="Shape 4309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310" name="Shape 4310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311" name="Shape 4311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312" name="Shape 4312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4318" name="Group 4318"/>
          <p:cNvGrpSpPr/>
          <p:nvPr/>
        </p:nvGrpSpPr>
        <p:grpSpPr>
          <a:xfrm>
            <a:off x="7886700" y="4152900"/>
            <a:ext cx="641351" cy="177801"/>
            <a:chOff x="0" y="0"/>
            <a:chExt cx="641350" cy="177800"/>
          </a:xfrm>
        </p:grpSpPr>
        <p:sp>
          <p:nvSpPr>
            <p:cNvPr id="4314" name="Shape 4314"/>
            <p:cNvSpPr/>
            <p:nvPr/>
          </p:nvSpPr>
          <p:spPr>
            <a:xfrm>
              <a:off x="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315" name="Shape 4315"/>
            <p:cNvSpPr/>
            <p:nvPr/>
          </p:nvSpPr>
          <p:spPr>
            <a:xfrm>
              <a:off x="1651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316" name="Shape 4316"/>
            <p:cNvSpPr/>
            <p:nvPr/>
          </p:nvSpPr>
          <p:spPr>
            <a:xfrm>
              <a:off x="3175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317" name="Shape 4317"/>
            <p:cNvSpPr/>
            <p:nvPr/>
          </p:nvSpPr>
          <p:spPr>
            <a:xfrm>
              <a:off x="4826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4319" name="Shape 4319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320" name="Shape 4320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321" name="Shape 4321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322" name="Shape 4322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323" name="Shape 4323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324" name="Shape 4324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325" name="Shape 4325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326" name="Shape 4326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327" name="Shape 4327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328" name="Shape 4328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329" name="Shape 4329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330" name="Shape 4330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331" name="Shape 4331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332" name="Shape 4332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333" name="Shape 4333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4338" name="Group 4338"/>
          <p:cNvGrpSpPr/>
          <p:nvPr/>
        </p:nvGrpSpPr>
        <p:grpSpPr>
          <a:xfrm>
            <a:off x="6731000" y="1587500"/>
            <a:ext cx="2952751" cy="177801"/>
            <a:chOff x="0" y="0"/>
            <a:chExt cx="2952750" cy="177800"/>
          </a:xfrm>
        </p:grpSpPr>
        <p:sp>
          <p:nvSpPr>
            <p:cNvPr id="4334" name="Shape 4334"/>
            <p:cNvSpPr/>
            <p:nvPr/>
          </p:nvSpPr>
          <p:spPr>
            <a:xfrm>
              <a:off x="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335" name="Shape 4335"/>
            <p:cNvSpPr/>
            <p:nvPr/>
          </p:nvSpPr>
          <p:spPr>
            <a:xfrm>
              <a:off x="10287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336" name="Shape 4336"/>
            <p:cNvSpPr/>
            <p:nvPr/>
          </p:nvSpPr>
          <p:spPr>
            <a:xfrm>
              <a:off x="17526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337" name="Shape 4337"/>
            <p:cNvSpPr/>
            <p:nvPr/>
          </p:nvSpPr>
          <p:spPr>
            <a:xfrm>
              <a:off x="27940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4339" name="Shape 4339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4340" name="Shape 4340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434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0772" y="5624984"/>
            <a:ext cx="7103102" cy="368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3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81172" y="2679997"/>
            <a:ext cx="594229" cy="2590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500">
        <p:dissolve/>
      </p:transition>
    </mc:Choice>
    <mc:Fallback>
      <p:transition spd="fast">
        <p:fade/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5" name="Shape 4345"/>
          <p:cNvSpPr/>
          <p:nvPr/>
        </p:nvSpPr>
        <p:spPr>
          <a:xfrm>
            <a:off x="1003300" y="39497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4. Calculate the probability of accepting the proposed change:</a:t>
            </a:r>
          </a:p>
        </p:txBody>
      </p:sp>
      <p:sp>
        <p:nvSpPr>
          <p:cNvPr id="4346" name="Shape 4346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4347" name="Shape 4347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sp>
        <p:nvSpPr>
          <p:cNvPr id="4348" name="Shape 4348"/>
          <p:cNvSpPr/>
          <p:nvPr/>
        </p:nvSpPr>
        <p:spPr>
          <a:xfrm>
            <a:off x="1003300" y="2489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Select a parameter to update (alter) according to the proposal probabilities</a:t>
            </a:r>
          </a:p>
        </p:txBody>
      </p:sp>
      <p:sp>
        <p:nvSpPr>
          <p:cNvPr id="4349" name="Shape 4349"/>
          <p:cNvSpPr/>
          <p:nvPr/>
        </p:nvSpPr>
        <p:spPr>
          <a:xfrm>
            <a:off x="1231900" y="3505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each prior probability distribution has one or more proposal mechanisms</a:t>
            </a:r>
          </a:p>
        </p:txBody>
      </p:sp>
      <p:sp>
        <p:nvSpPr>
          <p:cNvPr id="4350" name="Shape 4350"/>
          <p:cNvSpPr/>
          <p:nvPr/>
        </p:nvSpPr>
        <p:spPr>
          <a:xfrm>
            <a:off x="3436714" y="7251700"/>
            <a:ext cx="3286572" cy="298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 et al. (1953); Hastings (1970)</a:t>
            </a:r>
          </a:p>
        </p:txBody>
      </p:sp>
      <p:grpSp>
        <p:nvGrpSpPr>
          <p:cNvPr id="4353" name="Group 4353"/>
          <p:cNvGrpSpPr/>
          <p:nvPr/>
        </p:nvGrpSpPr>
        <p:grpSpPr>
          <a:xfrm>
            <a:off x="1003300" y="2870200"/>
            <a:ext cx="8866089" cy="360822"/>
            <a:chOff x="0" y="0"/>
            <a:chExt cx="8866088" cy="360821"/>
          </a:xfrm>
        </p:grpSpPr>
        <p:sp>
          <p:nvSpPr>
            <p:cNvPr id="4351" name="Shape 4351"/>
            <p:cNvSpPr/>
            <p:nvPr/>
          </p:nvSpPr>
          <p:spPr>
            <a:xfrm>
              <a:off x="0" y="0"/>
              <a:ext cx="8866089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3. Propose a new value,    , for the selected parameter via the proposal mechanism:</a:t>
              </a:r>
            </a:p>
          </p:txBody>
        </p:sp>
        <p:pic>
          <p:nvPicPr>
            <p:cNvPr id="4352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2582205" y="63570"/>
              <a:ext cx="183408" cy="22273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5000"/>
                </a:srgbClr>
              </a:outerShdw>
            </a:effectLst>
          </p:spPr>
        </p:pic>
      </p:grpSp>
      <p:grpSp>
        <p:nvGrpSpPr>
          <p:cNvPr id="4356" name="Group 4356"/>
          <p:cNvGrpSpPr/>
          <p:nvPr/>
        </p:nvGrpSpPr>
        <p:grpSpPr>
          <a:xfrm>
            <a:off x="1003300" y="1828800"/>
            <a:ext cx="7848600" cy="635142"/>
            <a:chOff x="0" y="0"/>
            <a:chExt cx="7848600" cy="635141"/>
          </a:xfrm>
        </p:grpSpPr>
        <p:sp>
          <p:nvSpPr>
            <p:cNvPr id="4354" name="Shape 4354"/>
            <p:cNvSpPr/>
            <p:nvPr/>
          </p:nvSpPr>
          <p:spPr>
            <a:xfrm>
              <a:off x="0" y="0"/>
              <a:ext cx="7848600" cy="6351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1. Initialize the chain with some random values for all parameters, </a:t>
              </a:r>
              <a:br/>
              <a:r>
                <a:t>    including the tree with branch lengths,</a:t>
              </a:r>
            </a:p>
          </p:txBody>
        </p:sp>
        <p:pic>
          <p:nvPicPr>
            <p:cNvPr id="4355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4210050" y="362507"/>
              <a:ext cx="1400390" cy="27249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5000"/>
                </a:srgbClr>
              </a:outerShdw>
            </a:effectLst>
          </p:spPr>
        </p:pic>
      </p:grpSp>
      <p:sp>
        <p:nvSpPr>
          <p:cNvPr id="4357" name="Shape 4357"/>
          <p:cNvSpPr/>
          <p:nvPr/>
        </p:nvSpPr>
        <p:spPr>
          <a:xfrm>
            <a:off x="1231900" y="31877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each parameter has a prior probability distribution of a specific form (uniform, </a:t>
            </a:r>
            <a:r>
              <a:rPr i="1"/>
              <a:t>etc</a:t>
            </a:r>
            <a:r>
              <a:t>.)</a:t>
            </a:r>
          </a:p>
        </p:txBody>
      </p:sp>
      <p:pic>
        <p:nvPicPr>
          <p:cNvPr id="435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25600" y="5077241"/>
            <a:ext cx="6172200" cy="78642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grpSp>
        <p:nvGrpSpPr>
          <p:cNvPr id="4361" name="Group 4361"/>
          <p:cNvGrpSpPr/>
          <p:nvPr/>
        </p:nvGrpSpPr>
        <p:grpSpPr>
          <a:xfrm>
            <a:off x="3676650" y="4826000"/>
            <a:ext cx="1536700" cy="1720553"/>
            <a:chOff x="374650" y="0"/>
            <a:chExt cx="1536700" cy="1720552"/>
          </a:xfrm>
        </p:grpSpPr>
        <p:sp>
          <p:nvSpPr>
            <p:cNvPr id="4359" name="Shape 4359"/>
            <p:cNvSpPr/>
            <p:nvPr/>
          </p:nvSpPr>
          <p:spPr>
            <a:xfrm>
              <a:off x="558125" y="0"/>
              <a:ext cx="1169750" cy="12700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5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360" name="Shape 4360"/>
            <p:cNvSpPr/>
            <p:nvPr/>
          </p:nvSpPr>
          <p:spPr>
            <a:xfrm>
              <a:off x="374650" y="1397000"/>
              <a:ext cx="1536700" cy="32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algn="ctr">
                <a:lnSpc>
                  <a:spcPts val="19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600">
                  <a:solidFill>
                    <a:srgbClr val="FF93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solidFill>
                    <a:srgbClr val="424242"/>
                  </a:solidFill>
                </a:rPr>
                <a:t>likelihood</a:t>
              </a:r>
              <a:r>
                <a:t> </a:t>
              </a:r>
              <a:r>
                <a:rPr>
                  <a:solidFill>
                    <a:srgbClr val="424242"/>
                  </a:solidFill>
                </a:rPr>
                <a:t>ratio</a:t>
              </a:r>
              <a:r>
                <a:t> </a:t>
              </a:r>
            </a:p>
          </p:txBody>
        </p:sp>
      </p:grpSp>
      <p:grpSp>
        <p:nvGrpSpPr>
          <p:cNvPr id="4364" name="Group 4364"/>
          <p:cNvGrpSpPr/>
          <p:nvPr/>
        </p:nvGrpSpPr>
        <p:grpSpPr>
          <a:xfrm>
            <a:off x="5261189" y="4826000"/>
            <a:ext cx="1079501" cy="1720553"/>
            <a:chOff x="28789" y="0"/>
            <a:chExt cx="1079500" cy="1720552"/>
          </a:xfrm>
        </p:grpSpPr>
        <p:sp>
          <p:nvSpPr>
            <p:cNvPr id="4362" name="Shape 4362"/>
            <p:cNvSpPr/>
            <p:nvPr/>
          </p:nvSpPr>
          <p:spPr>
            <a:xfrm>
              <a:off x="79176" y="0"/>
              <a:ext cx="978728" cy="12700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5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363" name="Shape 4363"/>
            <p:cNvSpPr/>
            <p:nvPr/>
          </p:nvSpPr>
          <p:spPr>
            <a:xfrm>
              <a:off x="28789" y="1397000"/>
              <a:ext cx="1079501" cy="32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ctr">
                <a:lnSpc>
                  <a:spcPts val="19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prior ratio </a:t>
              </a:r>
            </a:p>
          </p:txBody>
        </p:sp>
      </p:grpSp>
      <p:grpSp>
        <p:nvGrpSpPr>
          <p:cNvPr id="4367" name="Group 4367"/>
          <p:cNvGrpSpPr/>
          <p:nvPr/>
        </p:nvGrpSpPr>
        <p:grpSpPr>
          <a:xfrm>
            <a:off x="6324600" y="4826000"/>
            <a:ext cx="1536700" cy="1720553"/>
            <a:chOff x="215900" y="0"/>
            <a:chExt cx="1536700" cy="1720552"/>
          </a:xfrm>
        </p:grpSpPr>
        <p:sp>
          <p:nvSpPr>
            <p:cNvPr id="4365" name="Shape 4365"/>
            <p:cNvSpPr/>
            <p:nvPr/>
          </p:nvSpPr>
          <p:spPr>
            <a:xfrm>
              <a:off x="441970" y="0"/>
              <a:ext cx="1084560" cy="12700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5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366" name="Shape 4366"/>
            <p:cNvSpPr/>
            <p:nvPr/>
          </p:nvSpPr>
          <p:spPr>
            <a:xfrm>
              <a:off x="215900" y="1397000"/>
              <a:ext cx="1536700" cy="32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>
                <a:lnSpc>
                  <a:spcPts val="19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proposal ratio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9" name="Shape 4369"/>
          <p:cNvSpPr/>
          <p:nvPr/>
        </p:nvSpPr>
        <p:spPr>
          <a:xfrm>
            <a:off x="1003300" y="39497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4. Calculate the probability of accepting the proposed change:</a:t>
            </a:r>
          </a:p>
        </p:txBody>
      </p:sp>
      <p:sp>
        <p:nvSpPr>
          <p:cNvPr id="4370" name="Shape 4370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4371" name="Shape 4371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sp>
        <p:nvSpPr>
          <p:cNvPr id="4372" name="Shape 4372"/>
          <p:cNvSpPr/>
          <p:nvPr/>
        </p:nvSpPr>
        <p:spPr>
          <a:xfrm>
            <a:off x="1003300" y="2489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Select a parameter to update (alter) according to the proposal probabilities</a:t>
            </a:r>
          </a:p>
        </p:txBody>
      </p:sp>
      <p:sp>
        <p:nvSpPr>
          <p:cNvPr id="4373" name="Shape 4373"/>
          <p:cNvSpPr/>
          <p:nvPr/>
        </p:nvSpPr>
        <p:spPr>
          <a:xfrm>
            <a:off x="1231900" y="3505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each prior probability distribution has one or more proposal mechanisms</a:t>
            </a:r>
          </a:p>
        </p:txBody>
      </p:sp>
      <p:sp>
        <p:nvSpPr>
          <p:cNvPr id="4374" name="Shape 4374"/>
          <p:cNvSpPr/>
          <p:nvPr/>
        </p:nvSpPr>
        <p:spPr>
          <a:xfrm>
            <a:off x="3436714" y="7251700"/>
            <a:ext cx="3286572" cy="298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 et al. (1953); Hastings (1970)</a:t>
            </a:r>
          </a:p>
        </p:txBody>
      </p:sp>
      <p:grpSp>
        <p:nvGrpSpPr>
          <p:cNvPr id="4377" name="Group 4377"/>
          <p:cNvGrpSpPr/>
          <p:nvPr/>
        </p:nvGrpSpPr>
        <p:grpSpPr>
          <a:xfrm>
            <a:off x="1003300" y="2870200"/>
            <a:ext cx="8866089" cy="360822"/>
            <a:chOff x="0" y="0"/>
            <a:chExt cx="8866088" cy="360821"/>
          </a:xfrm>
        </p:grpSpPr>
        <p:sp>
          <p:nvSpPr>
            <p:cNvPr id="4375" name="Shape 4375"/>
            <p:cNvSpPr/>
            <p:nvPr/>
          </p:nvSpPr>
          <p:spPr>
            <a:xfrm>
              <a:off x="0" y="0"/>
              <a:ext cx="8866089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3. Propose a new value,    , for the selected parameter via the proposal mechanism:</a:t>
              </a:r>
            </a:p>
          </p:txBody>
        </p:sp>
        <p:pic>
          <p:nvPicPr>
            <p:cNvPr id="4376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2582205" y="63570"/>
              <a:ext cx="183408" cy="22273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grpSp>
        <p:nvGrpSpPr>
          <p:cNvPr id="4380" name="Group 4380"/>
          <p:cNvGrpSpPr/>
          <p:nvPr/>
        </p:nvGrpSpPr>
        <p:grpSpPr>
          <a:xfrm>
            <a:off x="1003300" y="1828800"/>
            <a:ext cx="7848600" cy="635142"/>
            <a:chOff x="0" y="0"/>
            <a:chExt cx="7848600" cy="635141"/>
          </a:xfrm>
        </p:grpSpPr>
        <p:sp>
          <p:nvSpPr>
            <p:cNvPr id="4378" name="Shape 4378"/>
            <p:cNvSpPr/>
            <p:nvPr/>
          </p:nvSpPr>
          <p:spPr>
            <a:xfrm>
              <a:off x="0" y="0"/>
              <a:ext cx="7848600" cy="6351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1. Initialize the chain with some random values for all parameters, </a:t>
              </a:r>
              <a:br/>
              <a:r>
                <a:t>    including the tree with branch lengths,</a:t>
              </a:r>
            </a:p>
          </p:txBody>
        </p:sp>
        <p:pic>
          <p:nvPicPr>
            <p:cNvPr id="4379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4210050" y="362507"/>
              <a:ext cx="1400390" cy="27249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sp>
        <p:nvSpPr>
          <p:cNvPr id="4381" name="Shape 4381"/>
          <p:cNvSpPr/>
          <p:nvPr/>
        </p:nvSpPr>
        <p:spPr>
          <a:xfrm>
            <a:off x="1231900" y="31877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each parameter has a prior probability distribution of a specific form (uniform, </a:t>
            </a:r>
            <a:r>
              <a:rPr i="1"/>
              <a:t>etc</a:t>
            </a:r>
            <a:r>
              <a:t>.)</a:t>
            </a:r>
          </a:p>
        </p:txBody>
      </p:sp>
      <p:sp>
        <p:nvSpPr>
          <p:cNvPr id="4382" name="Shape 4382"/>
          <p:cNvSpPr/>
          <p:nvPr/>
        </p:nvSpPr>
        <p:spPr>
          <a:xfrm>
            <a:off x="1231900" y="42545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the prior probability for a given parameter value,       ?</a:t>
            </a:r>
          </a:p>
        </p:txBody>
      </p:sp>
      <p:pic>
        <p:nvPicPr>
          <p:cNvPr id="4383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64857" y="4314260"/>
            <a:ext cx="401125" cy="254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pic>
        <p:nvPicPr>
          <p:cNvPr id="4384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25600" y="5077241"/>
            <a:ext cx="6172200" cy="78642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grpSp>
        <p:nvGrpSpPr>
          <p:cNvPr id="4387" name="Group 4387"/>
          <p:cNvGrpSpPr/>
          <p:nvPr/>
        </p:nvGrpSpPr>
        <p:grpSpPr>
          <a:xfrm>
            <a:off x="3676650" y="4826000"/>
            <a:ext cx="1536700" cy="1720553"/>
            <a:chOff x="374650" y="0"/>
            <a:chExt cx="1536700" cy="1720552"/>
          </a:xfrm>
        </p:grpSpPr>
        <p:sp>
          <p:nvSpPr>
            <p:cNvPr id="4385" name="Shape 4385"/>
            <p:cNvSpPr/>
            <p:nvPr/>
          </p:nvSpPr>
          <p:spPr>
            <a:xfrm>
              <a:off x="558125" y="0"/>
              <a:ext cx="1169750" cy="12700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5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386" name="Shape 4386"/>
            <p:cNvSpPr/>
            <p:nvPr/>
          </p:nvSpPr>
          <p:spPr>
            <a:xfrm>
              <a:off x="374650" y="1397000"/>
              <a:ext cx="1536700" cy="32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algn="ctr">
                <a:lnSpc>
                  <a:spcPts val="19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600">
                  <a:solidFill>
                    <a:srgbClr val="FF93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solidFill>
                    <a:srgbClr val="424242"/>
                  </a:solidFill>
                </a:rPr>
                <a:t>likelihood</a:t>
              </a:r>
              <a:r>
                <a:t> </a:t>
              </a:r>
              <a:r>
                <a:rPr>
                  <a:solidFill>
                    <a:srgbClr val="424242"/>
                  </a:solidFill>
                </a:rPr>
                <a:t>ratio</a:t>
              </a:r>
              <a:r>
                <a:t> </a:t>
              </a:r>
            </a:p>
          </p:txBody>
        </p:sp>
      </p:grpSp>
      <p:grpSp>
        <p:nvGrpSpPr>
          <p:cNvPr id="4390" name="Group 4390"/>
          <p:cNvGrpSpPr/>
          <p:nvPr/>
        </p:nvGrpSpPr>
        <p:grpSpPr>
          <a:xfrm>
            <a:off x="5261189" y="4826000"/>
            <a:ext cx="1079501" cy="1720553"/>
            <a:chOff x="28789" y="0"/>
            <a:chExt cx="1079500" cy="1720552"/>
          </a:xfrm>
        </p:grpSpPr>
        <p:sp>
          <p:nvSpPr>
            <p:cNvPr id="4388" name="Shape 4388"/>
            <p:cNvSpPr/>
            <p:nvPr/>
          </p:nvSpPr>
          <p:spPr>
            <a:xfrm>
              <a:off x="79176" y="0"/>
              <a:ext cx="978728" cy="12700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5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389" name="Shape 4389"/>
            <p:cNvSpPr/>
            <p:nvPr/>
          </p:nvSpPr>
          <p:spPr>
            <a:xfrm>
              <a:off x="28789" y="1397000"/>
              <a:ext cx="1079501" cy="32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algn="ctr">
                <a:lnSpc>
                  <a:spcPts val="19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solidFill>
                    <a:srgbClr val="FF9300"/>
                  </a:solidFill>
                </a:rPr>
                <a:t>prior</a:t>
              </a:r>
              <a:r>
                <a:t> ratio </a:t>
              </a:r>
            </a:p>
          </p:txBody>
        </p:sp>
      </p:grpSp>
      <p:grpSp>
        <p:nvGrpSpPr>
          <p:cNvPr id="4393" name="Group 4393"/>
          <p:cNvGrpSpPr/>
          <p:nvPr/>
        </p:nvGrpSpPr>
        <p:grpSpPr>
          <a:xfrm>
            <a:off x="6324600" y="4826000"/>
            <a:ext cx="1536700" cy="1720553"/>
            <a:chOff x="215900" y="0"/>
            <a:chExt cx="1536700" cy="1720552"/>
          </a:xfrm>
        </p:grpSpPr>
        <p:sp>
          <p:nvSpPr>
            <p:cNvPr id="4391" name="Shape 4391"/>
            <p:cNvSpPr/>
            <p:nvPr/>
          </p:nvSpPr>
          <p:spPr>
            <a:xfrm>
              <a:off x="441970" y="0"/>
              <a:ext cx="1084560" cy="12700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5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392" name="Shape 4392"/>
            <p:cNvSpPr/>
            <p:nvPr/>
          </p:nvSpPr>
          <p:spPr>
            <a:xfrm>
              <a:off x="215900" y="1397000"/>
              <a:ext cx="1536700" cy="32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>
                <a:lnSpc>
                  <a:spcPts val="19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proposal ratio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5" name="Shape 4395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prior for each parameter is specified</a:t>
            </a:r>
          </a:p>
        </p:txBody>
      </p:sp>
      <p:pic>
        <p:nvPicPr>
          <p:cNvPr id="4396" name="beta_prior_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5800" y="2425700"/>
            <a:ext cx="3745196" cy="2768600"/>
          </a:xfrm>
          <a:prstGeom prst="rect">
            <a:avLst/>
          </a:prstGeom>
          <a:ln w="12700">
            <a:miter lim="400000"/>
          </a:ln>
        </p:spPr>
      </p:pic>
      <p:sp>
        <p:nvSpPr>
          <p:cNvPr id="4397" name="Shape 4397"/>
          <p:cNvSpPr/>
          <p:nvPr/>
        </p:nvSpPr>
        <p:spPr>
          <a:xfrm>
            <a:off x="990600" y="177800"/>
            <a:ext cx="8178800" cy="96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indent="-12700" algn="ctr">
              <a:lnSpc>
                <a:spcPts val="4000"/>
              </a:lnSpc>
              <a:tabLst>
                <a:tab pos="977900" algn="l"/>
              </a:tabLst>
              <a:defRPr sz="3400">
                <a:solidFill>
                  <a:srgbClr val="021EAA"/>
                </a:solidFill>
                <a:effectLst>
                  <a:outerShdw sx="100000" sy="100000" kx="0" ky="0" algn="b" rotWithShape="0" blurRad="127000" dist="50800" dir="27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/>
            <a:r>
              <a:t>Bayesian Inference</a:t>
            </a:r>
          </a:p>
        </p:txBody>
      </p:sp>
      <p:sp>
        <p:nvSpPr>
          <p:cNvPr id="4398" name="Shape 4398"/>
          <p:cNvSpPr/>
          <p:nvPr/>
        </p:nvSpPr>
        <p:spPr>
          <a:xfrm>
            <a:off x="2501900" y="2273300"/>
            <a:ext cx="774700" cy="381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399" name="Shape 4399"/>
          <p:cNvSpPr/>
          <p:nvPr/>
        </p:nvSpPr>
        <p:spPr>
          <a:xfrm>
            <a:off x="2836635" y="2235200"/>
            <a:ext cx="774701" cy="33528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400" name="Shape 4400"/>
          <p:cNvSpPr/>
          <p:nvPr/>
        </p:nvSpPr>
        <p:spPr>
          <a:xfrm>
            <a:off x="6769100" y="2273300"/>
            <a:ext cx="774700" cy="381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401" name="Shape 4401"/>
          <p:cNvSpPr/>
          <p:nvPr/>
        </p:nvSpPr>
        <p:spPr>
          <a:xfrm>
            <a:off x="647700" y="-127000"/>
            <a:ext cx="9461500" cy="1270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402" name="Shape 4402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4403" name="Shape 4403"/>
          <p:cNvSpPr/>
          <p:nvPr/>
        </p:nvSpPr>
        <p:spPr>
          <a:xfrm>
            <a:off x="6413500" y="2108200"/>
            <a:ext cx="774700" cy="381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404" name="Shape 4404"/>
          <p:cNvSpPr/>
          <p:nvPr/>
        </p:nvSpPr>
        <p:spPr>
          <a:xfrm>
            <a:off x="1003300" y="1828800"/>
            <a:ext cx="7848600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We can just look up the prior probability of a given parameter value      .</a:t>
            </a:r>
          </a:p>
        </p:txBody>
      </p:sp>
      <p:pic>
        <p:nvPicPr>
          <p:cNvPr id="440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66155" y="1892300"/>
            <a:ext cx="401125" cy="254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pic>
        <p:nvPicPr>
          <p:cNvPr id="440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89250" y="3550778"/>
            <a:ext cx="608452" cy="3608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8" name="Shape 4408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prior for each parameter is specified</a:t>
            </a:r>
          </a:p>
        </p:txBody>
      </p:sp>
      <p:pic>
        <p:nvPicPr>
          <p:cNvPr id="4409" name="beta_prior_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5800" y="2425700"/>
            <a:ext cx="3745196" cy="2768600"/>
          </a:xfrm>
          <a:prstGeom prst="rect">
            <a:avLst/>
          </a:prstGeom>
          <a:ln w="12700">
            <a:miter lim="400000"/>
          </a:ln>
        </p:spPr>
      </p:pic>
      <p:sp>
        <p:nvSpPr>
          <p:cNvPr id="4410" name="Shape 4410"/>
          <p:cNvSpPr/>
          <p:nvPr/>
        </p:nvSpPr>
        <p:spPr>
          <a:xfrm>
            <a:off x="990600" y="177800"/>
            <a:ext cx="8178800" cy="96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indent="-12700" algn="ctr">
              <a:lnSpc>
                <a:spcPts val="4000"/>
              </a:lnSpc>
              <a:tabLst>
                <a:tab pos="977900" algn="l"/>
              </a:tabLst>
              <a:defRPr sz="3400">
                <a:solidFill>
                  <a:srgbClr val="021EAA"/>
                </a:solidFill>
                <a:effectLst>
                  <a:outerShdw sx="100000" sy="100000" kx="0" ky="0" algn="b" rotWithShape="0" blurRad="127000" dist="50800" dir="27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/>
            <a:r>
              <a:t>Bayesian Inference</a:t>
            </a:r>
          </a:p>
        </p:txBody>
      </p:sp>
      <p:sp>
        <p:nvSpPr>
          <p:cNvPr id="4411" name="Shape 4411"/>
          <p:cNvSpPr/>
          <p:nvPr/>
        </p:nvSpPr>
        <p:spPr>
          <a:xfrm>
            <a:off x="2501900" y="2273300"/>
            <a:ext cx="774700" cy="381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412" name="Shape 4412"/>
          <p:cNvSpPr/>
          <p:nvPr/>
        </p:nvSpPr>
        <p:spPr>
          <a:xfrm>
            <a:off x="2836635" y="2235200"/>
            <a:ext cx="774701" cy="33528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413" name="Shape 4413"/>
          <p:cNvSpPr/>
          <p:nvPr/>
        </p:nvSpPr>
        <p:spPr>
          <a:xfrm>
            <a:off x="6769100" y="2273300"/>
            <a:ext cx="774700" cy="381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414" name="Shape 4414"/>
          <p:cNvSpPr/>
          <p:nvPr/>
        </p:nvSpPr>
        <p:spPr>
          <a:xfrm>
            <a:off x="647700" y="-127000"/>
            <a:ext cx="9461500" cy="1270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415" name="Shape 4415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4416" name="Shape 4416"/>
          <p:cNvSpPr/>
          <p:nvPr/>
        </p:nvSpPr>
        <p:spPr>
          <a:xfrm>
            <a:off x="6413500" y="2108200"/>
            <a:ext cx="774700" cy="381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417" name="Shape 4417"/>
          <p:cNvSpPr/>
          <p:nvPr/>
        </p:nvSpPr>
        <p:spPr>
          <a:xfrm>
            <a:off x="1003300" y="1828800"/>
            <a:ext cx="7848600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We can just look up the prior probability of a given parameter value      .</a:t>
            </a:r>
          </a:p>
        </p:txBody>
      </p:sp>
      <p:pic>
        <p:nvPicPr>
          <p:cNvPr id="441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66155" y="1892300"/>
            <a:ext cx="401125" cy="254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pic>
        <p:nvPicPr>
          <p:cNvPr id="4419" name="pasted-image.pdf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4338007" y="5194300"/>
            <a:ext cx="255327" cy="31006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pic>
        <p:nvPicPr>
          <p:cNvPr id="4420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889250" y="3550778"/>
            <a:ext cx="608452" cy="3608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2" name="Shape 4422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prior for each parameter is specified</a:t>
            </a:r>
          </a:p>
        </p:txBody>
      </p:sp>
      <p:pic>
        <p:nvPicPr>
          <p:cNvPr id="4423" name="beta_prior_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5800" y="2425700"/>
            <a:ext cx="3745196" cy="2768600"/>
          </a:xfrm>
          <a:prstGeom prst="rect">
            <a:avLst/>
          </a:prstGeom>
          <a:ln w="12700">
            <a:miter lim="400000"/>
          </a:ln>
        </p:spPr>
      </p:pic>
      <p:sp>
        <p:nvSpPr>
          <p:cNvPr id="4424" name="Shape 4424"/>
          <p:cNvSpPr/>
          <p:nvPr/>
        </p:nvSpPr>
        <p:spPr>
          <a:xfrm>
            <a:off x="990600" y="177800"/>
            <a:ext cx="8178800" cy="96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indent="-12700" algn="ctr">
              <a:lnSpc>
                <a:spcPts val="4000"/>
              </a:lnSpc>
              <a:tabLst>
                <a:tab pos="977900" algn="l"/>
              </a:tabLst>
              <a:defRPr sz="3400">
                <a:solidFill>
                  <a:srgbClr val="021EAA"/>
                </a:solidFill>
                <a:effectLst>
                  <a:outerShdw sx="100000" sy="100000" kx="0" ky="0" algn="b" rotWithShape="0" blurRad="127000" dist="50800" dir="27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/>
            <a:r>
              <a:t>Bayesian Inference</a:t>
            </a:r>
          </a:p>
        </p:txBody>
      </p:sp>
      <p:sp>
        <p:nvSpPr>
          <p:cNvPr id="4425" name="Shape 4425"/>
          <p:cNvSpPr/>
          <p:nvPr/>
        </p:nvSpPr>
        <p:spPr>
          <a:xfrm>
            <a:off x="2501900" y="2273300"/>
            <a:ext cx="774700" cy="381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426" name="Shape 4426"/>
          <p:cNvSpPr/>
          <p:nvPr/>
        </p:nvSpPr>
        <p:spPr>
          <a:xfrm>
            <a:off x="2836635" y="2235200"/>
            <a:ext cx="774701" cy="33528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427" name="Shape 4427"/>
          <p:cNvSpPr/>
          <p:nvPr/>
        </p:nvSpPr>
        <p:spPr>
          <a:xfrm>
            <a:off x="6769100" y="2273300"/>
            <a:ext cx="774700" cy="381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428" name="Shape 4428"/>
          <p:cNvSpPr/>
          <p:nvPr/>
        </p:nvSpPr>
        <p:spPr>
          <a:xfrm>
            <a:off x="647700" y="-127000"/>
            <a:ext cx="9461500" cy="1270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429" name="Shape 4429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4430" name="Shape 4430"/>
          <p:cNvSpPr/>
          <p:nvPr/>
        </p:nvSpPr>
        <p:spPr>
          <a:xfrm>
            <a:off x="6413500" y="2108200"/>
            <a:ext cx="774700" cy="381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431" name="Shape 4431"/>
          <p:cNvSpPr/>
          <p:nvPr/>
        </p:nvSpPr>
        <p:spPr>
          <a:xfrm>
            <a:off x="1003300" y="1828800"/>
            <a:ext cx="7848600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We can just look up the prior probability of a given parameter value      .</a:t>
            </a:r>
          </a:p>
        </p:txBody>
      </p:sp>
      <p:pic>
        <p:nvPicPr>
          <p:cNvPr id="443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66155" y="1892300"/>
            <a:ext cx="401125" cy="254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sp>
        <p:nvSpPr>
          <p:cNvPr id="4433" name="Shape 4433"/>
          <p:cNvSpPr/>
          <p:nvPr/>
        </p:nvSpPr>
        <p:spPr>
          <a:xfrm flipV="1">
            <a:off x="4432300" y="4368799"/>
            <a:ext cx="0" cy="508001"/>
          </a:xfrm>
          <a:prstGeom prst="line">
            <a:avLst/>
          </a:prstGeom>
          <a:ln w="25400">
            <a:solidFill>
              <a:srgbClr val="FF93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4434" name="pasted-image.pdf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4338007" y="5194300"/>
            <a:ext cx="255327" cy="31006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pic>
        <p:nvPicPr>
          <p:cNvPr id="4435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889250" y="3550778"/>
            <a:ext cx="608452" cy="3608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wipe dir="u"/>
      </p:transition>
    </mc:Choice>
    <mc:Fallback>
      <p:transition spd="slow">
        <p:fade/>
      </p:transition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7" name="Shape 4437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prior for each parameter is specified</a:t>
            </a:r>
          </a:p>
        </p:txBody>
      </p:sp>
      <p:pic>
        <p:nvPicPr>
          <p:cNvPr id="4438" name="beta_prior_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5800" y="2425700"/>
            <a:ext cx="3745196" cy="2768600"/>
          </a:xfrm>
          <a:prstGeom prst="rect">
            <a:avLst/>
          </a:prstGeom>
          <a:ln w="12700">
            <a:miter lim="400000"/>
          </a:ln>
        </p:spPr>
      </p:pic>
      <p:sp>
        <p:nvSpPr>
          <p:cNvPr id="4439" name="Shape 4439"/>
          <p:cNvSpPr/>
          <p:nvPr/>
        </p:nvSpPr>
        <p:spPr>
          <a:xfrm>
            <a:off x="990600" y="177800"/>
            <a:ext cx="8178800" cy="96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indent="-12700" algn="ctr">
              <a:lnSpc>
                <a:spcPts val="4000"/>
              </a:lnSpc>
              <a:tabLst>
                <a:tab pos="977900" algn="l"/>
              </a:tabLst>
              <a:defRPr sz="3400">
                <a:solidFill>
                  <a:srgbClr val="021EAA"/>
                </a:solidFill>
                <a:effectLst>
                  <a:outerShdw sx="100000" sy="100000" kx="0" ky="0" algn="b" rotWithShape="0" blurRad="127000" dist="50800" dir="27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/>
            <a:r>
              <a:t>Bayesian Inference</a:t>
            </a:r>
          </a:p>
        </p:txBody>
      </p:sp>
      <p:sp>
        <p:nvSpPr>
          <p:cNvPr id="4440" name="Shape 4440"/>
          <p:cNvSpPr/>
          <p:nvPr/>
        </p:nvSpPr>
        <p:spPr>
          <a:xfrm>
            <a:off x="2501900" y="2273300"/>
            <a:ext cx="774700" cy="381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441" name="Shape 4441"/>
          <p:cNvSpPr/>
          <p:nvPr/>
        </p:nvSpPr>
        <p:spPr>
          <a:xfrm>
            <a:off x="2836635" y="2235200"/>
            <a:ext cx="774701" cy="33528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442" name="Shape 4442"/>
          <p:cNvSpPr/>
          <p:nvPr/>
        </p:nvSpPr>
        <p:spPr>
          <a:xfrm>
            <a:off x="6769100" y="2273300"/>
            <a:ext cx="774700" cy="381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443" name="Shape 4443"/>
          <p:cNvSpPr/>
          <p:nvPr/>
        </p:nvSpPr>
        <p:spPr>
          <a:xfrm>
            <a:off x="647700" y="-127000"/>
            <a:ext cx="9461500" cy="1270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444" name="Shape 4444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4445" name="Shape 4445"/>
          <p:cNvSpPr/>
          <p:nvPr/>
        </p:nvSpPr>
        <p:spPr>
          <a:xfrm>
            <a:off x="6413500" y="2108200"/>
            <a:ext cx="774700" cy="381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446" name="Shape 4446"/>
          <p:cNvSpPr/>
          <p:nvPr/>
        </p:nvSpPr>
        <p:spPr>
          <a:xfrm>
            <a:off x="1003300" y="1828800"/>
            <a:ext cx="7848600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We can just look up the prior probability of a given parameter value      .</a:t>
            </a:r>
          </a:p>
        </p:txBody>
      </p:sp>
      <p:pic>
        <p:nvPicPr>
          <p:cNvPr id="444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66155" y="1892300"/>
            <a:ext cx="401125" cy="254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sp>
        <p:nvSpPr>
          <p:cNvPr id="4448" name="Shape 4448"/>
          <p:cNvSpPr/>
          <p:nvPr/>
        </p:nvSpPr>
        <p:spPr>
          <a:xfrm flipV="1">
            <a:off x="4432300" y="4368799"/>
            <a:ext cx="0" cy="508001"/>
          </a:xfrm>
          <a:prstGeom prst="line">
            <a:avLst/>
          </a:prstGeom>
          <a:ln w="25400">
            <a:solidFill>
              <a:srgbClr val="FF93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449" name="Shape 4449"/>
          <p:cNvSpPr/>
          <p:nvPr/>
        </p:nvSpPr>
        <p:spPr>
          <a:xfrm flipH="1">
            <a:off x="3615871" y="4381500"/>
            <a:ext cx="778330" cy="0"/>
          </a:xfrm>
          <a:prstGeom prst="line">
            <a:avLst/>
          </a:prstGeom>
          <a:ln w="25400">
            <a:solidFill>
              <a:srgbClr val="FF93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4450" name="pasted-image.pdf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4338007" y="5194300"/>
            <a:ext cx="255327" cy="31006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pic>
        <p:nvPicPr>
          <p:cNvPr id="4451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889250" y="3550778"/>
            <a:ext cx="608452" cy="3608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wipe dir="l"/>
      </p:transition>
    </mc:Choice>
    <mc:Fallback>
      <p:transition spd="slow">
        <p:fade/>
      </p:transition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3" name="Shape 4453"/>
          <p:cNvSpPr/>
          <p:nvPr/>
        </p:nvSpPr>
        <p:spPr>
          <a:xfrm>
            <a:off x="1003300" y="39497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4. Calculate the probability of accepting the proposed change:</a:t>
            </a:r>
          </a:p>
        </p:txBody>
      </p:sp>
      <p:sp>
        <p:nvSpPr>
          <p:cNvPr id="4454" name="Shape 4454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4455" name="Shape 4455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sp>
        <p:nvSpPr>
          <p:cNvPr id="4456" name="Shape 4456"/>
          <p:cNvSpPr/>
          <p:nvPr/>
        </p:nvSpPr>
        <p:spPr>
          <a:xfrm>
            <a:off x="1003300" y="2489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Select a parameter to update (alter) according to the proposal probabilities</a:t>
            </a:r>
          </a:p>
        </p:txBody>
      </p:sp>
      <p:sp>
        <p:nvSpPr>
          <p:cNvPr id="4457" name="Shape 4457"/>
          <p:cNvSpPr/>
          <p:nvPr/>
        </p:nvSpPr>
        <p:spPr>
          <a:xfrm>
            <a:off x="1231900" y="3505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each prior probability distribution has one or more proposal mechanisms</a:t>
            </a:r>
          </a:p>
        </p:txBody>
      </p:sp>
      <p:sp>
        <p:nvSpPr>
          <p:cNvPr id="4458" name="Shape 4458"/>
          <p:cNvSpPr/>
          <p:nvPr/>
        </p:nvSpPr>
        <p:spPr>
          <a:xfrm>
            <a:off x="3436714" y="7251700"/>
            <a:ext cx="3286572" cy="298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 et al. (1953); Hastings (1970)</a:t>
            </a:r>
          </a:p>
        </p:txBody>
      </p:sp>
      <p:grpSp>
        <p:nvGrpSpPr>
          <p:cNvPr id="4461" name="Group 4461"/>
          <p:cNvGrpSpPr/>
          <p:nvPr/>
        </p:nvGrpSpPr>
        <p:grpSpPr>
          <a:xfrm>
            <a:off x="1003300" y="2870200"/>
            <a:ext cx="8866089" cy="360822"/>
            <a:chOff x="0" y="0"/>
            <a:chExt cx="8866088" cy="360821"/>
          </a:xfrm>
        </p:grpSpPr>
        <p:sp>
          <p:nvSpPr>
            <p:cNvPr id="4459" name="Shape 4459"/>
            <p:cNvSpPr/>
            <p:nvPr/>
          </p:nvSpPr>
          <p:spPr>
            <a:xfrm>
              <a:off x="0" y="0"/>
              <a:ext cx="8866089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3. Propose a new value,    , for the selected parameter via the proposal mechanism:</a:t>
              </a:r>
            </a:p>
          </p:txBody>
        </p:sp>
        <p:pic>
          <p:nvPicPr>
            <p:cNvPr id="4460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2582205" y="63570"/>
              <a:ext cx="183408" cy="22273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grpSp>
        <p:nvGrpSpPr>
          <p:cNvPr id="4464" name="Group 4464"/>
          <p:cNvGrpSpPr/>
          <p:nvPr/>
        </p:nvGrpSpPr>
        <p:grpSpPr>
          <a:xfrm>
            <a:off x="1003300" y="1828800"/>
            <a:ext cx="7848600" cy="635142"/>
            <a:chOff x="0" y="0"/>
            <a:chExt cx="7848600" cy="635141"/>
          </a:xfrm>
        </p:grpSpPr>
        <p:sp>
          <p:nvSpPr>
            <p:cNvPr id="4462" name="Shape 4462"/>
            <p:cNvSpPr/>
            <p:nvPr/>
          </p:nvSpPr>
          <p:spPr>
            <a:xfrm>
              <a:off x="0" y="0"/>
              <a:ext cx="7848600" cy="6351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1. Initialize the chain with some random values for all parameters, </a:t>
              </a:r>
              <a:br/>
              <a:r>
                <a:t>    including the tree with branch lengths,</a:t>
              </a:r>
            </a:p>
          </p:txBody>
        </p:sp>
        <p:pic>
          <p:nvPicPr>
            <p:cNvPr id="4463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4210050" y="362507"/>
              <a:ext cx="1400390" cy="27249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sp>
        <p:nvSpPr>
          <p:cNvPr id="4465" name="Shape 4465"/>
          <p:cNvSpPr/>
          <p:nvPr/>
        </p:nvSpPr>
        <p:spPr>
          <a:xfrm>
            <a:off x="1231900" y="31877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each parameter has a prior probability distribution of a specific form (uniform, </a:t>
            </a:r>
            <a:r>
              <a:rPr i="1"/>
              <a:t>etc</a:t>
            </a:r>
            <a:r>
              <a:t>.)</a:t>
            </a:r>
          </a:p>
        </p:txBody>
      </p:sp>
      <p:sp>
        <p:nvSpPr>
          <p:cNvPr id="4466" name="Shape 4466"/>
          <p:cNvSpPr/>
          <p:nvPr/>
        </p:nvSpPr>
        <p:spPr>
          <a:xfrm>
            <a:off x="1231900" y="4254500"/>
            <a:ext cx="8866089" cy="63837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That means we compute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t> based only on the ratio of the product of the likelihood and the prior probability of the current and proposed parameter values,</a:t>
            </a:r>
          </a:p>
        </p:txBody>
      </p:sp>
      <p:pic>
        <p:nvPicPr>
          <p:cNvPr id="4467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93144" y="4589670"/>
            <a:ext cx="401125" cy="254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pic>
        <p:nvPicPr>
          <p:cNvPr id="4468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25600" y="5077241"/>
            <a:ext cx="6172200" cy="78642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4469" name="Shape 4469"/>
          <p:cNvSpPr/>
          <p:nvPr/>
        </p:nvSpPr>
        <p:spPr>
          <a:xfrm>
            <a:off x="3676650" y="6223000"/>
            <a:ext cx="1536700" cy="3235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ctr"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FF93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likelihood</a:t>
            </a:r>
            <a:r>
              <a:t> </a:t>
            </a:r>
            <a:r>
              <a:rPr>
                <a:solidFill>
                  <a:srgbClr val="424242"/>
                </a:solidFill>
              </a:rPr>
              <a:t>ratio</a:t>
            </a:r>
            <a:r>
              <a:t> </a:t>
            </a:r>
          </a:p>
        </p:txBody>
      </p:sp>
      <p:sp>
        <p:nvSpPr>
          <p:cNvPr id="4470" name="Shape 4470"/>
          <p:cNvSpPr/>
          <p:nvPr/>
        </p:nvSpPr>
        <p:spPr>
          <a:xfrm>
            <a:off x="5261189" y="6223000"/>
            <a:ext cx="1079501" cy="3235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prior ratio </a:t>
            </a:r>
          </a:p>
        </p:txBody>
      </p:sp>
      <p:sp>
        <p:nvSpPr>
          <p:cNvPr id="4471" name="Shape 4471"/>
          <p:cNvSpPr/>
          <p:nvPr/>
        </p:nvSpPr>
        <p:spPr>
          <a:xfrm>
            <a:off x="6324600" y="6223000"/>
            <a:ext cx="1536700" cy="3235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proposal ratio </a:t>
            </a:r>
          </a:p>
        </p:txBody>
      </p:sp>
      <p:sp>
        <p:nvSpPr>
          <p:cNvPr id="4472" name="Shape 4472"/>
          <p:cNvSpPr/>
          <p:nvPr/>
        </p:nvSpPr>
        <p:spPr>
          <a:xfrm>
            <a:off x="3860125" y="4983657"/>
            <a:ext cx="1169751" cy="987788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473" name="Shape 4473"/>
          <p:cNvSpPr/>
          <p:nvPr/>
        </p:nvSpPr>
        <p:spPr>
          <a:xfrm>
            <a:off x="5311576" y="4986306"/>
            <a:ext cx="978728" cy="982490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474" name="Shape 4474"/>
          <p:cNvSpPr/>
          <p:nvPr/>
        </p:nvSpPr>
        <p:spPr>
          <a:xfrm>
            <a:off x="6568876" y="4986306"/>
            <a:ext cx="1054101" cy="982490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6" name="Shape 4476"/>
          <p:cNvSpPr/>
          <p:nvPr/>
        </p:nvSpPr>
        <p:spPr>
          <a:xfrm>
            <a:off x="1003300" y="39497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4. Calculate the probability of accepting the proposed change:</a:t>
            </a:r>
          </a:p>
        </p:txBody>
      </p:sp>
      <p:sp>
        <p:nvSpPr>
          <p:cNvPr id="4477" name="Shape 4477"/>
          <p:cNvSpPr/>
          <p:nvPr/>
        </p:nvSpPr>
        <p:spPr>
          <a:xfrm>
            <a:off x="3860125" y="4983657"/>
            <a:ext cx="1169751" cy="987788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478" name="Shape 4478"/>
          <p:cNvSpPr/>
          <p:nvPr/>
        </p:nvSpPr>
        <p:spPr>
          <a:xfrm>
            <a:off x="3676650" y="6223000"/>
            <a:ext cx="1536700" cy="3235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likelihood ratio </a:t>
            </a:r>
          </a:p>
        </p:txBody>
      </p:sp>
      <p:sp>
        <p:nvSpPr>
          <p:cNvPr id="4479" name="Shape 4479"/>
          <p:cNvSpPr/>
          <p:nvPr/>
        </p:nvSpPr>
        <p:spPr>
          <a:xfrm>
            <a:off x="5311576" y="4986306"/>
            <a:ext cx="978728" cy="982490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480" name="Shape 4480"/>
          <p:cNvSpPr/>
          <p:nvPr/>
        </p:nvSpPr>
        <p:spPr>
          <a:xfrm>
            <a:off x="5261189" y="6223000"/>
            <a:ext cx="1079501" cy="3235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ctr"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prior</a:t>
            </a:r>
            <a:r>
              <a:t> ratio </a:t>
            </a:r>
          </a:p>
        </p:txBody>
      </p:sp>
      <p:sp>
        <p:nvSpPr>
          <p:cNvPr id="4481" name="Shape 4481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4482" name="Shape 4482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sp>
        <p:nvSpPr>
          <p:cNvPr id="4483" name="Shape 4483"/>
          <p:cNvSpPr/>
          <p:nvPr/>
        </p:nvSpPr>
        <p:spPr>
          <a:xfrm>
            <a:off x="1003300" y="2489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Select a parameter to update (alter) according to the proposal probabilities</a:t>
            </a:r>
          </a:p>
        </p:txBody>
      </p:sp>
      <p:sp>
        <p:nvSpPr>
          <p:cNvPr id="4484" name="Shape 4484"/>
          <p:cNvSpPr/>
          <p:nvPr/>
        </p:nvSpPr>
        <p:spPr>
          <a:xfrm>
            <a:off x="1231900" y="3505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each prior probability distribution has one or more proposal mechanisms</a:t>
            </a:r>
          </a:p>
        </p:txBody>
      </p:sp>
      <p:sp>
        <p:nvSpPr>
          <p:cNvPr id="4485" name="Shape 4485"/>
          <p:cNvSpPr/>
          <p:nvPr/>
        </p:nvSpPr>
        <p:spPr>
          <a:xfrm>
            <a:off x="3436714" y="7251700"/>
            <a:ext cx="3286572" cy="298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 et al. (1953); Hastings (1970)</a:t>
            </a:r>
          </a:p>
        </p:txBody>
      </p:sp>
      <p:grpSp>
        <p:nvGrpSpPr>
          <p:cNvPr id="4488" name="Group 4488"/>
          <p:cNvGrpSpPr/>
          <p:nvPr/>
        </p:nvGrpSpPr>
        <p:grpSpPr>
          <a:xfrm>
            <a:off x="1003300" y="2870200"/>
            <a:ext cx="8866089" cy="360822"/>
            <a:chOff x="0" y="0"/>
            <a:chExt cx="8866088" cy="360821"/>
          </a:xfrm>
        </p:grpSpPr>
        <p:sp>
          <p:nvSpPr>
            <p:cNvPr id="4486" name="Shape 4486"/>
            <p:cNvSpPr/>
            <p:nvPr/>
          </p:nvSpPr>
          <p:spPr>
            <a:xfrm>
              <a:off x="0" y="0"/>
              <a:ext cx="8866089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3. Propose a new value,    , for the selected parameter via the proposal mechanism:</a:t>
              </a:r>
            </a:p>
          </p:txBody>
        </p:sp>
        <p:pic>
          <p:nvPicPr>
            <p:cNvPr id="4487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2582205" y="63570"/>
              <a:ext cx="183408" cy="22273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grpSp>
        <p:nvGrpSpPr>
          <p:cNvPr id="4491" name="Group 4491"/>
          <p:cNvGrpSpPr/>
          <p:nvPr/>
        </p:nvGrpSpPr>
        <p:grpSpPr>
          <a:xfrm>
            <a:off x="1003300" y="1828800"/>
            <a:ext cx="7848600" cy="635142"/>
            <a:chOff x="0" y="0"/>
            <a:chExt cx="7848600" cy="635141"/>
          </a:xfrm>
        </p:grpSpPr>
        <p:sp>
          <p:nvSpPr>
            <p:cNvPr id="4489" name="Shape 4489"/>
            <p:cNvSpPr/>
            <p:nvPr/>
          </p:nvSpPr>
          <p:spPr>
            <a:xfrm>
              <a:off x="0" y="0"/>
              <a:ext cx="7848600" cy="6351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1. Initialize the chain with some random values for all parameters, </a:t>
              </a:r>
              <a:br/>
              <a:r>
                <a:t>    including the tree with branch lengths,</a:t>
              </a:r>
            </a:p>
          </p:txBody>
        </p:sp>
        <p:pic>
          <p:nvPicPr>
            <p:cNvPr id="4490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4210050" y="362507"/>
              <a:ext cx="1400390" cy="27249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sp>
        <p:nvSpPr>
          <p:cNvPr id="4492" name="Shape 4492"/>
          <p:cNvSpPr/>
          <p:nvPr/>
        </p:nvSpPr>
        <p:spPr>
          <a:xfrm>
            <a:off x="1231900" y="31877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each parameter has a prior probability distribution of a specific form (uniform, </a:t>
            </a:r>
            <a:r>
              <a:rPr i="1"/>
              <a:t>etc</a:t>
            </a:r>
            <a:r>
              <a:t>.)</a:t>
            </a:r>
          </a:p>
        </p:txBody>
      </p:sp>
      <p:pic>
        <p:nvPicPr>
          <p:cNvPr id="4493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25600" y="5077241"/>
            <a:ext cx="4736331" cy="7874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4494" name="Shape 4494"/>
          <p:cNvSpPr/>
          <p:nvPr/>
        </p:nvSpPr>
        <p:spPr>
          <a:xfrm>
            <a:off x="1231900" y="4254500"/>
            <a:ext cx="8866089" cy="63837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That means we compute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t> based only on the ratio of the product of the likelihood and the prior probability of the current and proposed parameter values,</a:t>
            </a:r>
          </a:p>
        </p:txBody>
      </p:sp>
      <p:pic>
        <p:nvPicPr>
          <p:cNvPr id="4495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693144" y="4589670"/>
            <a:ext cx="401125" cy="254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/>
        </p:nvSpPr>
        <p:spPr>
          <a:xfrm>
            <a:off x="3367802" y="2516435"/>
            <a:ext cx="1101565" cy="443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⏐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443" name="Shape 443"/>
          <p:cNvSpPr/>
          <p:nvPr/>
        </p:nvSpPr>
        <p:spPr>
          <a:xfrm>
            <a:off x="4432741" y="2522126"/>
            <a:ext cx="279035" cy="419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</a:p>
        </p:txBody>
      </p:sp>
      <p:sp>
        <p:nvSpPr>
          <p:cNvPr id="444" name="Shape 444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 Theorem</a:t>
            </a:r>
          </a:p>
        </p:txBody>
      </p:sp>
      <p:sp>
        <p:nvSpPr>
          <p:cNvPr id="445" name="Shape 445"/>
          <p:cNvSpPr/>
          <p:nvPr/>
        </p:nvSpPr>
        <p:spPr>
          <a:xfrm>
            <a:off x="3283247" y="139997"/>
            <a:ext cx="359350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  <p:grpSp>
        <p:nvGrpSpPr>
          <p:cNvPr id="452" name="Group 452"/>
          <p:cNvGrpSpPr/>
          <p:nvPr/>
        </p:nvGrpSpPr>
        <p:grpSpPr>
          <a:xfrm>
            <a:off x="3898900" y="2509554"/>
            <a:ext cx="3302000" cy="3192746"/>
            <a:chOff x="-12699" y="83854"/>
            <a:chExt cx="3301999" cy="3192745"/>
          </a:xfrm>
        </p:grpSpPr>
        <p:sp>
          <p:nvSpPr>
            <p:cNvPr id="446" name="Shape 446"/>
            <p:cNvSpPr/>
            <p:nvPr/>
          </p:nvSpPr>
          <p:spPr>
            <a:xfrm>
              <a:off x="1054100" y="1409700"/>
              <a:ext cx="2235200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observed outcome</a:t>
              </a:r>
            </a:p>
          </p:txBody>
        </p:sp>
        <p:grpSp>
          <p:nvGrpSpPr>
            <p:cNvPr id="451" name="Group 451"/>
            <p:cNvGrpSpPr/>
            <p:nvPr/>
          </p:nvGrpSpPr>
          <p:grpSpPr>
            <a:xfrm>
              <a:off x="-12700" y="83854"/>
              <a:ext cx="1424587" cy="3192746"/>
              <a:chOff x="0" y="83854"/>
              <a:chExt cx="1424586" cy="3192745"/>
            </a:xfrm>
          </p:grpSpPr>
          <p:sp>
            <p:nvSpPr>
              <p:cNvPr id="447" name="Shape 447"/>
              <p:cNvSpPr/>
              <p:nvPr/>
            </p:nvSpPr>
            <p:spPr>
              <a:xfrm>
                <a:off x="127000" y="83854"/>
                <a:ext cx="304920" cy="462246"/>
              </a:xfrm>
              <a:prstGeom prst="rect">
                <a:avLst/>
              </a:prstGeom>
              <a:noFill/>
              <a:ln w="25400" cap="flat">
                <a:solidFill>
                  <a:srgbClr val="FF93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448" name="Shape 448"/>
              <p:cNvSpPr/>
              <p:nvPr/>
            </p:nvSpPr>
            <p:spPr>
              <a:xfrm>
                <a:off x="0" y="2730500"/>
                <a:ext cx="520700" cy="546100"/>
              </a:xfrm>
              <a:prstGeom prst="rect">
                <a:avLst/>
              </a:prstGeom>
              <a:noFill/>
              <a:ln w="25400" cap="flat">
                <a:solidFill>
                  <a:srgbClr val="FF93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449" name="Shape 449"/>
              <p:cNvSpPr/>
              <p:nvPr/>
            </p:nvSpPr>
            <p:spPr>
              <a:xfrm flipH="1">
                <a:off x="520700" y="1841500"/>
                <a:ext cx="881607" cy="881607"/>
              </a:xfrm>
              <a:prstGeom prst="line">
                <a:avLst/>
              </a:prstGeom>
              <a:noFill/>
              <a:ln w="25400" cap="flat">
                <a:solidFill>
                  <a:srgbClr val="FF93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450" name="Shape 450"/>
              <p:cNvSpPr/>
              <p:nvPr/>
            </p:nvSpPr>
            <p:spPr>
              <a:xfrm>
                <a:off x="427763" y="548844"/>
                <a:ext cx="996824" cy="814231"/>
              </a:xfrm>
              <a:prstGeom prst="line">
                <a:avLst/>
              </a:prstGeom>
              <a:noFill/>
              <a:ln w="25400" cap="flat">
                <a:solidFill>
                  <a:srgbClr val="FF93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458" name="Group 458"/>
          <p:cNvGrpSpPr/>
          <p:nvPr/>
        </p:nvGrpSpPr>
        <p:grpSpPr>
          <a:xfrm>
            <a:off x="1282700" y="2509964"/>
            <a:ext cx="2755900" cy="3192336"/>
            <a:chOff x="0" y="84264"/>
            <a:chExt cx="2755899" cy="3192335"/>
          </a:xfrm>
        </p:grpSpPr>
        <p:sp>
          <p:nvSpPr>
            <p:cNvPr id="453" name="Shape 453"/>
            <p:cNvSpPr/>
            <p:nvPr/>
          </p:nvSpPr>
          <p:spPr>
            <a:xfrm>
              <a:off x="0" y="1409700"/>
              <a:ext cx="2587523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unobserved outcome</a:t>
              </a:r>
            </a:p>
          </p:txBody>
        </p:sp>
        <p:sp>
          <p:nvSpPr>
            <p:cNvPr id="454" name="Shape 454"/>
            <p:cNvSpPr/>
            <p:nvPr/>
          </p:nvSpPr>
          <p:spPr>
            <a:xfrm>
              <a:off x="2450567" y="84264"/>
              <a:ext cx="305333" cy="461836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55" name="Shape 455"/>
            <p:cNvSpPr/>
            <p:nvPr/>
          </p:nvSpPr>
          <p:spPr>
            <a:xfrm>
              <a:off x="2082800" y="2730500"/>
              <a:ext cx="520700" cy="5461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56" name="Shape 456"/>
            <p:cNvSpPr/>
            <p:nvPr/>
          </p:nvSpPr>
          <p:spPr>
            <a:xfrm flipH="1">
              <a:off x="1340893" y="545549"/>
              <a:ext cx="1109979" cy="882158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57" name="Shape 457"/>
            <p:cNvSpPr/>
            <p:nvPr/>
          </p:nvSpPr>
          <p:spPr>
            <a:xfrm flipH="1" flipV="1">
              <a:off x="1341972" y="1841500"/>
              <a:ext cx="752227" cy="912090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459" name="Shape 459"/>
          <p:cNvSpPr/>
          <p:nvPr/>
        </p:nvSpPr>
        <p:spPr>
          <a:xfrm>
            <a:off x="4612402" y="2914650"/>
            <a:ext cx="1020940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60" name="Shape 460"/>
          <p:cNvSpPr/>
          <p:nvPr/>
        </p:nvSpPr>
        <p:spPr>
          <a:xfrm>
            <a:off x="5374402" y="2914650"/>
            <a:ext cx="1020940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61" name="Shape 461"/>
          <p:cNvSpPr/>
          <p:nvPr/>
        </p:nvSpPr>
        <p:spPr>
          <a:xfrm>
            <a:off x="5260102" y="2833287"/>
            <a:ext cx="746994" cy="41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462" name="Shape 462"/>
          <p:cNvSpPr/>
          <p:nvPr/>
        </p:nvSpPr>
        <p:spPr>
          <a:xfrm>
            <a:off x="1003300" y="1524000"/>
            <a:ext cx="8178800" cy="93942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posterior probability of observing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t> given that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t> has occurred,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⏐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t>, is</a:t>
            </a:r>
            <a:br/>
            <a:r>
              <a:t>     proportional to the product of the conditional probability of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⏐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t>and the</a:t>
            </a:r>
            <a:br/>
            <a:r>
              <a:t>     unconditional probability of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A,</a:t>
            </a:r>
            <a:r>
              <a:t>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t>.</a:t>
            </a:r>
          </a:p>
        </p:txBody>
      </p:sp>
      <p:sp>
        <p:nvSpPr>
          <p:cNvPr id="463" name="Shape 463"/>
          <p:cNvSpPr/>
          <p:nvPr/>
        </p:nvSpPr>
        <p:spPr>
          <a:xfrm>
            <a:off x="4637802" y="2528811"/>
            <a:ext cx="1101565" cy="443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⏐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464" name="Shape 464"/>
          <p:cNvSpPr/>
          <p:nvPr/>
        </p:nvSpPr>
        <p:spPr>
          <a:xfrm>
            <a:off x="5691902" y="2528163"/>
            <a:ext cx="746994" cy="41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pic>
        <p:nvPicPr>
          <p:cNvPr id="46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4771" y="5022686"/>
            <a:ext cx="5019415" cy="9779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58" grpId="1"/>
      <p:bldP build="whole" bldLvl="1" animBg="1" rev="0" advAuto="0" spid="452" grpId="2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7" name="Shape 4497"/>
          <p:cNvSpPr/>
          <p:nvPr/>
        </p:nvSpPr>
        <p:spPr>
          <a:xfrm>
            <a:off x="1003300" y="39497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4. Calculate the probability of accepting the proposed change:</a:t>
            </a:r>
          </a:p>
        </p:txBody>
      </p:sp>
      <p:sp>
        <p:nvSpPr>
          <p:cNvPr id="4498" name="Shape 4498"/>
          <p:cNvSpPr/>
          <p:nvPr/>
        </p:nvSpPr>
        <p:spPr>
          <a:xfrm>
            <a:off x="3860125" y="4983657"/>
            <a:ext cx="2423062" cy="485046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499" name="Shape 4499"/>
          <p:cNvSpPr/>
          <p:nvPr/>
        </p:nvSpPr>
        <p:spPr>
          <a:xfrm>
            <a:off x="3853008" y="5486400"/>
            <a:ext cx="2437296" cy="485045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500" name="Shape 4500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4501" name="Shape 4501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sp>
        <p:nvSpPr>
          <p:cNvPr id="4502" name="Shape 4502"/>
          <p:cNvSpPr/>
          <p:nvPr/>
        </p:nvSpPr>
        <p:spPr>
          <a:xfrm>
            <a:off x="1003300" y="2489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Select a parameter to update (alter) according to the proposal probabilities</a:t>
            </a:r>
          </a:p>
        </p:txBody>
      </p:sp>
      <p:sp>
        <p:nvSpPr>
          <p:cNvPr id="4503" name="Shape 4503"/>
          <p:cNvSpPr/>
          <p:nvPr/>
        </p:nvSpPr>
        <p:spPr>
          <a:xfrm>
            <a:off x="1231900" y="3505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each prior probability distribution has one or more proposal mechanisms</a:t>
            </a:r>
          </a:p>
        </p:txBody>
      </p:sp>
      <p:sp>
        <p:nvSpPr>
          <p:cNvPr id="4504" name="Shape 4504"/>
          <p:cNvSpPr/>
          <p:nvPr/>
        </p:nvSpPr>
        <p:spPr>
          <a:xfrm>
            <a:off x="3436714" y="7251700"/>
            <a:ext cx="3286572" cy="298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 et al. (1953); Hastings (1970)</a:t>
            </a:r>
          </a:p>
        </p:txBody>
      </p:sp>
      <p:grpSp>
        <p:nvGrpSpPr>
          <p:cNvPr id="4507" name="Group 4507"/>
          <p:cNvGrpSpPr/>
          <p:nvPr/>
        </p:nvGrpSpPr>
        <p:grpSpPr>
          <a:xfrm>
            <a:off x="1003300" y="2870200"/>
            <a:ext cx="8866089" cy="360822"/>
            <a:chOff x="0" y="0"/>
            <a:chExt cx="8866088" cy="360821"/>
          </a:xfrm>
        </p:grpSpPr>
        <p:sp>
          <p:nvSpPr>
            <p:cNvPr id="4505" name="Shape 4505"/>
            <p:cNvSpPr/>
            <p:nvPr/>
          </p:nvSpPr>
          <p:spPr>
            <a:xfrm>
              <a:off x="0" y="0"/>
              <a:ext cx="8866089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3. Propose a new value,    , for the selected parameter via the proposal mechanism:</a:t>
              </a:r>
            </a:p>
          </p:txBody>
        </p:sp>
        <p:pic>
          <p:nvPicPr>
            <p:cNvPr id="4506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2582205" y="63570"/>
              <a:ext cx="183408" cy="22273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grpSp>
        <p:nvGrpSpPr>
          <p:cNvPr id="4510" name="Group 4510"/>
          <p:cNvGrpSpPr/>
          <p:nvPr/>
        </p:nvGrpSpPr>
        <p:grpSpPr>
          <a:xfrm>
            <a:off x="1003300" y="1828800"/>
            <a:ext cx="7848600" cy="635142"/>
            <a:chOff x="0" y="0"/>
            <a:chExt cx="7848600" cy="635141"/>
          </a:xfrm>
        </p:grpSpPr>
        <p:sp>
          <p:nvSpPr>
            <p:cNvPr id="4508" name="Shape 4508"/>
            <p:cNvSpPr/>
            <p:nvPr/>
          </p:nvSpPr>
          <p:spPr>
            <a:xfrm>
              <a:off x="0" y="0"/>
              <a:ext cx="7848600" cy="6351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1. Initialize the chain with some random values for all parameters, </a:t>
              </a:r>
              <a:br/>
              <a:r>
                <a:t>    including the tree with branch lengths,</a:t>
              </a:r>
            </a:p>
          </p:txBody>
        </p:sp>
        <p:pic>
          <p:nvPicPr>
            <p:cNvPr id="4509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4210050" y="362507"/>
              <a:ext cx="1400390" cy="27249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sp>
        <p:nvSpPr>
          <p:cNvPr id="4511" name="Shape 4511"/>
          <p:cNvSpPr/>
          <p:nvPr/>
        </p:nvSpPr>
        <p:spPr>
          <a:xfrm>
            <a:off x="1231900" y="31877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each parameter has a prior probability distribution of a specific form (uniform, </a:t>
            </a:r>
            <a:r>
              <a:rPr i="1"/>
              <a:t>etc</a:t>
            </a:r>
            <a:r>
              <a:t>.)</a:t>
            </a:r>
          </a:p>
        </p:txBody>
      </p:sp>
      <p:pic>
        <p:nvPicPr>
          <p:cNvPr id="4512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25600" y="5077241"/>
            <a:ext cx="4736331" cy="7874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4513" name="Shape 4513"/>
          <p:cNvSpPr/>
          <p:nvPr/>
        </p:nvSpPr>
        <p:spPr>
          <a:xfrm>
            <a:off x="1231900" y="4254500"/>
            <a:ext cx="8866089" cy="6351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i.e.</a:t>
            </a:r>
            <a:r>
              <a:t>, we decide how to explore the posterior probability density based on the ratio </a:t>
            </a:r>
            <a:br/>
            <a:r>
              <a:t>of the posterior probabilities of the current and proposed parameter values,</a:t>
            </a:r>
          </a:p>
        </p:txBody>
      </p:sp>
      <p:pic>
        <p:nvPicPr>
          <p:cNvPr id="4514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24944" y="4589670"/>
            <a:ext cx="401125" cy="254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6" name="Shape 4516"/>
          <p:cNvSpPr/>
          <p:nvPr/>
        </p:nvSpPr>
        <p:spPr>
          <a:xfrm>
            <a:off x="1003300" y="39497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4. Calculate the probability of accepting the proposed change:</a:t>
            </a:r>
          </a:p>
        </p:txBody>
      </p:sp>
      <p:sp>
        <p:nvSpPr>
          <p:cNvPr id="4517" name="Shape 4517"/>
          <p:cNvSpPr/>
          <p:nvPr/>
        </p:nvSpPr>
        <p:spPr>
          <a:xfrm>
            <a:off x="3860125" y="4983657"/>
            <a:ext cx="2423062" cy="485046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518" name="Shape 4518"/>
          <p:cNvSpPr/>
          <p:nvPr/>
        </p:nvSpPr>
        <p:spPr>
          <a:xfrm>
            <a:off x="6533105" y="4959647"/>
            <a:ext cx="2711532" cy="55977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posterior probability of proposed state</a:t>
            </a:r>
          </a:p>
        </p:txBody>
      </p:sp>
      <p:sp>
        <p:nvSpPr>
          <p:cNvPr id="4519" name="Shape 4519"/>
          <p:cNvSpPr/>
          <p:nvPr/>
        </p:nvSpPr>
        <p:spPr>
          <a:xfrm>
            <a:off x="3853008" y="5486400"/>
            <a:ext cx="2437296" cy="485045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520" name="Shape 4520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4521" name="Shape 4521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sp>
        <p:nvSpPr>
          <p:cNvPr id="4522" name="Shape 4522"/>
          <p:cNvSpPr/>
          <p:nvPr/>
        </p:nvSpPr>
        <p:spPr>
          <a:xfrm>
            <a:off x="1003300" y="2489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Select a parameter to update (alter) according to the proposal probabilities</a:t>
            </a:r>
          </a:p>
        </p:txBody>
      </p:sp>
      <p:sp>
        <p:nvSpPr>
          <p:cNvPr id="4523" name="Shape 4523"/>
          <p:cNvSpPr/>
          <p:nvPr/>
        </p:nvSpPr>
        <p:spPr>
          <a:xfrm>
            <a:off x="1231900" y="3505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each prior probability distribution has one or more proposal mechanisms</a:t>
            </a:r>
          </a:p>
        </p:txBody>
      </p:sp>
      <p:sp>
        <p:nvSpPr>
          <p:cNvPr id="4524" name="Shape 4524"/>
          <p:cNvSpPr/>
          <p:nvPr/>
        </p:nvSpPr>
        <p:spPr>
          <a:xfrm>
            <a:off x="3436714" y="7251700"/>
            <a:ext cx="3286572" cy="298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 et al. (1953); Hastings (1970)</a:t>
            </a:r>
          </a:p>
        </p:txBody>
      </p:sp>
      <p:grpSp>
        <p:nvGrpSpPr>
          <p:cNvPr id="4527" name="Group 4527"/>
          <p:cNvGrpSpPr/>
          <p:nvPr/>
        </p:nvGrpSpPr>
        <p:grpSpPr>
          <a:xfrm>
            <a:off x="1003300" y="2870200"/>
            <a:ext cx="8866089" cy="360822"/>
            <a:chOff x="0" y="0"/>
            <a:chExt cx="8866088" cy="360821"/>
          </a:xfrm>
        </p:grpSpPr>
        <p:sp>
          <p:nvSpPr>
            <p:cNvPr id="4525" name="Shape 4525"/>
            <p:cNvSpPr/>
            <p:nvPr/>
          </p:nvSpPr>
          <p:spPr>
            <a:xfrm>
              <a:off x="0" y="0"/>
              <a:ext cx="8866089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3. Propose a new value,    , for the selected parameter via the proposal mechanism:</a:t>
              </a:r>
            </a:p>
          </p:txBody>
        </p:sp>
        <p:pic>
          <p:nvPicPr>
            <p:cNvPr id="4526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2582205" y="63570"/>
              <a:ext cx="183408" cy="22273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grpSp>
        <p:nvGrpSpPr>
          <p:cNvPr id="4530" name="Group 4530"/>
          <p:cNvGrpSpPr/>
          <p:nvPr/>
        </p:nvGrpSpPr>
        <p:grpSpPr>
          <a:xfrm>
            <a:off x="1003300" y="1828800"/>
            <a:ext cx="7848600" cy="635142"/>
            <a:chOff x="0" y="0"/>
            <a:chExt cx="7848600" cy="635141"/>
          </a:xfrm>
        </p:grpSpPr>
        <p:sp>
          <p:nvSpPr>
            <p:cNvPr id="4528" name="Shape 4528"/>
            <p:cNvSpPr/>
            <p:nvPr/>
          </p:nvSpPr>
          <p:spPr>
            <a:xfrm>
              <a:off x="0" y="0"/>
              <a:ext cx="7848600" cy="6351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1. Initialize the chain with some random values for all parameters, </a:t>
              </a:r>
              <a:br/>
              <a:r>
                <a:t>    including the tree with branch lengths,</a:t>
              </a:r>
            </a:p>
          </p:txBody>
        </p:sp>
        <p:pic>
          <p:nvPicPr>
            <p:cNvPr id="4529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4210050" y="362507"/>
              <a:ext cx="1400390" cy="27249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sp>
        <p:nvSpPr>
          <p:cNvPr id="4531" name="Shape 4531"/>
          <p:cNvSpPr/>
          <p:nvPr/>
        </p:nvSpPr>
        <p:spPr>
          <a:xfrm>
            <a:off x="1231900" y="31877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each parameter has a prior probability distribution of a specific form (uniform, </a:t>
            </a:r>
            <a:r>
              <a:rPr i="1"/>
              <a:t>etc</a:t>
            </a:r>
            <a:r>
              <a:t>.)</a:t>
            </a:r>
          </a:p>
        </p:txBody>
      </p:sp>
      <p:pic>
        <p:nvPicPr>
          <p:cNvPr id="4532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25600" y="5077241"/>
            <a:ext cx="4736331" cy="7874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4533" name="Shape 4533"/>
          <p:cNvSpPr/>
          <p:nvPr/>
        </p:nvSpPr>
        <p:spPr>
          <a:xfrm>
            <a:off x="1231900" y="4254500"/>
            <a:ext cx="8866089" cy="6351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i.e.</a:t>
            </a:r>
            <a:r>
              <a:t>, we decide how to explore the posterior probability density based on the ratio </a:t>
            </a:r>
            <a:br/>
            <a:r>
              <a:t>of the posterior probabilities of the current and proposed parameter values,</a:t>
            </a:r>
          </a:p>
        </p:txBody>
      </p:sp>
      <p:pic>
        <p:nvPicPr>
          <p:cNvPr id="4534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24944" y="4589670"/>
            <a:ext cx="401125" cy="254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" name="Shape 4536"/>
          <p:cNvSpPr/>
          <p:nvPr/>
        </p:nvSpPr>
        <p:spPr>
          <a:xfrm>
            <a:off x="1003300" y="39497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4. Calculate the probability of accepting the proposed change:</a:t>
            </a:r>
          </a:p>
        </p:txBody>
      </p:sp>
      <p:sp>
        <p:nvSpPr>
          <p:cNvPr id="4537" name="Shape 4537"/>
          <p:cNvSpPr/>
          <p:nvPr/>
        </p:nvSpPr>
        <p:spPr>
          <a:xfrm>
            <a:off x="3860125" y="4983657"/>
            <a:ext cx="2423062" cy="485046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538" name="Shape 4538"/>
          <p:cNvSpPr/>
          <p:nvPr/>
        </p:nvSpPr>
        <p:spPr>
          <a:xfrm>
            <a:off x="3853008" y="5486400"/>
            <a:ext cx="2437296" cy="485045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539" name="Shape 4539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4540" name="Shape 4540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sp>
        <p:nvSpPr>
          <p:cNvPr id="4541" name="Shape 4541"/>
          <p:cNvSpPr/>
          <p:nvPr/>
        </p:nvSpPr>
        <p:spPr>
          <a:xfrm>
            <a:off x="1003300" y="2489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Select a parameter to update (alter) according to the proposal probabilities</a:t>
            </a:r>
          </a:p>
        </p:txBody>
      </p:sp>
      <p:sp>
        <p:nvSpPr>
          <p:cNvPr id="4542" name="Shape 4542"/>
          <p:cNvSpPr/>
          <p:nvPr/>
        </p:nvSpPr>
        <p:spPr>
          <a:xfrm>
            <a:off x="1231900" y="3505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each prior probability distribution has one or more proposal mechanisms</a:t>
            </a:r>
          </a:p>
        </p:txBody>
      </p:sp>
      <p:sp>
        <p:nvSpPr>
          <p:cNvPr id="4543" name="Shape 4543"/>
          <p:cNvSpPr/>
          <p:nvPr/>
        </p:nvSpPr>
        <p:spPr>
          <a:xfrm>
            <a:off x="3436714" y="7251700"/>
            <a:ext cx="3286572" cy="298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 et al. (1953); Hastings (1970)</a:t>
            </a:r>
          </a:p>
        </p:txBody>
      </p:sp>
      <p:grpSp>
        <p:nvGrpSpPr>
          <p:cNvPr id="4546" name="Group 4546"/>
          <p:cNvGrpSpPr/>
          <p:nvPr/>
        </p:nvGrpSpPr>
        <p:grpSpPr>
          <a:xfrm>
            <a:off x="1003300" y="2870200"/>
            <a:ext cx="8866089" cy="360822"/>
            <a:chOff x="0" y="0"/>
            <a:chExt cx="8866088" cy="360821"/>
          </a:xfrm>
        </p:grpSpPr>
        <p:sp>
          <p:nvSpPr>
            <p:cNvPr id="4544" name="Shape 4544"/>
            <p:cNvSpPr/>
            <p:nvPr/>
          </p:nvSpPr>
          <p:spPr>
            <a:xfrm>
              <a:off x="0" y="0"/>
              <a:ext cx="8866089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3. Propose a new value,    , for the selected parameter via the proposal mechanism:</a:t>
              </a:r>
            </a:p>
          </p:txBody>
        </p:sp>
        <p:pic>
          <p:nvPicPr>
            <p:cNvPr id="4545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2582205" y="63570"/>
              <a:ext cx="183408" cy="22273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grpSp>
        <p:nvGrpSpPr>
          <p:cNvPr id="4549" name="Group 4549"/>
          <p:cNvGrpSpPr/>
          <p:nvPr/>
        </p:nvGrpSpPr>
        <p:grpSpPr>
          <a:xfrm>
            <a:off x="1003300" y="1828800"/>
            <a:ext cx="7848600" cy="635142"/>
            <a:chOff x="0" y="0"/>
            <a:chExt cx="7848600" cy="635141"/>
          </a:xfrm>
        </p:grpSpPr>
        <p:sp>
          <p:nvSpPr>
            <p:cNvPr id="4547" name="Shape 4547"/>
            <p:cNvSpPr/>
            <p:nvPr/>
          </p:nvSpPr>
          <p:spPr>
            <a:xfrm>
              <a:off x="0" y="0"/>
              <a:ext cx="7848600" cy="6351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1. Initialize the chain with some random values for all parameters, </a:t>
              </a:r>
              <a:br/>
              <a:r>
                <a:t>    including the tree with branch lengths,</a:t>
              </a:r>
            </a:p>
          </p:txBody>
        </p:sp>
        <p:pic>
          <p:nvPicPr>
            <p:cNvPr id="4548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4210050" y="362507"/>
              <a:ext cx="1400390" cy="27249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sp>
        <p:nvSpPr>
          <p:cNvPr id="4550" name="Shape 4550"/>
          <p:cNvSpPr/>
          <p:nvPr/>
        </p:nvSpPr>
        <p:spPr>
          <a:xfrm>
            <a:off x="1231900" y="31877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each parameter has a prior probability distribution of a specific form (uniform, </a:t>
            </a:r>
            <a:r>
              <a:rPr i="1"/>
              <a:t>etc</a:t>
            </a:r>
            <a:r>
              <a:t>.)</a:t>
            </a:r>
          </a:p>
        </p:txBody>
      </p:sp>
      <p:pic>
        <p:nvPicPr>
          <p:cNvPr id="4551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25600" y="5077241"/>
            <a:ext cx="4736331" cy="7874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4552" name="Shape 4552"/>
          <p:cNvSpPr/>
          <p:nvPr/>
        </p:nvSpPr>
        <p:spPr>
          <a:xfrm>
            <a:off x="6533105" y="5429547"/>
            <a:ext cx="2711532" cy="55977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posterior probability of current state</a:t>
            </a:r>
          </a:p>
        </p:txBody>
      </p:sp>
      <p:sp>
        <p:nvSpPr>
          <p:cNvPr id="4553" name="Shape 4553"/>
          <p:cNvSpPr/>
          <p:nvPr/>
        </p:nvSpPr>
        <p:spPr>
          <a:xfrm>
            <a:off x="6533105" y="4959647"/>
            <a:ext cx="2711532" cy="55977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posterior probability of proposed state</a:t>
            </a:r>
          </a:p>
        </p:txBody>
      </p:sp>
      <p:sp>
        <p:nvSpPr>
          <p:cNvPr id="4554" name="Shape 4554"/>
          <p:cNvSpPr/>
          <p:nvPr/>
        </p:nvSpPr>
        <p:spPr>
          <a:xfrm>
            <a:off x="1231900" y="4254500"/>
            <a:ext cx="8866089" cy="6351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i.e.</a:t>
            </a:r>
            <a:r>
              <a:t>, we decide how to explore the posterior probability density based on the ratio </a:t>
            </a:r>
            <a:br/>
            <a:r>
              <a:t>of the posterior probabilities of the current and proposed parameter values,</a:t>
            </a:r>
          </a:p>
        </p:txBody>
      </p:sp>
      <p:pic>
        <p:nvPicPr>
          <p:cNvPr id="4555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24944" y="4589670"/>
            <a:ext cx="401125" cy="254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9" name="Group 4559"/>
          <p:cNvGrpSpPr/>
          <p:nvPr/>
        </p:nvGrpSpPr>
        <p:grpSpPr>
          <a:xfrm>
            <a:off x="5559598" y="6024245"/>
            <a:ext cx="2235201" cy="907753"/>
            <a:chOff x="936798" y="0"/>
            <a:chExt cx="2235200" cy="907752"/>
          </a:xfrm>
        </p:grpSpPr>
        <p:sp>
          <p:nvSpPr>
            <p:cNvPr id="4557" name="Shape 4557"/>
            <p:cNvSpPr/>
            <p:nvPr/>
          </p:nvSpPr>
          <p:spPr>
            <a:xfrm>
              <a:off x="936798" y="584200"/>
              <a:ext cx="2235201" cy="32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ctr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marginal likelihood</a:t>
              </a:r>
            </a:p>
          </p:txBody>
        </p:sp>
        <p:sp>
          <p:nvSpPr>
            <p:cNvPr id="4558" name="Shape 4558"/>
            <p:cNvSpPr/>
            <p:nvPr/>
          </p:nvSpPr>
          <p:spPr>
            <a:xfrm>
              <a:off x="1524805" y="0"/>
              <a:ext cx="1059187" cy="532954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5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4562" name="Group 4562"/>
          <p:cNvGrpSpPr/>
          <p:nvPr/>
        </p:nvGrpSpPr>
        <p:grpSpPr>
          <a:xfrm>
            <a:off x="1548741" y="5262245"/>
            <a:ext cx="2447629" cy="965201"/>
            <a:chOff x="-203858" y="0"/>
            <a:chExt cx="2447628" cy="965200"/>
          </a:xfrm>
        </p:grpSpPr>
        <p:sp>
          <p:nvSpPr>
            <p:cNvPr id="4560" name="Shape 4560"/>
            <p:cNvSpPr/>
            <p:nvPr/>
          </p:nvSpPr>
          <p:spPr>
            <a:xfrm>
              <a:off x="-97645" y="0"/>
              <a:ext cx="2235201" cy="32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posterior probability</a:t>
              </a:r>
            </a:p>
          </p:txBody>
        </p:sp>
        <p:sp>
          <p:nvSpPr>
            <p:cNvPr id="4561" name="Shape 4561"/>
            <p:cNvSpPr/>
            <p:nvPr/>
          </p:nvSpPr>
          <p:spPr>
            <a:xfrm>
              <a:off x="-203859" y="419100"/>
              <a:ext cx="2447629" cy="5461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4563" name="Shape 4563"/>
          <p:cNvSpPr/>
          <p:nvPr/>
        </p:nvSpPr>
        <p:spPr>
          <a:xfrm>
            <a:off x="1003300" y="39497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4. Calculate the probability of accepting the proposed change:</a:t>
            </a:r>
          </a:p>
        </p:txBody>
      </p:sp>
      <p:sp>
        <p:nvSpPr>
          <p:cNvPr id="4564" name="Shape 4564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4565" name="Shape 4565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sp>
        <p:nvSpPr>
          <p:cNvPr id="4566" name="Shape 4566"/>
          <p:cNvSpPr/>
          <p:nvPr/>
        </p:nvSpPr>
        <p:spPr>
          <a:xfrm>
            <a:off x="1003300" y="2489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Select a parameter to update (alter) according to the proposal probabilities</a:t>
            </a:r>
          </a:p>
        </p:txBody>
      </p:sp>
      <p:sp>
        <p:nvSpPr>
          <p:cNvPr id="4567" name="Shape 4567"/>
          <p:cNvSpPr/>
          <p:nvPr/>
        </p:nvSpPr>
        <p:spPr>
          <a:xfrm>
            <a:off x="1231900" y="3505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each prior probability distribution has one or more proposal mechanisms</a:t>
            </a:r>
          </a:p>
        </p:txBody>
      </p:sp>
      <p:sp>
        <p:nvSpPr>
          <p:cNvPr id="4568" name="Shape 4568"/>
          <p:cNvSpPr/>
          <p:nvPr/>
        </p:nvSpPr>
        <p:spPr>
          <a:xfrm>
            <a:off x="3436714" y="7251700"/>
            <a:ext cx="3286572" cy="298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 et al. (1953); Hastings (1970)</a:t>
            </a:r>
          </a:p>
        </p:txBody>
      </p:sp>
      <p:pic>
        <p:nvPicPr>
          <p:cNvPr id="456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9898" y="5475859"/>
            <a:ext cx="7114225" cy="10205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4570" name="Shape 4570"/>
          <p:cNvSpPr/>
          <p:nvPr/>
        </p:nvSpPr>
        <p:spPr>
          <a:xfrm>
            <a:off x="4619426" y="5948045"/>
            <a:ext cx="4092154" cy="98425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4573" name="Group 4573"/>
          <p:cNvGrpSpPr/>
          <p:nvPr/>
        </p:nvGrpSpPr>
        <p:grpSpPr>
          <a:xfrm>
            <a:off x="4568031" y="4982845"/>
            <a:ext cx="2445298" cy="952501"/>
            <a:chOff x="135731" y="0"/>
            <a:chExt cx="2445296" cy="952500"/>
          </a:xfrm>
        </p:grpSpPr>
        <p:sp>
          <p:nvSpPr>
            <p:cNvPr id="4571" name="Shape 4571"/>
            <p:cNvSpPr/>
            <p:nvPr/>
          </p:nvSpPr>
          <p:spPr>
            <a:xfrm>
              <a:off x="240779" y="0"/>
              <a:ext cx="2235201" cy="32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ctr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likelihood function</a:t>
              </a:r>
            </a:p>
          </p:txBody>
        </p:sp>
        <p:sp>
          <p:nvSpPr>
            <p:cNvPr id="4572" name="Shape 4572"/>
            <p:cNvSpPr/>
            <p:nvPr/>
          </p:nvSpPr>
          <p:spPr>
            <a:xfrm>
              <a:off x="135731" y="406400"/>
              <a:ext cx="2445298" cy="5461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4576" name="Group 4576"/>
          <p:cNvGrpSpPr/>
          <p:nvPr/>
        </p:nvGrpSpPr>
        <p:grpSpPr>
          <a:xfrm>
            <a:off x="6743700" y="4982845"/>
            <a:ext cx="2235200" cy="952501"/>
            <a:chOff x="-215900" y="0"/>
            <a:chExt cx="2235200" cy="952500"/>
          </a:xfrm>
        </p:grpSpPr>
        <p:sp>
          <p:nvSpPr>
            <p:cNvPr id="4574" name="Shape 4574"/>
            <p:cNvSpPr/>
            <p:nvPr/>
          </p:nvSpPr>
          <p:spPr>
            <a:xfrm>
              <a:off x="61625" y="406400"/>
              <a:ext cx="1680150" cy="5461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575" name="Shape 4575"/>
            <p:cNvSpPr/>
            <p:nvPr/>
          </p:nvSpPr>
          <p:spPr>
            <a:xfrm>
              <a:off x="-215900" y="0"/>
              <a:ext cx="2235200" cy="32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ctr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prior probability</a:t>
              </a:r>
            </a:p>
          </p:txBody>
        </p:sp>
      </p:grpSp>
      <p:grpSp>
        <p:nvGrpSpPr>
          <p:cNvPr id="4579" name="Group 4579"/>
          <p:cNvGrpSpPr/>
          <p:nvPr/>
        </p:nvGrpSpPr>
        <p:grpSpPr>
          <a:xfrm>
            <a:off x="1003300" y="2870200"/>
            <a:ext cx="8866089" cy="360822"/>
            <a:chOff x="0" y="0"/>
            <a:chExt cx="8866088" cy="360821"/>
          </a:xfrm>
        </p:grpSpPr>
        <p:sp>
          <p:nvSpPr>
            <p:cNvPr id="4577" name="Shape 4577"/>
            <p:cNvSpPr/>
            <p:nvPr/>
          </p:nvSpPr>
          <p:spPr>
            <a:xfrm>
              <a:off x="0" y="0"/>
              <a:ext cx="8866089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3. Propose a new value,    , for the selected parameter via the proposal mechanism:</a:t>
              </a:r>
            </a:p>
          </p:txBody>
        </p:sp>
        <p:pic>
          <p:nvPicPr>
            <p:cNvPr id="4578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2582205" y="63570"/>
              <a:ext cx="183408" cy="22273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grpSp>
        <p:nvGrpSpPr>
          <p:cNvPr id="4582" name="Group 4582"/>
          <p:cNvGrpSpPr/>
          <p:nvPr/>
        </p:nvGrpSpPr>
        <p:grpSpPr>
          <a:xfrm>
            <a:off x="1003300" y="1828800"/>
            <a:ext cx="7848600" cy="635142"/>
            <a:chOff x="0" y="0"/>
            <a:chExt cx="7848600" cy="635141"/>
          </a:xfrm>
        </p:grpSpPr>
        <p:sp>
          <p:nvSpPr>
            <p:cNvPr id="4580" name="Shape 4580"/>
            <p:cNvSpPr/>
            <p:nvPr/>
          </p:nvSpPr>
          <p:spPr>
            <a:xfrm>
              <a:off x="0" y="0"/>
              <a:ext cx="7848600" cy="6351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1. Initialize the chain with some random values for all parameters, </a:t>
              </a:r>
              <a:br/>
              <a:r>
                <a:t>    including the tree with branch lengths,</a:t>
              </a:r>
            </a:p>
          </p:txBody>
        </p:sp>
        <p:pic>
          <p:nvPicPr>
            <p:cNvPr id="4581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4210050" y="362507"/>
              <a:ext cx="1400390" cy="27249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sp>
        <p:nvSpPr>
          <p:cNvPr id="4583" name="Shape 4583"/>
          <p:cNvSpPr/>
          <p:nvPr/>
        </p:nvSpPr>
        <p:spPr>
          <a:xfrm>
            <a:off x="1231900" y="31877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each parameter has a prior probability distribution of a specific form (uniform, </a:t>
            </a:r>
            <a:r>
              <a:rPr i="1"/>
              <a:t>etc</a:t>
            </a:r>
            <a:r>
              <a:t>.)</a:t>
            </a:r>
          </a:p>
        </p:txBody>
      </p:sp>
      <p:sp>
        <p:nvSpPr>
          <p:cNvPr id="4584" name="Shape 4584"/>
          <p:cNvSpPr/>
          <p:nvPr/>
        </p:nvSpPr>
        <p:spPr>
          <a:xfrm>
            <a:off x="1231900" y="4254500"/>
            <a:ext cx="8866089" cy="6351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That means we can explore the posterior probability density without having to compute the marginal likelihood!!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2500"/>
                                        <p:tgtEl>
                                          <p:spTgt spid="4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570" grpId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6" name="Shape 4586"/>
          <p:cNvSpPr/>
          <p:nvPr/>
        </p:nvSpPr>
        <p:spPr>
          <a:xfrm>
            <a:off x="1003300" y="4356100"/>
            <a:ext cx="8178800" cy="3937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5. Generate a uniform random variable,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U[0,1]</a:t>
            </a:r>
            <a:r>
              <a:t>, accept if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R &gt; U</a:t>
            </a:r>
          </a:p>
        </p:txBody>
      </p:sp>
      <p:sp>
        <p:nvSpPr>
          <p:cNvPr id="4587" name="Shape 4587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4588" name="Shape 4588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sp>
        <p:nvSpPr>
          <p:cNvPr id="4589" name="Shape 4589"/>
          <p:cNvSpPr/>
          <p:nvPr/>
        </p:nvSpPr>
        <p:spPr>
          <a:xfrm>
            <a:off x="1003300" y="2489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Select a parameter to update (alter) according to the proposal probabilities</a:t>
            </a:r>
          </a:p>
        </p:txBody>
      </p:sp>
      <p:sp>
        <p:nvSpPr>
          <p:cNvPr id="4590" name="Shape 4590"/>
          <p:cNvSpPr/>
          <p:nvPr/>
        </p:nvSpPr>
        <p:spPr>
          <a:xfrm>
            <a:off x="1231900" y="3505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each prior probability distribution has one or more proposal mechanisms</a:t>
            </a:r>
          </a:p>
        </p:txBody>
      </p:sp>
      <p:sp>
        <p:nvSpPr>
          <p:cNvPr id="4591" name="Shape 4591"/>
          <p:cNvSpPr/>
          <p:nvPr/>
        </p:nvSpPr>
        <p:spPr>
          <a:xfrm>
            <a:off x="3436714" y="7251700"/>
            <a:ext cx="3286572" cy="298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 et al. (1953); Hastings (1970)</a:t>
            </a:r>
          </a:p>
        </p:txBody>
      </p:sp>
      <p:grpSp>
        <p:nvGrpSpPr>
          <p:cNvPr id="4594" name="Group 4594"/>
          <p:cNvGrpSpPr/>
          <p:nvPr/>
        </p:nvGrpSpPr>
        <p:grpSpPr>
          <a:xfrm>
            <a:off x="1003300" y="2870200"/>
            <a:ext cx="8866089" cy="360822"/>
            <a:chOff x="0" y="0"/>
            <a:chExt cx="8866088" cy="360821"/>
          </a:xfrm>
        </p:grpSpPr>
        <p:sp>
          <p:nvSpPr>
            <p:cNvPr id="4592" name="Shape 4592"/>
            <p:cNvSpPr/>
            <p:nvPr/>
          </p:nvSpPr>
          <p:spPr>
            <a:xfrm>
              <a:off x="0" y="0"/>
              <a:ext cx="8866089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3. Propose a new value,    , for the selected parameter via the proposal mechanism:</a:t>
              </a:r>
            </a:p>
          </p:txBody>
        </p:sp>
        <p:pic>
          <p:nvPicPr>
            <p:cNvPr id="4593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2582205" y="63570"/>
              <a:ext cx="183408" cy="22273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5000"/>
                </a:srgbClr>
              </a:outerShdw>
            </a:effectLst>
          </p:spPr>
        </p:pic>
      </p:grpSp>
      <p:sp>
        <p:nvSpPr>
          <p:cNvPr id="4595" name="Shape 4595"/>
          <p:cNvSpPr/>
          <p:nvPr/>
        </p:nvSpPr>
        <p:spPr>
          <a:xfrm>
            <a:off x="1003300" y="39497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4. Calculate the probability of accepting the proposed change,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</a:p>
        </p:txBody>
      </p:sp>
      <p:grpSp>
        <p:nvGrpSpPr>
          <p:cNvPr id="4598" name="Group 4598"/>
          <p:cNvGrpSpPr/>
          <p:nvPr/>
        </p:nvGrpSpPr>
        <p:grpSpPr>
          <a:xfrm>
            <a:off x="1003300" y="1828800"/>
            <a:ext cx="7848600" cy="635142"/>
            <a:chOff x="0" y="0"/>
            <a:chExt cx="7848600" cy="635141"/>
          </a:xfrm>
        </p:grpSpPr>
        <p:sp>
          <p:nvSpPr>
            <p:cNvPr id="4596" name="Shape 4596"/>
            <p:cNvSpPr/>
            <p:nvPr/>
          </p:nvSpPr>
          <p:spPr>
            <a:xfrm>
              <a:off x="0" y="0"/>
              <a:ext cx="7848600" cy="6351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1. Initialize the chain with some random values for all parameters, </a:t>
              </a:r>
              <a:br/>
              <a:r>
                <a:t>    including the tree with branch lengths,</a:t>
              </a:r>
            </a:p>
          </p:txBody>
        </p:sp>
        <p:pic>
          <p:nvPicPr>
            <p:cNvPr id="4597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4210050" y="362507"/>
              <a:ext cx="1400390" cy="27249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5000"/>
                </a:srgbClr>
              </a:outerShdw>
            </a:effectLst>
          </p:spPr>
        </p:pic>
      </p:grpSp>
      <p:sp>
        <p:nvSpPr>
          <p:cNvPr id="4599" name="Shape 4599"/>
          <p:cNvSpPr/>
          <p:nvPr/>
        </p:nvSpPr>
        <p:spPr>
          <a:xfrm>
            <a:off x="1231900" y="31877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each parameter has a prior probability distribution of a specific form (uniform, </a:t>
            </a:r>
            <a:r>
              <a:rPr i="1"/>
              <a:t>etc</a:t>
            </a:r>
            <a:r>
              <a:t>.)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1" name="Shape 4601"/>
          <p:cNvSpPr/>
          <p:nvPr/>
        </p:nvSpPr>
        <p:spPr>
          <a:xfrm>
            <a:off x="1003300" y="4737100"/>
            <a:ext cx="8178800" cy="3937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6. Repeat steps 2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t>5 an ‘adequate’ number of times</a:t>
            </a:r>
          </a:p>
        </p:txBody>
      </p:sp>
      <p:sp>
        <p:nvSpPr>
          <p:cNvPr id="4602" name="Shape 4602"/>
          <p:cNvSpPr/>
          <p:nvPr/>
        </p:nvSpPr>
        <p:spPr>
          <a:xfrm>
            <a:off x="1003300" y="4356100"/>
            <a:ext cx="8178800" cy="3937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5. Generate a uniform random variable,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U[0,1]</a:t>
            </a:r>
            <a:r>
              <a:t>, accept if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R &gt; U</a:t>
            </a:r>
          </a:p>
        </p:txBody>
      </p:sp>
      <p:sp>
        <p:nvSpPr>
          <p:cNvPr id="4603" name="Shape 4603"/>
          <p:cNvSpPr/>
          <p:nvPr/>
        </p:nvSpPr>
        <p:spPr>
          <a:xfrm>
            <a:off x="1003300" y="39497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4. Calculate the probability of accepting the proposed change,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</a:p>
        </p:txBody>
      </p:sp>
      <p:sp>
        <p:nvSpPr>
          <p:cNvPr id="4604" name="Shape 4604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4605" name="Shape 4605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sp>
        <p:nvSpPr>
          <p:cNvPr id="4606" name="Shape 4606"/>
          <p:cNvSpPr/>
          <p:nvPr/>
        </p:nvSpPr>
        <p:spPr>
          <a:xfrm>
            <a:off x="1003300" y="2489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Select a parameter to update (alter) according to the proposal probabilities</a:t>
            </a:r>
          </a:p>
        </p:txBody>
      </p:sp>
      <p:sp>
        <p:nvSpPr>
          <p:cNvPr id="4607" name="Shape 4607"/>
          <p:cNvSpPr/>
          <p:nvPr/>
        </p:nvSpPr>
        <p:spPr>
          <a:xfrm>
            <a:off x="1231900" y="3505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each prior probability distribution has one or more proposal mechanisms</a:t>
            </a:r>
          </a:p>
        </p:txBody>
      </p:sp>
      <p:sp>
        <p:nvSpPr>
          <p:cNvPr id="4608" name="Shape 4608"/>
          <p:cNvSpPr/>
          <p:nvPr/>
        </p:nvSpPr>
        <p:spPr>
          <a:xfrm>
            <a:off x="3436714" y="7251700"/>
            <a:ext cx="3286572" cy="298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 et al. (1953); Hastings (1970)</a:t>
            </a:r>
          </a:p>
        </p:txBody>
      </p:sp>
      <p:grpSp>
        <p:nvGrpSpPr>
          <p:cNvPr id="4611" name="Group 4611"/>
          <p:cNvGrpSpPr/>
          <p:nvPr/>
        </p:nvGrpSpPr>
        <p:grpSpPr>
          <a:xfrm>
            <a:off x="1003300" y="2870200"/>
            <a:ext cx="8866089" cy="360822"/>
            <a:chOff x="0" y="0"/>
            <a:chExt cx="8866088" cy="360821"/>
          </a:xfrm>
        </p:grpSpPr>
        <p:sp>
          <p:nvSpPr>
            <p:cNvPr id="4609" name="Shape 4609"/>
            <p:cNvSpPr/>
            <p:nvPr/>
          </p:nvSpPr>
          <p:spPr>
            <a:xfrm>
              <a:off x="0" y="0"/>
              <a:ext cx="8866089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3. Propose a new value,    , for the selected parameter via the proposal mechanism:</a:t>
              </a:r>
            </a:p>
          </p:txBody>
        </p:sp>
        <p:pic>
          <p:nvPicPr>
            <p:cNvPr id="4610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2582205" y="63570"/>
              <a:ext cx="183408" cy="22273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5000"/>
                </a:srgbClr>
              </a:outerShdw>
            </a:effectLst>
          </p:spPr>
        </p:pic>
      </p:grpSp>
      <p:grpSp>
        <p:nvGrpSpPr>
          <p:cNvPr id="4614" name="Group 4614"/>
          <p:cNvGrpSpPr/>
          <p:nvPr/>
        </p:nvGrpSpPr>
        <p:grpSpPr>
          <a:xfrm>
            <a:off x="1003300" y="1828800"/>
            <a:ext cx="7848600" cy="635142"/>
            <a:chOff x="0" y="0"/>
            <a:chExt cx="7848600" cy="635141"/>
          </a:xfrm>
        </p:grpSpPr>
        <p:sp>
          <p:nvSpPr>
            <p:cNvPr id="4612" name="Shape 4612"/>
            <p:cNvSpPr/>
            <p:nvPr/>
          </p:nvSpPr>
          <p:spPr>
            <a:xfrm>
              <a:off x="0" y="0"/>
              <a:ext cx="7848600" cy="6351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1. Initialize the chain with some random values for all parameters, </a:t>
              </a:r>
              <a:br/>
              <a:r>
                <a:t>    including the tree with branch lengths,</a:t>
              </a:r>
            </a:p>
          </p:txBody>
        </p:sp>
        <p:pic>
          <p:nvPicPr>
            <p:cNvPr id="4613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4210050" y="362507"/>
              <a:ext cx="1400390" cy="27249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5000"/>
                </a:srgbClr>
              </a:outerShdw>
            </a:effectLst>
          </p:spPr>
        </p:pic>
      </p:grpSp>
      <p:sp>
        <p:nvSpPr>
          <p:cNvPr id="4615" name="Shape 4615"/>
          <p:cNvSpPr/>
          <p:nvPr/>
        </p:nvSpPr>
        <p:spPr>
          <a:xfrm>
            <a:off x="1231900" y="31877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each parameter has a prior probability distribution of a specific form (uniform, </a:t>
            </a:r>
            <a:r>
              <a:rPr i="1"/>
              <a:t>etc</a:t>
            </a:r>
            <a:r>
              <a:t>.)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7" name="Shape 4617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4618" name="Shape 4618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pic>
        <p:nvPicPr>
          <p:cNvPr id="4619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40154" b="0"/>
          <a:stretch>
            <a:fillRect/>
          </a:stretch>
        </p:blipFill>
        <p:spPr>
          <a:xfrm>
            <a:off x="2935720" y="2402130"/>
            <a:ext cx="4337941" cy="12322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pic>
        <p:nvPicPr>
          <p:cNvPr id="462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15507" y="2844799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4621" name="Shape 4621"/>
          <p:cNvSpPr/>
          <p:nvPr/>
        </p:nvSpPr>
        <p:spPr>
          <a:xfrm>
            <a:off x="2935720" y="3721026"/>
            <a:ext cx="435737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622" name="Shape 4622"/>
          <p:cNvSpPr/>
          <p:nvPr/>
        </p:nvSpPr>
        <p:spPr>
          <a:xfrm flipV="1">
            <a:off x="2942070" y="2309095"/>
            <a:ext cx="1" cy="1418282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623" name="Shape 4623"/>
          <p:cNvSpPr/>
          <p:nvPr/>
        </p:nvSpPr>
        <p:spPr>
          <a:xfrm rot="16200000">
            <a:off x="2266242" y="2883151"/>
            <a:ext cx="10173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</a:t>
            </a:r>
          </a:p>
        </p:txBody>
      </p:sp>
      <p:pic>
        <p:nvPicPr>
          <p:cNvPr id="462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8543" y="3769465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4625" name="Shape 4625"/>
          <p:cNvSpPr/>
          <p:nvPr/>
        </p:nvSpPr>
        <p:spPr>
          <a:xfrm>
            <a:off x="6145936" y="2892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626" name="Shape 4626"/>
          <p:cNvSpPr/>
          <p:nvPr/>
        </p:nvSpPr>
        <p:spPr>
          <a:xfrm>
            <a:off x="6575345" y="2775534"/>
            <a:ext cx="700424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0.05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" name="Shape 4628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4629" name="Shape 4629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pic>
        <p:nvPicPr>
          <p:cNvPr id="4630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40154" b="0"/>
          <a:stretch>
            <a:fillRect/>
          </a:stretch>
        </p:blipFill>
        <p:spPr>
          <a:xfrm>
            <a:off x="2935720" y="2402130"/>
            <a:ext cx="4337941" cy="12322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sp>
        <p:nvSpPr>
          <p:cNvPr id="4631" name="Shape 4631"/>
          <p:cNvSpPr/>
          <p:nvPr/>
        </p:nvSpPr>
        <p:spPr>
          <a:xfrm>
            <a:off x="5701436" y="2511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463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15507" y="2844799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4633" name="Shape 4633"/>
          <p:cNvSpPr/>
          <p:nvPr/>
        </p:nvSpPr>
        <p:spPr>
          <a:xfrm>
            <a:off x="2935720" y="3721026"/>
            <a:ext cx="435737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634" name="Shape 4634"/>
          <p:cNvSpPr/>
          <p:nvPr/>
        </p:nvSpPr>
        <p:spPr>
          <a:xfrm flipV="1">
            <a:off x="2942070" y="2309095"/>
            <a:ext cx="1" cy="1418282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635" name="Shape 4635"/>
          <p:cNvSpPr/>
          <p:nvPr/>
        </p:nvSpPr>
        <p:spPr>
          <a:xfrm rot="16200000">
            <a:off x="2266242" y="2883151"/>
            <a:ext cx="10173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</a:t>
            </a:r>
          </a:p>
        </p:txBody>
      </p:sp>
      <p:pic>
        <p:nvPicPr>
          <p:cNvPr id="463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64388" y="2430796"/>
            <a:ext cx="181549" cy="2204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pic>
        <p:nvPicPr>
          <p:cNvPr id="463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8543" y="3769465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4638" name="Shape 4638"/>
          <p:cNvSpPr/>
          <p:nvPr/>
        </p:nvSpPr>
        <p:spPr>
          <a:xfrm>
            <a:off x="6145936" y="2892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433FF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639" name="Shape 4639"/>
          <p:cNvSpPr/>
          <p:nvPr/>
        </p:nvSpPr>
        <p:spPr>
          <a:xfrm>
            <a:off x="6130846" y="2394534"/>
            <a:ext cx="586123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0.1</a:t>
            </a:r>
          </a:p>
        </p:txBody>
      </p:sp>
      <p:sp>
        <p:nvSpPr>
          <p:cNvPr id="4640" name="Shape 4640"/>
          <p:cNvSpPr/>
          <p:nvPr/>
        </p:nvSpPr>
        <p:spPr>
          <a:xfrm>
            <a:off x="6575345" y="2775534"/>
            <a:ext cx="700424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0.05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2" name="Shape 4642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4643" name="Shape 4643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pic>
        <p:nvPicPr>
          <p:cNvPr id="464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45706" y="4177937"/>
            <a:ext cx="4566988" cy="58189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pic>
        <p:nvPicPr>
          <p:cNvPr id="4645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l="0" t="0" r="40154" b="0"/>
          <a:stretch>
            <a:fillRect/>
          </a:stretch>
        </p:blipFill>
        <p:spPr>
          <a:xfrm>
            <a:off x="2935720" y="2402130"/>
            <a:ext cx="4337941" cy="12322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pic>
        <p:nvPicPr>
          <p:cNvPr id="464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15507" y="2844799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4647" name="Shape 4647"/>
          <p:cNvSpPr/>
          <p:nvPr/>
        </p:nvSpPr>
        <p:spPr>
          <a:xfrm>
            <a:off x="2935720" y="3721026"/>
            <a:ext cx="435737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648" name="Shape 4648"/>
          <p:cNvSpPr/>
          <p:nvPr/>
        </p:nvSpPr>
        <p:spPr>
          <a:xfrm flipV="1">
            <a:off x="2942070" y="2309095"/>
            <a:ext cx="1" cy="1418282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649" name="Shape 4649"/>
          <p:cNvSpPr/>
          <p:nvPr/>
        </p:nvSpPr>
        <p:spPr>
          <a:xfrm rot="16200000">
            <a:off x="2266242" y="2883151"/>
            <a:ext cx="10173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</a:t>
            </a:r>
          </a:p>
        </p:txBody>
      </p:sp>
      <p:pic>
        <p:nvPicPr>
          <p:cNvPr id="4650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64388" y="2430796"/>
            <a:ext cx="181549" cy="2204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pic>
        <p:nvPicPr>
          <p:cNvPr id="4651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28543" y="3769465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4652" name="Shape 4652"/>
          <p:cNvSpPr/>
          <p:nvPr/>
        </p:nvSpPr>
        <p:spPr>
          <a:xfrm>
            <a:off x="6130846" y="2394534"/>
            <a:ext cx="586123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0.1</a:t>
            </a:r>
          </a:p>
        </p:txBody>
      </p:sp>
      <p:sp>
        <p:nvSpPr>
          <p:cNvPr id="4653" name="Shape 4653"/>
          <p:cNvSpPr/>
          <p:nvPr/>
        </p:nvSpPr>
        <p:spPr>
          <a:xfrm>
            <a:off x="6575345" y="2775534"/>
            <a:ext cx="700424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0.05</a:t>
            </a:r>
          </a:p>
        </p:txBody>
      </p:sp>
      <p:grpSp>
        <p:nvGrpSpPr>
          <p:cNvPr id="4656" name="Group 4656"/>
          <p:cNvGrpSpPr/>
          <p:nvPr/>
        </p:nvGrpSpPr>
        <p:grpSpPr>
          <a:xfrm>
            <a:off x="6023691" y="4209956"/>
            <a:ext cx="1536701" cy="1258591"/>
            <a:chOff x="1248491" y="-616043"/>
            <a:chExt cx="1536700" cy="1258589"/>
          </a:xfrm>
        </p:grpSpPr>
        <p:sp>
          <p:nvSpPr>
            <p:cNvPr id="4654" name="Shape 4654"/>
            <p:cNvSpPr/>
            <p:nvPr/>
          </p:nvSpPr>
          <p:spPr>
            <a:xfrm>
              <a:off x="1570134" y="-616044"/>
              <a:ext cx="893414" cy="571658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5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655" name="Shape 4655"/>
            <p:cNvSpPr/>
            <p:nvPr/>
          </p:nvSpPr>
          <p:spPr>
            <a:xfrm>
              <a:off x="1248491" y="82774"/>
              <a:ext cx="1536701" cy="559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algn="ctr">
                <a:lnSpc>
                  <a:spcPts val="19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proposal </a:t>
              </a:r>
              <a:br/>
              <a:r>
                <a:t>ratio </a:t>
              </a:r>
            </a:p>
          </p:txBody>
        </p:sp>
      </p:grpSp>
      <p:sp>
        <p:nvSpPr>
          <p:cNvPr id="4657" name="Shape 4657"/>
          <p:cNvSpPr/>
          <p:nvPr/>
        </p:nvSpPr>
        <p:spPr>
          <a:xfrm>
            <a:off x="5701436" y="2511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658" name="Shape 4658"/>
          <p:cNvSpPr/>
          <p:nvPr/>
        </p:nvSpPr>
        <p:spPr>
          <a:xfrm>
            <a:off x="6145936" y="2892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433FF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4661" name="Group 4661"/>
          <p:cNvGrpSpPr/>
          <p:nvPr/>
        </p:nvGrpSpPr>
        <p:grpSpPr>
          <a:xfrm>
            <a:off x="4070096" y="4209956"/>
            <a:ext cx="1536701" cy="1258591"/>
            <a:chOff x="0" y="0"/>
            <a:chExt cx="1536700" cy="1258589"/>
          </a:xfrm>
        </p:grpSpPr>
        <p:sp>
          <p:nvSpPr>
            <p:cNvPr id="4659" name="Shape 4659"/>
            <p:cNvSpPr/>
            <p:nvPr/>
          </p:nvSpPr>
          <p:spPr>
            <a:xfrm>
              <a:off x="0" y="698817"/>
              <a:ext cx="1536700" cy="559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algn="ctr">
                <a:lnSpc>
                  <a:spcPts val="19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likelihood </a:t>
              </a:r>
              <a:br/>
              <a:r>
                <a:t>ratio </a:t>
              </a:r>
            </a:p>
          </p:txBody>
        </p:sp>
        <p:sp>
          <p:nvSpPr>
            <p:cNvPr id="4660" name="Shape 4660"/>
            <p:cNvSpPr/>
            <p:nvPr/>
          </p:nvSpPr>
          <p:spPr>
            <a:xfrm>
              <a:off x="272512" y="0"/>
              <a:ext cx="991676" cy="571658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5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4664" name="Group 4664"/>
          <p:cNvGrpSpPr/>
          <p:nvPr/>
        </p:nvGrpSpPr>
        <p:grpSpPr>
          <a:xfrm>
            <a:off x="5060696" y="4209956"/>
            <a:ext cx="1536701" cy="1258591"/>
            <a:chOff x="-127000" y="0"/>
            <a:chExt cx="1536700" cy="1258589"/>
          </a:xfrm>
        </p:grpSpPr>
        <p:sp>
          <p:nvSpPr>
            <p:cNvPr id="4662" name="Shape 4662"/>
            <p:cNvSpPr/>
            <p:nvPr/>
          </p:nvSpPr>
          <p:spPr>
            <a:xfrm>
              <a:off x="-127000" y="698817"/>
              <a:ext cx="1536700" cy="559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algn="ctr">
                <a:lnSpc>
                  <a:spcPts val="19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prior </a:t>
              </a:r>
              <a:br/>
              <a:r>
                <a:t>ratio </a:t>
              </a:r>
            </a:p>
          </p:txBody>
        </p:sp>
        <p:sp>
          <p:nvSpPr>
            <p:cNvPr id="4663" name="Shape 4663"/>
            <p:cNvSpPr/>
            <p:nvPr/>
          </p:nvSpPr>
          <p:spPr>
            <a:xfrm>
              <a:off x="266314" y="0"/>
              <a:ext cx="750072" cy="571658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5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499"/>
                                        <p:tgtEl>
                                          <p:spTgt spid="4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99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499"/>
                                        <p:tgtEl>
                                          <p:spTgt spid="4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98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500"/>
                                        <p:tgtEl>
                                          <p:spTgt spid="4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661" grpId="1"/>
      <p:bldP build="whole" bldLvl="1" animBg="1" rev="0" advAuto="0" spid="4664" grpId="2"/>
      <p:bldP build="whole" bldLvl="1" animBg="1" rev="0" advAuto="0" spid="4656" grpId="3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6" name="Shape 4666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4667" name="Shape 4667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pic>
        <p:nvPicPr>
          <p:cNvPr id="466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45706" y="4177937"/>
            <a:ext cx="4566988" cy="58189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pic>
        <p:nvPicPr>
          <p:cNvPr id="4669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l="0" t="0" r="40154" b="0"/>
          <a:stretch>
            <a:fillRect/>
          </a:stretch>
        </p:blipFill>
        <p:spPr>
          <a:xfrm>
            <a:off x="2935720" y="2402130"/>
            <a:ext cx="4337941" cy="12322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pic>
        <p:nvPicPr>
          <p:cNvPr id="4670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15507" y="2844799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4671" name="Shape 4671"/>
          <p:cNvSpPr/>
          <p:nvPr/>
        </p:nvSpPr>
        <p:spPr>
          <a:xfrm>
            <a:off x="2935720" y="3721026"/>
            <a:ext cx="435737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672" name="Shape 4672"/>
          <p:cNvSpPr/>
          <p:nvPr/>
        </p:nvSpPr>
        <p:spPr>
          <a:xfrm flipV="1">
            <a:off x="2942070" y="2309095"/>
            <a:ext cx="1" cy="1418282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673" name="Shape 4673"/>
          <p:cNvSpPr/>
          <p:nvPr/>
        </p:nvSpPr>
        <p:spPr>
          <a:xfrm rot="16200000">
            <a:off x="2266242" y="2883151"/>
            <a:ext cx="10173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</a:t>
            </a:r>
          </a:p>
        </p:txBody>
      </p:sp>
      <p:pic>
        <p:nvPicPr>
          <p:cNvPr id="4674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64388" y="2430796"/>
            <a:ext cx="181549" cy="2204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pic>
        <p:nvPicPr>
          <p:cNvPr id="467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28543" y="3769465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4676" name="Shape 4676"/>
          <p:cNvSpPr/>
          <p:nvPr/>
        </p:nvSpPr>
        <p:spPr>
          <a:xfrm>
            <a:off x="6130846" y="2394534"/>
            <a:ext cx="586123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0.1</a:t>
            </a:r>
          </a:p>
        </p:txBody>
      </p:sp>
      <p:sp>
        <p:nvSpPr>
          <p:cNvPr id="4677" name="Shape 4677"/>
          <p:cNvSpPr/>
          <p:nvPr/>
        </p:nvSpPr>
        <p:spPr>
          <a:xfrm>
            <a:off x="6575345" y="2775534"/>
            <a:ext cx="700424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0.05</a:t>
            </a:r>
          </a:p>
        </p:txBody>
      </p:sp>
      <p:grpSp>
        <p:nvGrpSpPr>
          <p:cNvPr id="4680" name="Group 4680"/>
          <p:cNvGrpSpPr/>
          <p:nvPr/>
        </p:nvGrpSpPr>
        <p:grpSpPr>
          <a:xfrm>
            <a:off x="6023691" y="4209956"/>
            <a:ext cx="1536701" cy="1258591"/>
            <a:chOff x="1248491" y="-616043"/>
            <a:chExt cx="1536700" cy="1258589"/>
          </a:xfrm>
        </p:grpSpPr>
        <p:sp>
          <p:nvSpPr>
            <p:cNvPr id="4678" name="Shape 4678"/>
            <p:cNvSpPr/>
            <p:nvPr/>
          </p:nvSpPr>
          <p:spPr>
            <a:xfrm>
              <a:off x="1570134" y="-616044"/>
              <a:ext cx="893414" cy="571658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5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679" name="Shape 4679"/>
            <p:cNvSpPr/>
            <p:nvPr/>
          </p:nvSpPr>
          <p:spPr>
            <a:xfrm>
              <a:off x="1248491" y="82774"/>
              <a:ext cx="1536701" cy="559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algn="ctr">
                <a:lnSpc>
                  <a:spcPts val="19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proposal </a:t>
              </a:r>
              <a:br/>
              <a:r>
                <a:t>ratio </a:t>
              </a:r>
            </a:p>
          </p:txBody>
        </p:sp>
      </p:grpSp>
      <p:sp>
        <p:nvSpPr>
          <p:cNvPr id="4681" name="Shape 4681"/>
          <p:cNvSpPr/>
          <p:nvPr/>
        </p:nvSpPr>
        <p:spPr>
          <a:xfrm>
            <a:off x="5701436" y="2511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682" name="Shape 4682"/>
          <p:cNvSpPr/>
          <p:nvPr/>
        </p:nvSpPr>
        <p:spPr>
          <a:xfrm>
            <a:off x="6145936" y="2892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433FF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683" name="Shape 4683"/>
          <p:cNvSpPr/>
          <p:nvPr/>
        </p:nvSpPr>
        <p:spPr>
          <a:xfrm>
            <a:off x="4470146" y="4908774"/>
            <a:ext cx="1536701" cy="5597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ctr"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posterior </a:t>
            </a:r>
            <a:br/>
            <a:r>
              <a:t>ratio </a:t>
            </a:r>
          </a:p>
        </p:txBody>
      </p:sp>
      <p:sp>
        <p:nvSpPr>
          <p:cNvPr id="4684" name="Shape 4684"/>
          <p:cNvSpPr/>
          <p:nvPr/>
        </p:nvSpPr>
        <p:spPr>
          <a:xfrm>
            <a:off x="4347557" y="4209956"/>
            <a:ext cx="1849180" cy="571658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wipe dir="d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4771" y="5022686"/>
            <a:ext cx="5019415" cy="9779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468" name="Shape 468"/>
          <p:cNvSpPr/>
          <p:nvPr/>
        </p:nvSpPr>
        <p:spPr>
          <a:xfrm>
            <a:off x="4637802" y="2528811"/>
            <a:ext cx="1101565" cy="443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⏐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469" name="Shape 469"/>
          <p:cNvSpPr/>
          <p:nvPr/>
        </p:nvSpPr>
        <p:spPr>
          <a:xfrm>
            <a:off x="5691902" y="2528163"/>
            <a:ext cx="746994" cy="41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470" name="Shape 470"/>
          <p:cNvSpPr/>
          <p:nvPr/>
        </p:nvSpPr>
        <p:spPr>
          <a:xfrm>
            <a:off x="4612402" y="2914650"/>
            <a:ext cx="1020940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71" name="Shape 471"/>
          <p:cNvSpPr/>
          <p:nvPr/>
        </p:nvSpPr>
        <p:spPr>
          <a:xfrm>
            <a:off x="5374402" y="2914650"/>
            <a:ext cx="1020940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72" name="Shape 472"/>
          <p:cNvSpPr/>
          <p:nvPr/>
        </p:nvSpPr>
        <p:spPr>
          <a:xfrm>
            <a:off x="5260102" y="2833287"/>
            <a:ext cx="746994" cy="41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473" name="Shape 473"/>
          <p:cNvSpPr/>
          <p:nvPr/>
        </p:nvSpPr>
        <p:spPr>
          <a:xfrm>
            <a:off x="3367802" y="2516435"/>
            <a:ext cx="1101565" cy="443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⏐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474" name="Shape 474"/>
          <p:cNvSpPr/>
          <p:nvPr/>
        </p:nvSpPr>
        <p:spPr>
          <a:xfrm>
            <a:off x="4432741" y="2522126"/>
            <a:ext cx="279035" cy="419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</a:p>
        </p:txBody>
      </p:sp>
      <p:sp>
        <p:nvSpPr>
          <p:cNvPr id="475" name="Shape 475"/>
          <p:cNvSpPr/>
          <p:nvPr/>
        </p:nvSpPr>
        <p:spPr>
          <a:xfrm>
            <a:off x="4612402" y="2914650"/>
            <a:ext cx="1020940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76" name="Shape 476"/>
          <p:cNvSpPr/>
          <p:nvPr/>
        </p:nvSpPr>
        <p:spPr>
          <a:xfrm>
            <a:off x="5374402" y="2914650"/>
            <a:ext cx="1020940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77" name="Shape 477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 Theorem</a:t>
            </a:r>
          </a:p>
        </p:txBody>
      </p:sp>
      <p:sp>
        <p:nvSpPr>
          <p:cNvPr id="478" name="Shape 478"/>
          <p:cNvSpPr/>
          <p:nvPr/>
        </p:nvSpPr>
        <p:spPr>
          <a:xfrm>
            <a:off x="3283247" y="139997"/>
            <a:ext cx="359350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  <p:grpSp>
        <p:nvGrpSpPr>
          <p:cNvPr id="484" name="Group 484"/>
          <p:cNvGrpSpPr/>
          <p:nvPr/>
        </p:nvGrpSpPr>
        <p:grpSpPr>
          <a:xfrm>
            <a:off x="1308100" y="2502420"/>
            <a:ext cx="3198730" cy="3198611"/>
            <a:chOff x="0" y="89420"/>
            <a:chExt cx="3198729" cy="3198610"/>
          </a:xfrm>
        </p:grpSpPr>
        <p:sp>
          <p:nvSpPr>
            <p:cNvPr id="479" name="Shape 479"/>
            <p:cNvSpPr/>
            <p:nvPr/>
          </p:nvSpPr>
          <p:spPr>
            <a:xfrm>
              <a:off x="0" y="1409700"/>
              <a:ext cx="2235200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posterior probability</a:t>
              </a:r>
            </a:p>
          </p:txBody>
        </p:sp>
        <p:sp>
          <p:nvSpPr>
            <p:cNvPr id="480" name="Shape 480"/>
            <p:cNvSpPr/>
            <p:nvPr/>
          </p:nvSpPr>
          <p:spPr>
            <a:xfrm>
              <a:off x="2050306" y="89420"/>
              <a:ext cx="1148424" cy="45668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81" name="Shape 481"/>
            <p:cNvSpPr/>
            <p:nvPr/>
          </p:nvSpPr>
          <p:spPr>
            <a:xfrm>
              <a:off x="1709318" y="2741031"/>
              <a:ext cx="1465683" cy="5470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82" name="Shape 482"/>
            <p:cNvSpPr/>
            <p:nvPr/>
          </p:nvSpPr>
          <p:spPr>
            <a:xfrm flipH="1">
              <a:off x="1340893" y="546100"/>
              <a:ext cx="881607" cy="881607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83" name="Shape 483"/>
            <p:cNvSpPr/>
            <p:nvPr/>
          </p:nvSpPr>
          <p:spPr>
            <a:xfrm flipH="1" flipV="1">
              <a:off x="1340893" y="1854200"/>
              <a:ext cx="881607" cy="881607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490" name="Group 490"/>
          <p:cNvGrpSpPr/>
          <p:nvPr/>
        </p:nvGrpSpPr>
        <p:grpSpPr>
          <a:xfrm>
            <a:off x="3822700" y="2506162"/>
            <a:ext cx="3015643" cy="2904038"/>
            <a:chOff x="0" y="93162"/>
            <a:chExt cx="3015642" cy="2904037"/>
          </a:xfrm>
        </p:grpSpPr>
        <p:sp>
          <p:nvSpPr>
            <p:cNvPr id="485" name="Shape 485"/>
            <p:cNvSpPr/>
            <p:nvPr/>
          </p:nvSpPr>
          <p:spPr>
            <a:xfrm>
              <a:off x="0" y="1409700"/>
              <a:ext cx="2235200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likelihood function</a:t>
              </a:r>
            </a:p>
          </p:txBody>
        </p:sp>
        <p:sp>
          <p:nvSpPr>
            <p:cNvPr id="486" name="Shape 486"/>
            <p:cNvSpPr/>
            <p:nvPr/>
          </p:nvSpPr>
          <p:spPr>
            <a:xfrm>
              <a:off x="825500" y="93162"/>
              <a:ext cx="1068902" cy="409815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87" name="Shape 487"/>
            <p:cNvSpPr/>
            <p:nvPr/>
          </p:nvSpPr>
          <p:spPr>
            <a:xfrm>
              <a:off x="1665993" y="2451100"/>
              <a:ext cx="1349650" cy="5461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88" name="Shape 488"/>
            <p:cNvSpPr/>
            <p:nvPr/>
          </p:nvSpPr>
          <p:spPr>
            <a:xfrm flipH="1">
              <a:off x="850900" y="501558"/>
              <a:ext cx="616514" cy="926149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89" name="Shape 489"/>
            <p:cNvSpPr/>
            <p:nvPr/>
          </p:nvSpPr>
          <p:spPr>
            <a:xfrm flipH="1" flipV="1">
              <a:off x="861111" y="1836636"/>
              <a:ext cx="805195" cy="612323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496" name="Group 496"/>
          <p:cNvGrpSpPr/>
          <p:nvPr/>
        </p:nvGrpSpPr>
        <p:grpSpPr>
          <a:xfrm>
            <a:off x="5756484" y="2505713"/>
            <a:ext cx="3273216" cy="2904487"/>
            <a:chOff x="-1038015" y="92713"/>
            <a:chExt cx="3273215" cy="2904486"/>
          </a:xfrm>
        </p:grpSpPr>
        <p:sp>
          <p:nvSpPr>
            <p:cNvPr id="491" name="Shape 491"/>
            <p:cNvSpPr/>
            <p:nvPr/>
          </p:nvSpPr>
          <p:spPr>
            <a:xfrm>
              <a:off x="0" y="1409700"/>
              <a:ext cx="2235200" cy="348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ctr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7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prior probability</a:t>
              </a:r>
            </a:p>
          </p:txBody>
        </p:sp>
        <p:sp>
          <p:nvSpPr>
            <p:cNvPr id="492" name="Shape 492"/>
            <p:cNvSpPr/>
            <p:nvPr/>
          </p:nvSpPr>
          <p:spPr>
            <a:xfrm>
              <a:off x="-1038016" y="92713"/>
              <a:ext cx="688820" cy="410718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93" name="Shape 493"/>
            <p:cNvSpPr/>
            <p:nvPr/>
          </p:nvSpPr>
          <p:spPr>
            <a:xfrm flipH="1" flipV="1">
              <a:off x="-359395" y="503471"/>
              <a:ext cx="1803417" cy="904756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50800" y="2451100"/>
              <a:ext cx="846405" cy="5461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95" name="Shape 495"/>
            <p:cNvSpPr/>
            <p:nvPr/>
          </p:nvSpPr>
          <p:spPr>
            <a:xfrm flipH="1">
              <a:off x="896075" y="1875168"/>
              <a:ext cx="577008" cy="577008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500" name="Group 500"/>
          <p:cNvGrpSpPr/>
          <p:nvPr/>
        </p:nvGrpSpPr>
        <p:grpSpPr>
          <a:xfrm>
            <a:off x="4923149" y="5455304"/>
            <a:ext cx="3573151" cy="1382518"/>
            <a:chOff x="198749" y="-31095"/>
            <a:chExt cx="3573150" cy="1382516"/>
          </a:xfrm>
        </p:grpSpPr>
        <p:sp>
          <p:nvSpPr>
            <p:cNvPr id="497" name="Shape 497"/>
            <p:cNvSpPr/>
            <p:nvPr/>
          </p:nvSpPr>
          <p:spPr>
            <a:xfrm>
              <a:off x="1536700" y="990600"/>
              <a:ext cx="2235200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marginal likelihood</a:t>
              </a:r>
            </a:p>
          </p:txBody>
        </p:sp>
        <p:sp>
          <p:nvSpPr>
            <p:cNvPr id="498" name="Shape 498"/>
            <p:cNvSpPr/>
            <p:nvPr/>
          </p:nvSpPr>
          <p:spPr>
            <a:xfrm>
              <a:off x="198749" y="-31096"/>
              <a:ext cx="3256296" cy="573895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99" name="Shape 499"/>
            <p:cNvSpPr/>
            <p:nvPr/>
          </p:nvSpPr>
          <p:spPr>
            <a:xfrm flipH="1" flipV="1">
              <a:off x="1981823" y="546719"/>
              <a:ext cx="504994" cy="504998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501" name="Shape 501"/>
          <p:cNvSpPr/>
          <p:nvPr/>
        </p:nvSpPr>
        <p:spPr>
          <a:xfrm>
            <a:off x="1003300" y="1524000"/>
            <a:ext cx="8178800" cy="93942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posterior probability of observing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t> given that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t> has occurred,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⏐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t>, is</a:t>
            </a:r>
            <a:br/>
            <a:r>
              <a:t>     proportional to the product of the conditional probability of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⏐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t>and the</a:t>
            </a:r>
            <a:br/>
            <a:r>
              <a:t>     unconditional probability of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A,</a:t>
            </a:r>
            <a:r>
              <a:t>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90" grpId="2"/>
      <p:bldP build="whole" bldLvl="1" animBg="1" rev="0" advAuto="0" spid="496" grpId="3"/>
      <p:bldP build="whole" bldLvl="1" animBg="1" rev="0" advAuto="0" spid="484" grpId="1"/>
      <p:bldP build="whole" bldLvl="1" animBg="1" rev="0" advAuto="0" spid="500" grpId="4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6" name="Shape 4686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4687" name="Shape 4687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pic>
        <p:nvPicPr>
          <p:cNvPr id="4688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40154" b="0"/>
          <a:stretch>
            <a:fillRect/>
          </a:stretch>
        </p:blipFill>
        <p:spPr>
          <a:xfrm>
            <a:off x="2935720" y="2402130"/>
            <a:ext cx="4337941" cy="12322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pic>
        <p:nvPicPr>
          <p:cNvPr id="468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15507" y="2844799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4690" name="Shape 4690"/>
          <p:cNvSpPr/>
          <p:nvPr/>
        </p:nvSpPr>
        <p:spPr>
          <a:xfrm>
            <a:off x="2935720" y="3721026"/>
            <a:ext cx="435737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691" name="Shape 4691"/>
          <p:cNvSpPr/>
          <p:nvPr/>
        </p:nvSpPr>
        <p:spPr>
          <a:xfrm flipV="1">
            <a:off x="2942070" y="2309095"/>
            <a:ext cx="1" cy="1418282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692" name="Shape 4692"/>
          <p:cNvSpPr/>
          <p:nvPr/>
        </p:nvSpPr>
        <p:spPr>
          <a:xfrm rot="16200000">
            <a:off x="2266242" y="2883151"/>
            <a:ext cx="10173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</a:t>
            </a:r>
          </a:p>
        </p:txBody>
      </p:sp>
      <p:pic>
        <p:nvPicPr>
          <p:cNvPr id="4693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64388" y="2430796"/>
            <a:ext cx="181549" cy="2204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pic>
        <p:nvPicPr>
          <p:cNvPr id="469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8543" y="3769465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4695" name="Shape 4695"/>
          <p:cNvSpPr/>
          <p:nvPr/>
        </p:nvSpPr>
        <p:spPr>
          <a:xfrm>
            <a:off x="6130846" y="2394534"/>
            <a:ext cx="586123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0.1</a:t>
            </a:r>
          </a:p>
        </p:txBody>
      </p:sp>
      <p:sp>
        <p:nvSpPr>
          <p:cNvPr id="4696" name="Shape 4696"/>
          <p:cNvSpPr/>
          <p:nvPr/>
        </p:nvSpPr>
        <p:spPr>
          <a:xfrm>
            <a:off x="6575345" y="2775534"/>
            <a:ext cx="700424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0.05</a:t>
            </a:r>
          </a:p>
        </p:txBody>
      </p:sp>
      <p:sp>
        <p:nvSpPr>
          <p:cNvPr id="4697" name="Shape 4697"/>
          <p:cNvSpPr/>
          <p:nvPr/>
        </p:nvSpPr>
        <p:spPr>
          <a:xfrm>
            <a:off x="5701436" y="2511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698" name="Shape 4698"/>
          <p:cNvSpPr/>
          <p:nvPr/>
        </p:nvSpPr>
        <p:spPr>
          <a:xfrm>
            <a:off x="6145936" y="2892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433FF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699" name="Shape 4699"/>
          <p:cNvSpPr/>
          <p:nvPr/>
        </p:nvSpPr>
        <p:spPr>
          <a:xfrm>
            <a:off x="4076446" y="4908774"/>
            <a:ext cx="1536701" cy="5597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ctr"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posterior </a:t>
            </a:r>
            <a:br/>
            <a:r>
              <a:t>ratio </a:t>
            </a:r>
          </a:p>
        </p:txBody>
      </p:sp>
      <p:pic>
        <p:nvPicPr>
          <p:cNvPr id="4700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45706" y="4177937"/>
            <a:ext cx="2761289" cy="585998"/>
          </a:xfrm>
          <a:prstGeom prst="rect">
            <a:avLst/>
          </a:prstGeom>
          <a:ln w="12700">
            <a:miter lim="400000"/>
          </a:ln>
        </p:spPr>
      </p:pic>
      <p:sp>
        <p:nvSpPr>
          <p:cNvPr id="4701" name="Shape 4701"/>
          <p:cNvSpPr/>
          <p:nvPr/>
        </p:nvSpPr>
        <p:spPr>
          <a:xfrm>
            <a:off x="4347557" y="4209956"/>
            <a:ext cx="1032579" cy="571658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701" grpId="2"/>
      <p:bldP build="whole" bldLvl="1" animBg="1" rev="0" advAuto="0" spid="4699" grpId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3" name="Shape 4703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4704" name="Shape 4704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pic>
        <p:nvPicPr>
          <p:cNvPr id="4705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40154" b="0"/>
          <a:stretch>
            <a:fillRect/>
          </a:stretch>
        </p:blipFill>
        <p:spPr>
          <a:xfrm>
            <a:off x="2935720" y="2402130"/>
            <a:ext cx="4337941" cy="12322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pic>
        <p:nvPicPr>
          <p:cNvPr id="470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15507" y="2844799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4707" name="Shape 4707"/>
          <p:cNvSpPr/>
          <p:nvPr/>
        </p:nvSpPr>
        <p:spPr>
          <a:xfrm>
            <a:off x="2935720" y="3721026"/>
            <a:ext cx="435737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708" name="Shape 4708"/>
          <p:cNvSpPr/>
          <p:nvPr/>
        </p:nvSpPr>
        <p:spPr>
          <a:xfrm flipV="1">
            <a:off x="2942070" y="2309095"/>
            <a:ext cx="1" cy="1418282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709" name="Shape 4709"/>
          <p:cNvSpPr/>
          <p:nvPr/>
        </p:nvSpPr>
        <p:spPr>
          <a:xfrm rot="16200000">
            <a:off x="2266242" y="2883151"/>
            <a:ext cx="10173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</a:t>
            </a:r>
          </a:p>
        </p:txBody>
      </p:sp>
      <p:pic>
        <p:nvPicPr>
          <p:cNvPr id="4710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64388" y="2430796"/>
            <a:ext cx="181549" cy="2204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pic>
        <p:nvPicPr>
          <p:cNvPr id="471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8543" y="3769465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4712" name="Shape 4712"/>
          <p:cNvSpPr/>
          <p:nvPr/>
        </p:nvSpPr>
        <p:spPr>
          <a:xfrm>
            <a:off x="6130846" y="2394534"/>
            <a:ext cx="586123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0.1</a:t>
            </a:r>
          </a:p>
        </p:txBody>
      </p:sp>
      <p:sp>
        <p:nvSpPr>
          <p:cNvPr id="4713" name="Shape 4713"/>
          <p:cNvSpPr/>
          <p:nvPr/>
        </p:nvSpPr>
        <p:spPr>
          <a:xfrm>
            <a:off x="6575345" y="2775534"/>
            <a:ext cx="700424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0.05</a:t>
            </a:r>
          </a:p>
        </p:txBody>
      </p:sp>
      <p:pic>
        <p:nvPicPr>
          <p:cNvPr id="4714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45706" y="4175631"/>
            <a:ext cx="3646825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4715" name="Shape 4715"/>
          <p:cNvSpPr/>
          <p:nvPr/>
        </p:nvSpPr>
        <p:spPr>
          <a:xfrm>
            <a:off x="5701436" y="2511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716" name="Shape 4716"/>
          <p:cNvSpPr/>
          <p:nvPr/>
        </p:nvSpPr>
        <p:spPr>
          <a:xfrm>
            <a:off x="6145936" y="2892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433FF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717" name="Shape 4717"/>
          <p:cNvSpPr/>
          <p:nvPr/>
        </p:nvSpPr>
        <p:spPr>
          <a:xfrm>
            <a:off x="2509156" y="4124831"/>
            <a:ext cx="3007764" cy="6858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4718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45706" y="4177937"/>
            <a:ext cx="2761289" cy="5859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r"/>
      </p:transition>
    </mc:Choice>
    <mc:Fallback>
      <p:transition spd="med">
        <p:fade/>
      </p:transition>
    </mc:Fallback>
  </mc:AlternateContent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" name="Shape 4720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4721" name="Shape 4721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pic>
        <p:nvPicPr>
          <p:cNvPr id="4722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40154" b="0"/>
          <a:stretch>
            <a:fillRect/>
          </a:stretch>
        </p:blipFill>
        <p:spPr>
          <a:xfrm>
            <a:off x="2935720" y="2402130"/>
            <a:ext cx="4337941" cy="12322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pic>
        <p:nvPicPr>
          <p:cNvPr id="472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15507" y="2844799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4724" name="Shape 4724"/>
          <p:cNvSpPr/>
          <p:nvPr/>
        </p:nvSpPr>
        <p:spPr>
          <a:xfrm>
            <a:off x="2935720" y="3721026"/>
            <a:ext cx="435737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725" name="Shape 4725"/>
          <p:cNvSpPr/>
          <p:nvPr/>
        </p:nvSpPr>
        <p:spPr>
          <a:xfrm flipV="1">
            <a:off x="2942070" y="2309095"/>
            <a:ext cx="1" cy="1418282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726" name="Shape 4726"/>
          <p:cNvSpPr/>
          <p:nvPr/>
        </p:nvSpPr>
        <p:spPr>
          <a:xfrm rot="16200000">
            <a:off x="2266242" y="2883151"/>
            <a:ext cx="10173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</a:t>
            </a:r>
          </a:p>
        </p:txBody>
      </p:sp>
      <p:pic>
        <p:nvPicPr>
          <p:cNvPr id="4727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64388" y="2430796"/>
            <a:ext cx="181549" cy="2204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pic>
        <p:nvPicPr>
          <p:cNvPr id="472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8543" y="3769465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4729" name="Shape 4729"/>
          <p:cNvSpPr/>
          <p:nvPr/>
        </p:nvSpPr>
        <p:spPr>
          <a:xfrm>
            <a:off x="6130846" y="2394534"/>
            <a:ext cx="586123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0.1</a:t>
            </a:r>
          </a:p>
        </p:txBody>
      </p:sp>
      <p:sp>
        <p:nvSpPr>
          <p:cNvPr id="4730" name="Shape 4730"/>
          <p:cNvSpPr/>
          <p:nvPr/>
        </p:nvSpPr>
        <p:spPr>
          <a:xfrm>
            <a:off x="6575345" y="2775534"/>
            <a:ext cx="700424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0.05</a:t>
            </a:r>
          </a:p>
        </p:txBody>
      </p:sp>
      <p:pic>
        <p:nvPicPr>
          <p:cNvPr id="4731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45706" y="4175631"/>
            <a:ext cx="3646825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4732" name="Shape 4732"/>
          <p:cNvSpPr/>
          <p:nvPr/>
        </p:nvSpPr>
        <p:spPr>
          <a:xfrm>
            <a:off x="5701436" y="2511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733" name="Shape 4733"/>
          <p:cNvSpPr/>
          <p:nvPr/>
        </p:nvSpPr>
        <p:spPr>
          <a:xfrm>
            <a:off x="6145936" y="2892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433FF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734" name="Shape 4734"/>
          <p:cNvSpPr/>
          <p:nvPr/>
        </p:nvSpPr>
        <p:spPr>
          <a:xfrm>
            <a:off x="2509156" y="4124831"/>
            <a:ext cx="3007764" cy="6858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4735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45706" y="4177937"/>
            <a:ext cx="2761289" cy="585998"/>
          </a:xfrm>
          <a:prstGeom prst="rect">
            <a:avLst/>
          </a:prstGeom>
          <a:ln w="12700">
            <a:miter lim="400000"/>
          </a:ln>
        </p:spPr>
      </p:pic>
      <p:sp>
        <p:nvSpPr>
          <p:cNvPr id="4736" name="Shape 4736"/>
          <p:cNvSpPr/>
          <p:nvPr/>
        </p:nvSpPr>
        <p:spPr>
          <a:xfrm>
            <a:off x="4084735" y="4197256"/>
            <a:ext cx="165101" cy="571658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8" name="Shape 4738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4739" name="Shape 4739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pic>
        <p:nvPicPr>
          <p:cNvPr id="4740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40154" b="0"/>
          <a:stretch>
            <a:fillRect/>
          </a:stretch>
        </p:blipFill>
        <p:spPr>
          <a:xfrm>
            <a:off x="2935720" y="2402130"/>
            <a:ext cx="4337941" cy="12322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pic>
        <p:nvPicPr>
          <p:cNvPr id="474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15507" y="2844799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4742" name="Shape 4742"/>
          <p:cNvSpPr/>
          <p:nvPr/>
        </p:nvSpPr>
        <p:spPr>
          <a:xfrm>
            <a:off x="2935720" y="3721026"/>
            <a:ext cx="435737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743" name="Shape 4743"/>
          <p:cNvSpPr/>
          <p:nvPr/>
        </p:nvSpPr>
        <p:spPr>
          <a:xfrm flipV="1">
            <a:off x="2942070" y="2309095"/>
            <a:ext cx="1" cy="1418282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744" name="Shape 4744"/>
          <p:cNvSpPr/>
          <p:nvPr/>
        </p:nvSpPr>
        <p:spPr>
          <a:xfrm rot="16200000">
            <a:off x="2266242" y="2883151"/>
            <a:ext cx="10173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</a:t>
            </a:r>
          </a:p>
        </p:txBody>
      </p:sp>
      <p:pic>
        <p:nvPicPr>
          <p:cNvPr id="474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64388" y="2430796"/>
            <a:ext cx="181549" cy="2204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pic>
        <p:nvPicPr>
          <p:cNvPr id="474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8543" y="3769465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4747" name="Shape 4747"/>
          <p:cNvSpPr/>
          <p:nvPr/>
        </p:nvSpPr>
        <p:spPr>
          <a:xfrm>
            <a:off x="6130846" y="2394534"/>
            <a:ext cx="586123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0.1</a:t>
            </a:r>
          </a:p>
        </p:txBody>
      </p:sp>
      <p:sp>
        <p:nvSpPr>
          <p:cNvPr id="4748" name="Shape 4748"/>
          <p:cNvSpPr/>
          <p:nvPr/>
        </p:nvSpPr>
        <p:spPr>
          <a:xfrm>
            <a:off x="6575345" y="2775534"/>
            <a:ext cx="700424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0.05</a:t>
            </a:r>
          </a:p>
        </p:txBody>
      </p:sp>
      <p:pic>
        <p:nvPicPr>
          <p:cNvPr id="4749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45706" y="4175631"/>
            <a:ext cx="3646825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4750" name="Shape 4750"/>
          <p:cNvSpPr/>
          <p:nvPr/>
        </p:nvSpPr>
        <p:spPr>
          <a:xfrm>
            <a:off x="5701436" y="2511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751" name="Shape 4751"/>
          <p:cNvSpPr/>
          <p:nvPr/>
        </p:nvSpPr>
        <p:spPr>
          <a:xfrm>
            <a:off x="6145936" y="2892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433FF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752" name="Shape 4752"/>
          <p:cNvSpPr/>
          <p:nvPr/>
        </p:nvSpPr>
        <p:spPr>
          <a:xfrm>
            <a:off x="2752610" y="6286499"/>
            <a:ext cx="228601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</a:p>
        </p:txBody>
      </p:sp>
      <p:sp>
        <p:nvSpPr>
          <p:cNvPr id="4753" name="Shape 4753"/>
          <p:cNvSpPr/>
          <p:nvPr/>
        </p:nvSpPr>
        <p:spPr>
          <a:xfrm>
            <a:off x="7159510" y="6286499"/>
            <a:ext cx="228601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</a:p>
        </p:txBody>
      </p:sp>
      <p:sp>
        <p:nvSpPr>
          <p:cNvPr id="4754" name="Shape 4754"/>
          <p:cNvSpPr/>
          <p:nvPr/>
        </p:nvSpPr>
        <p:spPr>
          <a:xfrm flipH="1" rot="16200000">
            <a:off x="2752269" y="5541085"/>
            <a:ext cx="262349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755" name="Shape 4755"/>
          <p:cNvSpPr/>
          <p:nvPr/>
        </p:nvSpPr>
        <p:spPr>
          <a:xfrm rot="16200000">
            <a:off x="2145639" y="5505102"/>
            <a:ext cx="10681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 </a:t>
            </a:r>
          </a:p>
        </p:txBody>
      </p:sp>
      <p:grpSp>
        <p:nvGrpSpPr>
          <p:cNvPr id="4762" name="Group 4762"/>
          <p:cNvGrpSpPr/>
          <p:nvPr/>
        </p:nvGrpSpPr>
        <p:grpSpPr>
          <a:xfrm>
            <a:off x="2866910" y="5016500"/>
            <a:ext cx="4426180" cy="1333500"/>
            <a:chOff x="0" y="0"/>
            <a:chExt cx="4426179" cy="1333499"/>
          </a:xfrm>
        </p:grpSpPr>
        <p:sp>
          <p:nvSpPr>
            <p:cNvPr id="4756" name="Shape 4756"/>
            <p:cNvSpPr/>
            <p:nvPr/>
          </p:nvSpPr>
          <p:spPr>
            <a:xfrm>
              <a:off x="0" y="1263650"/>
              <a:ext cx="442618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757" name="Shape 4757"/>
            <p:cNvSpPr/>
            <p:nvPr/>
          </p:nvSpPr>
          <p:spPr>
            <a:xfrm flipV="1">
              <a:off x="6349" y="0"/>
              <a:ext cx="2" cy="127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758" name="Shape 4758"/>
            <p:cNvSpPr/>
            <p:nvPr/>
          </p:nvSpPr>
          <p:spPr>
            <a:xfrm flipV="1">
              <a:off x="4425950" y="0"/>
              <a:ext cx="0" cy="127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759" name="Shape 4759"/>
            <p:cNvSpPr/>
            <p:nvPr/>
          </p:nvSpPr>
          <p:spPr>
            <a:xfrm>
              <a:off x="0" y="755650"/>
              <a:ext cx="442618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760" name="Shape 4760"/>
            <p:cNvSpPr/>
            <p:nvPr/>
          </p:nvSpPr>
          <p:spPr>
            <a:xfrm flipV="1">
              <a:off x="4425949" y="1250950"/>
              <a:ext cx="1" cy="825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761" name="Shape 4761"/>
            <p:cNvSpPr/>
            <p:nvPr/>
          </p:nvSpPr>
          <p:spPr>
            <a:xfrm flipV="1">
              <a:off x="6349" y="1250950"/>
              <a:ext cx="1" cy="825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4763" name="Shape 4763"/>
          <p:cNvSpPr/>
          <p:nvPr/>
        </p:nvSpPr>
        <p:spPr>
          <a:xfrm>
            <a:off x="4903156" y="6286499"/>
            <a:ext cx="279388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</a:p>
        </p:txBody>
      </p:sp>
      <p:sp>
        <p:nvSpPr>
          <p:cNvPr id="4764" name="Shape 4764"/>
          <p:cNvSpPr/>
          <p:nvPr/>
        </p:nvSpPr>
        <p:spPr>
          <a:xfrm>
            <a:off x="2509156" y="4124831"/>
            <a:ext cx="3007764" cy="6858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4765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45706" y="4177937"/>
            <a:ext cx="2761289" cy="5859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7" name="Shape 4767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4768" name="Shape 4768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pic>
        <p:nvPicPr>
          <p:cNvPr id="4769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40154" b="0"/>
          <a:stretch>
            <a:fillRect/>
          </a:stretch>
        </p:blipFill>
        <p:spPr>
          <a:xfrm>
            <a:off x="2935720" y="2402130"/>
            <a:ext cx="4337941" cy="12322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pic>
        <p:nvPicPr>
          <p:cNvPr id="477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15507" y="2844799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4771" name="Shape 4771"/>
          <p:cNvSpPr/>
          <p:nvPr/>
        </p:nvSpPr>
        <p:spPr>
          <a:xfrm>
            <a:off x="2935720" y="3721026"/>
            <a:ext cx="435737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772" name="Shape 4772"/>
          <p:cNvSpPr/>
          <p:nvPr/>
        </p:nvSpPr>
        <p:spPr>
          <a:xfrm flipV="1">
            <a:off x="2942070" y="2309095"/>
            <a:ext cx="1" cy="1418282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773" name="Shape 4773"/>
          <p:cNvSpPr/>
          <p:nvPr/>
        </p:nvSpPr>
        <p:spPr>
          <a:xfrm rot="16200000">
            <a:off x="2266242" y="2883151"/>
            <a:ext cx="10173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</a:t>
            </a:r>
          </a:p>
        </p:txBody>
      </p:sp>
      <p:pic>
        <p:nvPicPr>
          <p:cNvPr id="477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64388" y="2430796"/>
            <a:ext cx="181549" cy="2204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pic>
        <p:nvPicPr>
          <p:cNvPr id="477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8543" y="3769465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4776" name="Shape 4776"/>
          <p:cNvSpPr/>
          <p:nvPr/>
        </p:nvSpPr>
        <p:spPr>
          <a:xfrm>
            <a:off x="6130846" y="2394534"/>
            <a:ext cx="586123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0.1</a:t>
            </a:r>
          </a:p>
        </p:txBody>
      </p:sp>
      <p:sp>
        <p:nvSpPr>
          <p:cNvPr id="4777" name="Shape 4777"/>
          <p:cNvSpPr/>
          <p:nvPr/>
        </p:nvSpPr>
        <p:spPr>
          <a:xfrm>
            <a:off x="6575345" y="2775534"/>
            <a:ext cx="700424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0.05</a:t>
            </a:r>
          </a:p>
        </p:txBody>
      </p:sp>
      <p:pic>
        <p:nvPicPr>
          <p:cNvPr id="4778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45706" y="4175631"/>
            <a:ext cx="3646825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4779" name="Shape 4779"/>
          <p:cNvSpPr/>
          <p:nvPr/>
        </p:nvSpPr>
        <p:spPr>
          <a:xfrm>
            <a:off x="5701436" y="2511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780" name="Shape 4780"/>
          <p:cNvSpPr/>
          <p:nvPr/>
        </p:nvSpPr>
        <p:spPr>
          <a:xfrm>
            <a:off x="6145936" y="2892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433FF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781" name="Shape 4781"/>
          <p:cNvSpPr/>
          <p:nvPr/>
        </p:nvSpPr>
        <p:spPr>
          <a:xfrm>
            <a:off x="2752610" y="6286499"/>
            <a:ext cx="228601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</a:p>
        </p:txBody>
      </p:sp>
      <p:sp>
        <p:nvSpPr>
          <p:cNvPr id="4782" name="Shape 4782"/>
          <p:cNvSpPr/>
          <p:nvPr/>
        </p:nvSpPr>
        <p:spPr>
          <a:xfrm>
            <a:off x="7159510" y="6286499"/>
            <a:ext cx="228601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</a:p>
        </p:txBody>
      </p:sp>
      <p:sp>
        <p:nvSpPr>
          <p:cNvPr id="4783" name="Shape 4783"/>
          <p:cNvSpPr/>
          <p:nvPr/>
        </p:nvSpPr>
        <p:spPr>
          <a:xfrm flipH="1" rot="16200000">
            <a:off x="7146469" y="5541085"/>
            <a:ext cx="262349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784" name="Shape 4784"/>
          <p:cNvSpPr/>
          <p:nvPr/>
        </p:nvSpPr>
        <p:spPr>
          <a:xfrm rot="16200000">
            <a:off x="2145639" y="5505102"/>
            <a:ext cx="10681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 </a:t>
            </a:r>
          </a:p>
        </p:txBody>
      </p:sp>
      <p:grpSp>
        <p:nvGrpSpPr>
          <p:cNvPr id="4791" name="Group 4791"/>
          <p:cNvGrpSpPr/>
          <p:nvPr/>
        </p:nvGrpSpPr>
        <p:grpSpPr>
          <a:xfrm>
            <a:off x="2866910" y="5016500"/>
            <a:ext cx="4426180" cy="1333500"/>
            <a:chOff x="0" y="0"/>
            <a:chExt cx="4426179" cy="1333499"/>
          </a:xfrm>
        </p:grpSpPr>
        <p:sp>
          <p:nvSpPr>
            <p:cNvPr id="4785" name="Shape 4785"/>
            <p:cNvSpPr/>
            <p:nvPr/>
          </p:nvSpPr>
          <p:spPr>
            <a:xfrm>
              <a:off x="0" y="1263650"/>
              <a:ext cx="442618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786" name="Shape 4786"/>
            <p:cNvSpPr/>
            <p:nvPr/>
          </p:nvSpPr>
          <p:spPr>
            <a:xfrm flipV="1">
              <a:off x="6349" y="0"/>
              <a:ext cx="2" cy="127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787" name="Shape 4787"/>
            <p:cNvSpPr/>
            <p:nvPr/>
          </p:nvSpPr>
          <p:spPr>
            <a:xfrm flipV="1">
              <a:off x="4425950" y="0"/>
              <a:ext cx="0" cy="127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788" name="Shape 4788"/>
            <p:cNvSpPr/>
            <p:nvPr/>
          </p:nvSpPr>
          <p:spPr>
            <a:xfrm>
              <a:off x="0" y="755650"/>
              <a:ext cx="442618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789" name="Shape 4789"/>
            <p:cNvSpPr/>
            <p:nvPr/>
          </p:nvSpPr>
          <p:spPr>
            <a:xfrm flipV="1">
              <a:off x="4425949" y="1250950"/>
              <a:ext cx="1" cy="825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790" name="Shape 4790"/>
            <p:cNvSpPr/>
            <p:nvPr/>
          </p:nvSpPr>
          <p:spPr>
            <a:xfrm flipV="1">
              <a:off x="6349" y="1250950"/>
              <a:ext cx="1" cy="825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4792" name="Shape 4792"/>
          <p:cNvSpPr/>
          <p:nvPr/>
        </p:nvSpPr>
        <p:spPr>
          <a:xfrm>
            <a:off x="4903156" y="6286499"/>
            <a:ext cx="279388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</a:p>
        </p:txBody>
      </p:sp>
      <p:sp>
        <p:nvSpPr>
          <p:cNvPr id="4793" name="Shape 4793"/>
          <p:cNvSpPr/>
          <p:nvPr/>
        </p:nvSpPr>
        <p:spPr>
          <a:xfrm>
            <a:off x="2509156" y="4124831"/>
            <a:ext cx="3007764" cy="6858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4794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45706" y="4177937"/>
            <a:ext cx="2761289" cy="5859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6" name="Shape 4796"/>
          <p:cNvSpPr/>
          <p:nvPr/>
        </p:nvSpPr>
        <p:spPr>
          <a:xfrm>
            <a:off x="2873260" y="5765800"/>
            <a:ext cx="4426180" cy="514350"/>
          </a:xfrm>
          <a:prstGeom prst="rect">
            <a:avLst/>
          </a:prstGeom>
          <a:solidFill>
            <a:srgbClr val="00F900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797" name="Shape 4797"/>
          <p:cNvSpPr/>
          <p:nvPr/>
        </p:nvSpPr>
        <p:spPr>
          <a:xfrm>
            <a:off x="4718595" y="5847705"/>
            <a:ext cx="735509" cy="323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0" algn="ctr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1600">
                <a:latin typeface="Arial"/>
                <a:ea typeface="Arial"/>
                <a:cs typeface="Arial"/>
                <a:sym typeface="Arial"/>
              </a:rPr>
              <a:t>Accept</a:t>
            </a:r>
          </a:p>
        </p:txBody>
      </p:sp>
      <p:sp>
        <p:nvSpPr>
          <p:cNvPr id="4798" name="Shape 4798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4799" name="Shape 4799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pic>
        <p:nvPicPr>
          <p:cNvPr id="4800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40154" b="0"/>
          <a:stretch>
            <a:fillRect/>
          </a:stretch>
        </p:blipFill>
        <p:spPr>
          <a:xfrm>
            <a:off x="2935720" y="2402130"/>
            <a:ext cx="4337941" cy="12322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pic>
        <p:nvPicPr>
          <p:cNvPr id="480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15507" y="2844799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4802" name="Shape 4802"/>
          <p:cNvSpPr/>
          <p:nvPr/>
        </p:nvSpPr>
        <p:spPr>
          <a:xfrm>
            <a:off x="2935720" y="3721026"/>
            <a:ext cx="435737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803" name="Shape 4803"/>
          <p:cNvSpPr/>
          <p:nvPr/>
        </p:nvSpPr>
        <p:spPr>
          <a:xfrm flipV="1">
            <a:off x="2942070" y="2309095"/>
            <a:ext cx="1" cy="1418282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804" name="Shape 4804"/>
          <p:cNvSpPr/>
          <p:nvPr/>
        </p:nvSpPr>
        <p:spPr>
          <a:xfrm rot="16200000">
            <a:off x="2266242" y="2883151"/>
            <a:ext cx="10173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</a:t>
            </a:r>
          </a:p>
        </p:txBody>
      </p:sp>
      <p:pic>
        <p:nvPicPr>
          <p:cNvPr id="480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64388" y="2430796"/>
            <a:ext cx="181549" cy="2204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pic>
        <p:nvPicPr>
          <p:cNvPr id="480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8543" y="3769465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4807" name="Shape 4807"/>
          <p:cNvSpPr/>
          <p:nvPr/>
        </p:nvSpPr>
        <p:spPr>
          <a:xfrm>
            <a:off x="6130846" y="2394534"/>
            <a:ext cx="586123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0.1</a:t>
            </a:r>
          </a:p>
        </p:txBody>
      </p:sp>
      <p:sp>
        <p:nvSpPr>
          <p:cNvPr id="4808" name="Shape 4808"/>
          <p:cNvSpPr/>
          <p:nvPr/>
        </p:nvSpPr>
        <p:spPr>
          <a:xfrm>
            <a:off x="6575345" y="2775534"/>
            <a:ext cx="700424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0.05</a:t>
            </a:r>
          </a:p>
        </p:txBody>
      </p:sp>
      <p:pic>
        <p:nvPicPr>
          <p:cNvPr id="4809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45706" y="4175631"/>
            <a:ext cx="3646825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4810" name="Shape 4810"/>
          <p:cNvSpPr/>
          <p:nvPr/>
        </p:nvSpPr>
        <p:spPr>
          <a:xfrm>
            <a:off x="5701436" y="2511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811" name="Shape 4811"/>
          <p:cNvSpPr/>
          <p:nvPr/>
        </p:nvSpPr>
        <p:spPr>
          <a:xfrm>
            <a:off x="6145936" y="2892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433FF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812" name="Shape 4812"/>
          <p:cNvSpPr/>
          <p:nvPr/>
        </p:nvSpPr>
        <p:spPr>
          <a:xfrm>
            <a:off x="2752610" y="6286499"/>
            <a:ext cx="228601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</a:p>
        </p:txBody>
      </p:sp>
      <p:sp>
        <p:nvSpPr>
          <p:cNvPr id="4813" name="Shape 4813"/>
          <p:cNvSpPr/>
          <p:nvPr/>
        </p:nvSpPr>
        <p:spPr>
          <a:xfrm>
            <a:off x="7159510" y="6286499"/>
            <a:ext cx="228601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</a:p>
        </p:txBody>
      </p:sp>
      <p:sp>
        <p:nvSpPr>
          <p:cNvPr id="4814" name="Shape 4814"/>
          <p:cNvSpPr/>
          <p:nvPr/>
        </p:nvSpPr>
        <p:spPr>
          <a:xfrm rot="16200000">
            <a:off x="2145639" y="5505102"/>
            <a:ext cx="10681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 </a:t>
            </a:r>
          </a:p>
        </p:txBody>
      </p:sp>
      <p:grpSp>
        <p:nvGrpSpPr>
          <p:cNvPr id="4821" name="Group 4821"/>
          <p:cNvGrpSpPr/>
          <p:nvPr/>
        </p:nvGrpSpPr>
        <p:grpSpPr>
          <a:xfrm>
            <a:off x="2866910" y="5016500"/>
            <a:ext cx="4426180" cy="1333500"/>
            <a:chOff x="0" y="0"/>
            <a:chExt cx="4426179" cy="1333499"/>
          </a:xfrm>
        </p:grpSpPr>
        <p:sp>
          <p:nvSpPr>
            <p:cNvPr id="4815" name="Shape 4815"/>
            <p:cNvSpPr/>
            <p:nvPr/>
          </p:nvSpPr>
          <p:spPr>
            <a:xfrm>
              <a:off x="0" y="1263650"/>
              <a:ext cx="442618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816" name="Shape 4816"/>
            <p:cNvSpPr/>
            <p:nvPr/>
          </p:nvSpPr>
          <p:spPr>
            <a:xfrm flipV="1">
              <a:off x="6349" y="0"/>
              <a:ext cx="2" cy="127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817" name="Shape 4817"/>
            <p:cNvSpPr/>
            <p:nvPr/>
          </p:nvSpPr>
          <p:spPr>
            <a:xfrm flipV="1">
              <a:off x="4425950" y="0"/>
              <a:ext cx="0" cy="127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818" name="Shape 4818"/>
            <p:cNvSpPr/>
            <p:nvPr/>
          </p:nvSpPr>
          <p:spPr>
            <a:xfrm>
              <a:off x="0" y="755650"/>
              <a:ext cx="442618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819" name="Shape 4819"/>
            <p:cNvSpPr/>
            <p:nvPr/>
          </p:nvSpPr>
          <p:spPr>
            <a:xfrm flipV="1">
              <a:off x="4425949" y="1250950"/>
              <a:ext cx="1" cy="825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820" name="Shape 4820"/>
            <p:cNvSpPr/>
            <p:nvPr/>
          </p:nvSpPr>
          <p:spPr>
            <a:xfrm flipV="1">
              <a:off x="6349" y="1250950"/>
              <a:ext cx="1" cy="825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4822" name="Shape 4822"/>
          <p:cNvSpPr/>
          <p:nvPr/>
        </p:nvSpPr>
        <p:spPr>
          <a:xfrm>
            <a:off x="4903156" y="6286499"/>
            <a:ext cx="279388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</a:p>
        </p:txBody>
      </p:sp>
      <p:sp>
        <p:nvSpPr>
          <p:cNvPr id="4823" name="Shape 4823"/>
          <p:cNvSpPr/>
          <p:nvPr/>
        </p:nvSpPr>
        <p:spPr>
          <a:xfrm>
            <a:off x="2509156" y="4124831"/>
            <a:ext cx="3007764" cy="6858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4824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45706" y="4177937"/>
            <a:ext cx="2761289" cy="5859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6" name="Shape 4826"/>
          <p:cNvSpPr/>
          <p:nvPr/>
        </p:nvSpPr>
        <p:spPr>
          <a:xfrm>
            <a:off x="2873260" y="5765800"/>
            <a:ext cx="4426180" cy="514350"/>
          </a:xfrm>
          <a:prstGeom prst="rect">
            <a:avLst/>
          </a:prstGeom>
          <a:solidFill>
            <a:srgbClr val="00F900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827" name="Shape 4827"/>
          <p:cNvSpPr/>
          <p:nvPr/>
        </p:nvSpPr>
        <p:spPr>
          <a:xfrm>
            <a:off x="4718595" y="5847705"/>
            <a:ext cx="735509" cy="323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0" algn="ctr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1600">
                <a:latin typeface="Arial"/>
                <a:ea typeface="Arial"/>
                <a:cs typeface="Arial"/>
                <a:sym typeface="Arial"/>
              </a:rPr>
              <a:t>Accept</a:t>
            </a:r>
          </a:p>
        </p:txBody>
      </p:sp>
      <p:sp>
        <p:nvSpPr>
          <p:cNvPr id="4828" name="Shape 4828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4829" name="Shape 4829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pic>
        <p:nvPicPr>
          <p:cNvPr id="4830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40154" b="0"/>
          <a:stretch>
            <a:fillRect/>
          </a:stretch>
        </p:blipFill>
        <p:spPr>
          <a:xfrm>
            <a:off x="2935720" y="2402130"/>
            <a:ext cx="4337941" cy="12322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sp>
        <p:nvSpPr>
          <p:cNvPr id="4831" name="Shape 4831"/>
          <p:cNvSpPr/>
          <p:nvPr/>
        </p:nvSpPr>
        <p:spPr>
          <a:xfrm>
            <a:off x="2935720" y="3721026"/>
            <a:ext cx="435737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832" name="Shape 4832"/>
          <p:cNvSpPr/>
          <p:nvPr/>
        </p:nvSpPr>
        <p:spPr>
          <a:xfrm flipV="1">
            <a:off x="2942070" y="2309095"/>
            <a:ext cx="1" cy="1418282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833" name="Shape 4833"/>
          <p:cNvSpPr/>
          <p:nvPr/>
        </p:nvSpPr>
        <p:spPr>
          <a:xfrm rot="16200000">
            <a:off x="2266242" y="2883151"/>
            <a:ext cx="10173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</a:t>
            </a:r>
          </a:p>
        </p:txBody>
      </p:sp>
      <p:pic>
        <p:nvPicPr>
          <p:cNvPr id="483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8543" y="3769465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pic>
        <p:nvPicPr>
          <p:cNvPr id="483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45706" y="4175631"/>
            <a:ext cx="3646825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4836" name="Shape 4836"/>
          <p:cNvSpPr/>
          <p:nvPr/>
        </p:nvSpPr>
        <p:spPr>
          <a:xfrm>
            <a:off x="2752610" y="6286499"/>
            <a:ext cx="228601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</a:p>
        </p:txBody>
      </p:sp>
      <p:sp>
        <p:nvSpPr>
          <p:cNvPr id="4837" name="Shape 4837"/>
          <p:cNvSpPr/>
          <p:nvPr/>
        </p:nvSpPr>
        <p:spPr>
          <a:xfrm>
            <a:off x="7159510" y="6286499"/>
            <a:ext cx="228601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</a:p>
        </p:txBody>
      </p:sp>
      <p:sp>
        <p:nvSpPr>
          <p:cNvPr id="4838" name="Shape 4838"/>
          <p:cNvSpPr/>
          <p:nvPr/>
        </p:nvSpPr>
        <p:spPr>
          <a:xfrm rot="16200000">
            <a:off x="2145639" y="5505102"/>
            <a:ext cx="10681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 </a:t>
            </a:r>
          </a:p>
        </p:txBody>
      </p:sp>
      <p:grpSp>
        <p:nvGrpSpPr>
          <p:cNvPr id="4845" name="Group 4845"/>
          <p:cNvGrpSpPr/>
          <p:nvPr/>
        </p:nvGrpSpPr>
        <p:grpSpPr>
          <a:xfrm>
            <a:off x="2866910" y="5016500"/>
            <a:ext cx="4426180" cy="1333500"/>
            <a:chOff x="0" y="0"/>
            <a:chExt cx="4426179" cy="1333499"/>
          </a:xfrm>
        </p:grpSpPr>
        <p:sp>
          <p:nvSpPr>
            <p:cNvPr id="4839" name="Shape 4839"/>
            <p:cNvSpPr/>
            <p:nvPr/>
          </p:nvSpPr>
          <p:spPr>
            <a:xfrm>
              <a:off x="0" y="1263650"/>
              <a:ext cx="442618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840" name="Shape 4840"/>
            <p:cNvSpPr/>
            <p:nvPr/>
          </p:nvSpPr>
          <p:spPr>
            <a:xfrm flipV="1">
              <a:off x="6349" y="0"/>
              <a:ext cx="2" cy="127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841" name="Shape 4841"/>
            <p:cNvSpPr/>
            <p:nvPr/>
          </p:nvSpPr>
          <p:spPr>
            <a:xfrm flipV="1">
              <a:off x="4425950" y="0"/>
              <a:ext cx="0" cy="127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842" name="Shape 4842"/>
            <p:cNvSpPr/>
            <p:nvPr/>
          </p:nvSpPr>
          <p:spPr>
            <a:xfrm>
              <a:off x="0" y="755650"/>
              <a:ext cx="442618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843" name="Shape 4843"/>
            <p:cNvSpPr/>
            <p:nvPr/>
          </p:nvSpPr>
          <p:spPr>
            <a:xfrm flipV="1">
              <a:off x="4425949" y="1250950"/>
              <a:ext cx="1" cy="825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844" name="Shape 4844"/>
            <p:cNvSpPr/>
            <p:nvPr/>
          </p:nvSpPr>
          <p:spPr>
            <a:xfrm flipV="1">
              <a:off x="6349" y="1250950"/>
              <a:ext cx="1" cy="825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4846" name="Shape 4846"/>
          <p:cNvSpPr/>
          <p:nvPr/>
        </p:nvSpPr>
        <p:spPr>
          <a:xfrm>
            <a:off x="4903156" y="6286499"/>
            <a:ext cx="279388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</a:p>
        </p:txBody>
      </p:sp>
      <p:sp>
        <p:nvSpPr>
          <p:cNvPr id="4847" name="Shape 4847"/>
          <p:cNvSpPr/>
          <p:nvPr/>
        </p:nvSpPr>
        <p:spPr>
          <a:xfrm>
            <a:off x="5701436" y="2511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433FF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484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64388" y="2451099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4849" name="Shape 4849"/>
          <p:cNvSpPr/>
          <p:nvPr/>
        </p:nvSpPr>
        <p:spPr>
          <a:xfrm>
            <a:off x="6130846" y="2394534"/>
            <a:ext cx="586123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0.1</a:t>
            </a:r>
          </a:p>
        </p:txBody>
      </p:sp>
      <p:sp>
        <p:nvSpPr>
          <p:cNvPr id="4850" name="Shape 4850"/>
          <p:cNvSpPr/>
          <p:nvPr/>
        </p:nvSpPr>
        <p:spPr>
          <a:xfrm>
            <a:off x="2509156" y="4124831"/>
            <a:ext cx="3007764" cy="6858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4851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45706" y="4177937"/>
            <a:ext cx="2761289" cy="5859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" name="Shape 4853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4854" name="Shape 4854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pic>
        <p:nvPicPr>
          <p:cNvPr id="4855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40154" b="0"/>
          <a:stretch>
            <a:fillRect/>
          </a:stretch>
        </p:blipFill>
        <p:spPr>
          <a:xfrm>
            <a:off x="2935720" y="2402130"/>
            <a:ext cx="4337941" cy="12322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sp>
        <p:nvSpPr>
          <p:cNvPr id="4856" name="Shape 4856"/>
          <p:cNvSpPr/>
          <p:nvPr/>
        </p:nvSpPr>
        <p:spPr>
          <a:xfrm>
            <a:off x="2935720" y="3721026"/>
            <a:ext cx="435737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857" name="Shape 4857"/>
          <p:cNvSpPr/>
          <p:nvPr/>
        </p:nvSpPr>
        <p:spPr>
          <a:xfrm flipV="1">
            <a:off x="2942070" y="2309095"/>
            <a:ext cx="1" cy="1418282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858" name="Shape 4858"/>
          <p:cNvSpPr/>
          <p:nvPr/>
        </p:nvSpPr>
        <p:spPr>
          <a:xfrm rot="16200000">
            <a:off x="2266242" y="2883151"/>
            <a:ext cx="10173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</a:t>
            </a:r>
          </a:p>
        </p:txBody>
      </p:sp>
      <p:pic>
        <p:nvPicPr>
          <p:cNvPr id="485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8543" y="3769465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4860" name="Shape 4860"/>
          <p:cNvSpPr/>
          <p:nvPr/>
        </p:nvSpPr>
        <p:spPr>
          <a:xfrm>
            <a:off x="2752610" y="6286499"/>
            <a:ext cx="228601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</a:p>
        </p:txBody>
      </p:sp>
      <p:sp>
        <p:nvSpPr>
          <p:cNvPr id="4861" name="Shape 4861"/>
          <p:cNvSpPr/>
          <p:nvPr/>
        </p:nvSpPr>
        <p:spPr>
          <a:xfrm>
            <a:off x="7159510" y="6286499"/>
            <a:ext cx="228601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</a:p>
        </p:txBody>
      </p:sp>
      <p:sp>
        <p:nvSpPr>
          <p:cNvPr id="4862" name="Shape 4862"/>
          <p:cNvSpPr/>
          <p:nvPr/>
        </p:nvSpPr>
        <p:spPr>
          <a:xfrm rot="16200000">
            <a:off x="2145639" y="5505102"/>
            <a:ext cx="10681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 </a:t>
            </a:r>
          </a:p>
        </p:txBody>
      </p:sp>
      <p:grpSp>
        <p:nvGrpSpPr>
          <p:cNvPr id="4869" name="Group 4869"/>
          <p:cNvGrpSpPr/>
          <p:nvPr/>
        </p:nvGrpSpPr>
        <p:grpSpPr>
          <a:xfrm>
            <a:off x="2866910" y="5016500"/>
            <a:ext cx="4426180" cy="1333500"/>
            <a:chOff x="0" y="0"/>
            <a:chExt cx="4426179" cy="1333499"/>
          </a:xfrm>
        </p:grpSpPr>
        <p:sp>
          <p:nvSpPr>
            <p:cNvPr id="4863" name="Shape 4863"/>
            <p:cNvSpPr/>
            <p:nvPr/>
          </p:nvSpPr>
          <p:spPr>
            <a:xfrm>
              <a:off x="0" y="1263650"/>
              <a:ext cx="442618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864" name="Shape 4864"/>
            <p:cNvSpPr/>
            <p:nvPr/>
          </p:nvSpPr>
          <p:spPr>
            <a:xfrm flipV="1">
              <a:off x="6349" y="0"/>
              <a:ext cx="2" cy="127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865" name="Shape 4865"/>
            <p:cNvSpPr/>
            <p:nvPr/>
          </p:nvSpPr>
          <p:spPr>
            <a:xfrm flipV="1">
              <a:off x="4425950" y="0"/>
              <a:ext cx="0" cy="127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866" name="Shape 4866"/>
            <p:cNvSpPr/>
            <p:nvPr/>
          </p:nvSpPr>
          <p:spPr>
            <a:xfrm>
              <a:off x="0" y="755650"/>
              <a:ext cx="442618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867" name="Shape 4867"/>
            <p:cNvSpPr/>
            <p:nvPr/>
          </p:nvSpPr>
          <p:spPr>
            <a:xfrm flipV="1">
              <a:off x="4425949" y="1250950"/>
              <a:ext cx="1" cy="825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868" name="Shape 4868"/>
            <p:cNvSpPr/>
            <p:nvPr/>
          </p:nvSpPr>
          <p:spPr>
            <a:xfrm flipV="1">
              <a:off x="6349" y="1250950"/>
              <a:ext cx="1" cy="825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4870" name="Shape 4870"/>
          <p:cNvSpPr/>
          <p:nvPr/>
        </p:nvSpPr>
        <p:spPr>
          <a:xfrm>
            <a:off x="4903156" y="6286499"/>
            <a:ext cx="279388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</a:p>
        </p:txBody>
      </p:sp>
      <p:sp>
        <p:nvSpPr>
          <p:cNvPr id="4871" name="Shape 4871"/>
          <p:cNvSpPr/>
          <p:nvPr/>
        </p:nvSpPr>
        <p:spPr>
          <a:xfrm>
            <a:off x="5701436" y="2511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433FF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487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64388" y="2451099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pic>
        <p:nvPicPr>
          <p:cNvPr id="4873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45706" y="4175631"/>
            <a:ext cx="2655456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4874" name="Shape 4874"/>
          <p:cNvSpPr/>
          <p:nvPr/>
        </p:nvSpPr>
        <p:spPr>
          <a:xfrm>
            <a:off x="6130846" y="2394534"/>
            <a:ext cx="586123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0.1</a:t>
            </a:r>
          </a:p>
        </p:txBody>
      </p:sp>
      <p:sp>
        <p:nvSpPr>
          <p:cNvPr id="4875" name="Shape 4875"/>
          <p:cNvSpPr/>
          <p:nvPr/>
        </p:nvSpPr>
        <p:spPr>
          <a:xfrm>
            <a:off x="2509156" y="4124831"/>
            <a:ext cx="3007764" cy="6858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4876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45706" y="4177937"/>
            <a:ext cx="2761289" cy="5859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8" name="Shape 4878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4879" name="Shape 4879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pic>
        <p:nvPicPr>
          <p:cNvPr id="4880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40154" b="0"/>
          <a:stretch>
            <a:fillRect/>
          </a:stretch>
        </p:blipFill>
        <p:spPr>
          <a:xfrm>
            <a:off x="2935720" y="2402130"/>
            <a:ext cx="4337941" cy="12322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sp>
        <p:nvSpPr>
          <p:cNvPr id="4881" name="Shape 4881"/>
          <p:cNvSpPr/>
          <p:nvPr/>
        </p:nvSpPr>
        <p:spPr>
          <a:xfrm>
            <a:off x="2935720" y="3721026"/>
            <a:ext cx="435737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882" name="Shape 4882"/>
          <p:cNvSpPr/>
          <p:nvPr/>
        </p:nvSpPr>
        <p:spPr>
          <a:xfrm flipV="1">
            <a:off x="2942070" y="2309095"/>
            <a:ext cx="1" cy="1418282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883" name="Shape 4883"/>
          <p:cNvSpPr/>
          <p:nvPr/>
        </p:nvSpPr>
        <p:spPr>
          <a:xfrm rot="16200000">
            <a:off x="2266242" y="2883151"/>
            <a:ext cx="10173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</a:t>
            </a:r>
          </a:p>
        </p:txBody>
      </p:sp>
      <p:pic>
        <p:nvPicPr>
          <p:cNvPr id="488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8543" y="3769465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4885" name="Shape 4885"/>
          <p:cNvSpPr/>
          <p:nvPr/>
        </p:nvSpPr>
        <p:spPr>
          <a:xfrm>
            <a:off x="2752610" y="6286499"/>
            <a:ext cx="228601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</a:p>
        </p:txBody>
      </p:sp>
      <p:sp>
        <p:nvSpPr>
          <p:cNvPr id="4886" name="Shape 4886"/>
          <p:cNvSpPr/>
          <p:nvPr/>
        </p:nvSpPr>
        <p:spPr>
          <a:xfrm>
            <a:off x="7159510" y="6286499"/>
            <a:ext cx="228601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</a:p>
        </p:txBody>
      </p:sp>
      <p:sp>
        <p:nvSpPr>
          <p:cNvPr id="4887" name="Shape 4887"/>
          <p:cNvSpPr/>
          <p:nvPr/>
        </p:nvSpPr>
        <p:spPr>
          <a:xfrm rot="16200000">
            <a:off x="2145639" y="5505102"/>
            <a:ext cx="10681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 </a:t>
            </a:r>
          </a:p>
        </p:txBody>
      </p:sp>
      <p:grpSp>
        <p:nvGrpSpPr>
          <p:cNvPr id="4894" name="Group 4894"/>
          <p:cNvGrpSpPr/>
          <p:nvPr/>
        </p:nvGrpSpPr>
        <p:grpSpPr>
          <a:xfrm>
            <a:off x="2866910" y="5016500"/>
            <a:ext cx="4426180" cy="1333500"/>
            <a:chOff x="0" y="0"/>
            <a:chExt cx="4426179" cy="1333499"/>
          </a:xfrm>
        </p:grpSpPr>
        <p:sp>
          <p:nvSpPr>
            <p:cNvPr id="4888" name="Shape 4888"/>
            <p:cNvSpPr/>
            <p:nvPr/>
          </p:nvSpPr>
          <p:spPr>
            <a:xfrm>
              <a:off x="0" y="1263650"/>
              <a:ext cx="442618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889" name="Shape 4889"/>
            <p:cNvSpPr/>
            <p:nvPr/>
          </p:nvSpPr>
          <p:spPr>
            <a:xfrm flipV="1">
              <a:off x="6349" y="0"/>
              <a:ext cx="2" cy="127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890" name="Shape 4890"/>
            <p:cNvSpPr/>
            <p:nvPr/>
          </p:nvSpPr>
          <p:spPr>
            <a:xfrm flipV="1">
              <a:off x="4425950" y="0"/>
              <a:ext cx="0" cy="127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891" name="Shape 4891"/>
            <p:cNvSpPr/>
            <p:nvPr/>
          </p:nvSpPr>
          <p:spPr>
            <a:xfrm>
              <a:off x="0" y="755650"/>
              <a:ext cx="442618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892" name="Shape 4892"/>
            <p:cNvSpPr/>
            <p:nvPr/>
          </p:nvSpPr>
          <p:spPr>
            <a:xfrm flipV="1">
              <a:off x="4425949" y="1250950"/>
              <a:ext cx="1" cy="825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893" name="Shape 4893"/>
            <p:cNvSpPr/>
            <p:nvPr/>
          </p:nvSpPr>
          <p:spPr>
            <a:xfrm flipV="1">
              <a:off x="6349" y="1250950"/>
              <a:ext cx="1" cy="825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4895" name="Shape 4895"/>
          <p:cNvSpPr/>
          <p:nvPr/>
        </p:nvSpPr>
        <p:spPr>
          <a:xfrm>
            <a:off x="4903156" y="6286499"/>
            <a:ext cx="279388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</a:p>
        </p:txBody>
      </p:sp>
      <p:sp>
        <p:nvSpPr>
          <p:cNvPr id="4896" name="Shape 4896"/>
          <p:cNvSpPr/>
          <p:nvPr/>
        </p:nvSpPr>
        <p:spPr>
          <a:xfrm>
            <a:off x="5701436" y="2511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433FF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489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64388" y="2451099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pic>
        <p:nvPicPr>
          <p:cNvPr id="489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45706" y="4175631"/>
            <a:ext cx="2655456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4899" name="Shape 4899"/>
          <p:cNvSpPr/>
          <p:nvPr/>
        </p:nvSpPr>
        <p:spPr>
          <a:xfrm>
            <a:off x="6130846" y="2394534"/>
            <a:ext cx="586123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0.1</a:t>
            </a:r>
          </a:p>
        </p:txBody>
      </p:sp>
      <p:sp>
        <p:nvSpPr>
          <p:cNvPr id="4900" name="Shape 4900"/>
          <p:cNvSpPr/>
          <p:nvPr/>
        </p:nvSpPr>
        <p:spPr>
          <a:xfrm>
            <a:off x="6575345" y="2775534"/>
            <a:ext cx="700424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0.05</a:t>
            </a:r>
          </a:p>
        </p:txBody>
      </p:sp>
      <p:sp>
        <p:nvSpPr>
          <p:cNvPr id="4901" name="Shape 4901"/>
          <p:cNvSpPr/>
          <p:nvPr/>
        </p:nvSpPr>
        <p:spPr>
          <a:xfrm>
            <a:off x="6145936" y="2892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433FF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4902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15507" y="2823463"/>
            <a:ext cx="181549" cy="2204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4903" name="Shape 4903"/>
          <p:cNvSpPr/>
          <p:nvPr/>
        </p:nvSpPr>
        <p:spPr>
          <a:xfrm>
            <a:off x="2509156" y="4124831"/>
            <a:ext cx="3007764" cy="6858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4904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45706" y="4177937"/>
            <a:ext cx="2761289" cy="5859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6" name="Shape 4906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4907" name="Shape 4907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pic>
        <p:nvPicPr>
          <p:cNvPr id="4908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40154" b="0"/>
          <a:stretch>
            <a:fillRect/>
          </a:stretch>
        </p:blipFill>
        <p:spPr>
          <a:xfrm>
            <a:off x="2935720" y="2402130"/>
            <a:ext cx="4337941" cy="12322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sp>
        <p:nvSpPr>
          <p:cNvPr id="4909" name="Shape 4909"/>
          <p:cNvSpPr/>
          <p:nvPr/>
        </p:nvSpPr>
        <p:spPr>
          <a:xfrm>
            <a:off x="2935720" y="3721026"/>
            <a:ext cx="435737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910" name="Shape 4910"/>
          <p:cNvSpPr/>
          <p:nvPr/>
        </p:nvSpPr>
        <p:spPr>
          <a:xfrm flipV="1">
            <a:off x="2942070" y="2309095"/>
            <a:ext cx="1" cy="1418282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911" name="Shape 4911"/>
          <p:cNvSpPr/>
          <p:nvPr/>
        </p:nvSpPr>
        <p:spPr>
          <a:xfrm rot="16200000">
            <a:off x="2266242" y="2883151"/>
            <a:ext cx="10173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</a:t>
            </a:r>
          </a:p>
        </p:txBody>
      </p:sp>
      <p:pic>
        <p:nvPicPr>
          <p:cNvPr id="491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8543" y="3769465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4913" name="Shape 4913"/>
          <p:cNvSpPr/>
          <p:nvPr/>
        </p:nvSpPr>
        <p:spPr>
          <a:xfrm>
            <a:off x="2752610" y="6286499"/>
            <a:ext cx="228601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</a:p>
        </p:txBody>
      </p:sp>
      <p:sp>
        <p:nvSpPr>
          <p:cNvPr id="4914" name="Shape 4914"/>
          <p:cNvSpPr/>
          <p:nvPr/>
        </p:nvSpPr>
        <p:spPr>
          <a:xfrm>
            <a:off x="7159510" y="6286499"/>
            <a:ext cx="228601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</a:p>
        </p:txBody>
      </p:sp>
      <p:sp>
        <p:nvSpPr>
          <p:cNvPr id="4915" name="Shape 4915"/>
          <p:cNvSpPr/>
          <p:nvPr/>
        </p:nvSpPr>
        <p:spPr>
          <a:xfrm rot="16200000">
            <a:off x="2145639" y="5505102"/>
            <a:ext cx="10681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 </a:t>
            </a:r>
          </a:p>
        </p:txBody>
      </p:sp>
      <p:grpSp>
        <p:nvGrpSpPr>
          <p:cNvPr id="4922" name="Group 4922"/>
          <p:cNvGrpSpPr/>
          <p:nvPr/>
        </p:nvGrpSpPr>
        <p:grpSpPr>
          <a:xfrm>
            <a:off x="2866910" y="5016500"/>
            <a:ext cx="4426180" cy="1333500"/>
            <a:chOff x="0" y="0"/>
            <a:chExt cx="4426179" cy="1333499"/>
          </a:xfrm>
        </p:grpSpPr>
        <p:sp>
          <p:nvSpPr>
            <p:cNvPr id="4916" name="Shape 4916"/>
            <p:cNvSpPr/>
            <p:nvPr/>
          </p:nvSpPr>
          <p:spPr>
            <a:xfrm>
              <a:off x="0" y="1263650"/>
              <a:ext cx="442618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917" name="Shape 4917"/>
            <p:cNvSpPr/>
            <p:nvPr/>
          </p:nvSpPr>
          <p:spPr>
            <a:xfrm flipV="1">
              <a:off x="6349" y="0"/>
              <a:ext cx="2" cy="127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918" name="Shape 4918"/>
            <p:cNvSpPr/>
            <p:nvPr/>
          </p:nvSpPr>
          <p:spPr>
            <a:xfrm flipV="1">
              <a:off x="4425950" y="0"/>
              <a:ext cx="0" cy="127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919" name="Shape 4919"/>
            <p:cNvSpPr/>
            <p:nvPr/>
          </p:nvSpPr>
          <p:spPr>
            <a:xfrm>
              <a:off x="0" y="755650"/>
              <a:ext cx="442618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920" name="Shape 4920"/>
            <p:cNvSpPr/>
            <p:nvPr/>
          </p:nvSpPr>
          <p:spPr>
            <a:xfrm flipV="1">
              <a:off x="4425949" y="1250950"/>
              <a:ext cx="1" cy="825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921" name="Shape 4921"/>
            <p:cNvSpPr/>
            <p:nvPr/>
          </p:nvSpPr>
          <p:spPr>
            <a:xfrm flipV="1">
              <a:off x="6349" y="1250950"/>
              <a:ext cx="1" cy="825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4923" name="Shape 4923"/>
          <p:cNvSpPr/>
          <p:nvPr/>
        </p:nvSpPr>
        <p:spPr>
          <a:xfrm>
            <a:off x="4903156" y="6286499"/>
            <a:ext cx="279388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</a:p>
        </p:txBody>
      </p:sp>
      <p:sp>
        <p:nvSpPr>
          <p:cNvPr id="4924" name="Shape 4924"/>
          <p:cNvSpPr/>
          <p:nvPr/>
        </p:nvSpPr>
        <p:spPr>
          <a:xfrm>
            <a:off x="5701436" y="2511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433FF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492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64388" y="2451099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4926" name="Shape 4926"/>
          <p:cNvSpPr/>
          <p:nvPr/>
        </p:nvSpPr>
        <p:spPr>
          <a:xfrm>
            <a:off x="6130846" y="2394534"/>
            <a:ext cx="586123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0.1</a:t>
            </a:r>
          </a:p>
        </p:txBody>
      </p:sp>
      <p:sp>
        <p:nvSpPr>
          <p:cNvPr id="4927" name="Shape 4927"/>
          <p:cNvSpPr/>
          <p:nvPr/>
        </p:nvSpPr>
        <p:spPr>
          <a:xfrm>
            <a:off x="6575345" y="2775534"/>
            <a:ext cx="700424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0.05</a:t>
            </a:r>
          </a:p>
        </p:txBody>
      </p:sp>
      <p:sp>
        <p:nvSpPr>
          <p:cNvPr id="4928" name="Shape 4928"/>
          <p:cNvSpPr/>
          <p:nvPr/>
        </p:nvSpPr>
        <p:spPr>
          <a:xfrm>
            <a:off x="6145936" y="2892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433FF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4929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15507" y="2823463"/>
            <a:ext cx="181549" cy="2204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pic>
        <p:nvPicPr>
          <p:cNvPr id="4930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39910" y="4175631"/>
            <a:ext cx="4496570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4931" name="Shape 4931"/>
          <p:cNvSpPr/>
          <p:nvPr/>
        </p:nvSpPr>
        <p:spPr>
          <a:xfrm>
            <a:off x="2509156" y="4124831"/>
            <a:ext cx="3007764" cy="6858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4932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45706" y="4177937"/>
            <a:ext cx="2761289" cy="5859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>
            <a:off x="4379019" y="139997"/>
            <a:ext cx="140196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Outline</a:t>
            </a:r>
          </a:p>
        </p:txBody>
      </p:sp>
      <p:sp>
        <p:nvSpPr>
          <p:cNvPr id="202" name="Shape 202"/>
          <p:cNvSpPr/>
          <p:nvPr/>
        </p:nvSpPr>
        <p:spPr>
          <a:xfrm>
            <a:off x="635000" y="1208723"/>
            <a:ext cx="80010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I. Introduction to Bayesian inference</a:t>
            </a:r>
          </a:p>
        </p:txBody>
      </p:sp>
      <p:sp>
        <p:nvSpPr>
          <p:cNvPr id="203" name="Shape 203"/>
          <p:cNvSpPr/>
          <p:nvPr/>
        </p:nvSpPr>
        <p:spPr>
          <a:xfrm>
            <a:off x="990600" y="15897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Becoming fascinated with posteriors:</a:t>
            </a:r>
          </a:p>
        </p:txBody>
      </p:sp>
      <p:sp>
        <p:nvSpPr>
          <p:cNvPr id="204" name="Shape 204"/>
          <p:cNvSpPr/>
          <p:nvPr/>
        </p:nvSpPr>
        <p:spPr>
          <a:xfrm>
            <a:off x="1371600" y="19072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Deriving Bayes theorem</a:t>
            </a:r>
          </a:p>
        </p:txBody>
      </p:sp>
      <p:sp>
        <p:nvSpPr>
          <p:cNvPr id="205" name="Shape 205"/>
          <p:cNvSpPr/>
          <p:nvPr/>
        </p:nvSpPr>
        <p:spPr>
          <a:xfrm>
            <a:off x="1371600" y="25422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 of phylogeny</a:t>
            </a:r>
          </a:p>
        </p:txBody>
      </p:sp>
      <p:sp>
        <p:nvSpPr>
          <p:cNvPr id="206" name="Shape 206"/>
          <p:cNvSpPr/>
          <p:nvPr/>
        </p:nvSpPr>
        <p:spPr>
          <a:xfrm>
            <a:off x="1371600" y="22247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Two non-phylogenetic examples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/>
        </p:nvSpPr>
        <p:spPr>
          <a:xfrm>
            <a:off x="4637802" y="2528811"/>
            <a:ext cx="1101565" cy="443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⏐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504" name="Shape 504"/>
          <p:cNvSpPr/>
          <p:nvPr/>
        </p:nvSpPr>
        <p:spPr>
          <a:xfrm>
            <a:off x="5691902" y="2528163"/>
            <a:ext cx="746994" cy="41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505" name="Shape 505"/>
          <p:cNvSpPr/>
          <p:nvPr/>
        </p:nvSpPr>
        <p:spPr>
          <a:xfrm>
            <a:off x="4612402" y="2914650"/>
            <a:ext cx="1020940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06" name="Shape 506"/>
          <p:cNvSpPr/>
          <p:nvPr/>
        </p:nvSpPr>
        <p:spPr>
          <a:xfrm>
            <a:off x="5374402" y="2914650"/>
            <a:ext cx="1020940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07" name="Shape 507"/>
          <p:cNvSpPr/>
          <p:nvPr/>
        </p:nvSpPr>
        <p:spPr>
          <a:xfrm>
            <a:off x="5260102" y="2833287"/>
            <a:ext cx="746994" cy="41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508" name="Shape 508"/>
          <p:cNvSpPr/>
          <p:nvPr/>
        </p:nvSpPr>
        <p:spPr>
          <a:xfrm>
            <a:off x="3367802" y="2516435"/>
            <a:ext cx="1101565" cy="443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⏐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509" name="Shape 509"/>
          <p:cNvSpPr/>
          <p:nvPr/>
        </p:nvSpPr>
        <p:spPr>
          <a:xfrm>
            <a:off x="4432741" y="2522126"/>
            <a:ext cx="279035" cy="419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</a:p>
        </p:txBody>
      </p:sp>
      <p:sp>
        <p:nvSpPr>
          <p:cNvPr id="510" name="Shape 510"/>
          <p:cNvSpPr/>
          <p:nvPr/>
        </p:nvSpPr>
        <p:spPr>
          <a:xfrm>
            <a:off x="4612402" y="2914650"/>
            <a:ext cx="1020940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11" name="Shape 511"/>
          <p:cNvSpPr/>
          <p:nvPr/>
        </p:nvSpPr>
        <p:spPr>
          <a:xfrm>
            <a:off x="5374402" y="2914650"/>
            <a:ext cx="1020940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12" name="Shape 512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 Theorem</a:t>
            </a:r>
          </a:p>
        </p:txBody>
      </p:sp>
      <p:sp>
        <p:nvSpPr>
          <p:cNvPr id="513" name="Shape 513"/>
          <p:cNvSpPr/>
          <p:nvPr/>
        </p:nvSpPr>
        <p:spPr>
          <a:xfrm>
            <a:off x="3283247" y="139997"/>
            <a:ext cx="359350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  <p:grpSp>
        <p:nvGrpSpPr>
          <p:cNvPr id="519" name="Group 519"/>
          <p:cNvGrpSpPr/>
          <p:nvPr/>
        </p:nvGrpSpPr>
        <p:grpSpPr>
          <a:xfrm>
            <a:off x="1308100" y="2502420"/>
            <a:ext cx="3198730" cy="3198611"/>
            <a:chOff x="0" y="89420"/>
            <a:chExt cx="3198729" cy="3198610"/>
          </a:xfrm>
        </p:grpSpPr>
        <p:sp>
          <p:nvSpPr>
            <p:cNvPr id="514" name="Shape 514"/>
            <p:cNvSpPr/>
            <p:nvPr/>
          </p:nvSpPr>
          <p:spPr>
            <a:xfrm>
              <a:off x="0" y="1409700"/>
              <a:ext cx="2235200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posterior probability</a:t>
              </a:r>
            </a:p>
          </p:txBody>
        </p:sp>
        <p:sp>
          <p:nvSpPr>
            <p:cNvPr id="515" name="Shape 515"/>
            <p:cNvSpPr/>
            <p:nvPr/>
          </p:nvSpPr>
          <p:spPr>
            <a:xfrm>
              <a:off x="2050306" y="89420"/>
              <a:ext cx="1148424" cy="45668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16" name="Shape 516"/>
            <p:cNvSpPr/>
            <p:nvPr/>
          </p:nvSpPr>
          <p:spPr>
            <a:xfrm>
              <a:off x="1709318" y="2741031"/>
              <a:ext cx="1465683" cy="5470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17" name="Shape 517"/>
            <p:cNvSpPr/>
            <p:nvPr/>
          </p:nvSpPr>
          <p:spPr>
            <a:xfrm flipH="1">
              <a:off x="1340893" y="546100"/>
              <a:ext cx="881607" cy="881607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518" name="Shape 518"/>
            <p:cNvSpPr/>
            <p:nvPr/>
          </p:nvSpPr>
          <p:spPr>
            <a:xfrm flipH="1" flipV="1">
              <a:off x="1340893" y="1854200"/>
              <a:ext cx="881607" cy="881607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520" name="Shape 520"/>
          <p:cNvSpPr/>
          <p:nvPr/>
        </p:nvSpPr>
        <p:spPr>
          <a:xfrm>
            <a:off x="1003300" y="1524000"/>
            <a:ext cx="8178800" cy="93942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posterior probability of observing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t> given that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t> has occurred,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⏐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t>, is</a:t>
            </a:r>
            <a:br/>
            <a:r>
              <a:t>     proportional to the product of the conditional probability of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⏐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t>and the</a:t>
            </a:r>
            <a:br/>
            <a:r>
              <a:t>     unconditional probability of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A,</a:t>
            </a:r>
            <a:r>
              <a:t>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t>.</a:t>
            </a:r>
          </a:p>
        </p:txBody>
      </p:sp>
      <p:grpSp>
        <p:nvGrpSpPr>
          <p:cNvPr id="524" name="Group 524"/>
          <p:cNvGrpSpPr/>
          <p:nvPr/>
        </p:nvGrpSpPr>
        <p:grpSpPr>
          <a:xfrm>
            <a:off x="4923149" y="5455304"/>
            <a:ext cx="3573151" cy="1382518"/>
            <a:chOff x="198749" y="-31095"/>
            <a:chExt cx="3573150" cy="1382516"/>
          </a:xfrm>
        </p:grpSpPr>
        <p:sp>
          <p:nvSpPr>
            <p:cNvPr id="521" name="Shape 521"/>
            <p:cNvSpPr/>
            <p:nvPr/>
          </p:nvSpPr>
          <p:spPr>
            <a:xfrm>
              <a:off x="1536700" y="990600"/>
              <a:ext cx="2235200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marginal likelihood</a:t>
              </a:r>
            </a:p>
          </p:txBody>
        </p:sp>
        <p:sp>
          <p:nvSpPr>
            <p:cNvPr id="522" name="Shape 522"/>
            <p:cNvSpPr/>
            <p:nvPr/>
          </p:nvSpPr>
          <p:spPr>
            <a:xfrm>
              <a:off x="198749" y="-31096"/>
              <a:ext cx="3256296" cy="573895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23" name="Shape 523"/>
            <p:cNvSpPr/>
            <p:nvPr/>
          </p:nvSpPr>
          <p:spPr>
            <a:xfrm flipH="1" flipV="1">
              <a:off x="1981823" y="546719"/>
              <a:ext cx="504994" cy="504998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pic>
        <p:nvPicPr>
          <p:cNvPr id="525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l="36239" t="0" r="0" b="57535"/>
          <a:stretch>
            <a:fillRect/>
          </a:stretch>
        </p:blipFill>
        <p:spPr>
          <a:xfrm>
            <a:off x="4933781" y="5022686"/>
            <a:ext cx="3200405" cy="41525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grpSp>
        <p:nvGrpSpPr>
          <p:cNvPr id="531" name="Group 531"/>
          <p:cNvGrpSpPr/>
          <p:nvPr/>
        </p:nvGrpSpPr>
        <p:grpSpPr>
          <a:xfrm>
            <a:off x="3822700" y="2506162"/>
            <a:ext cx="3015643" cy="2904038"/>
            <a:chOff x="0" y="93162"/>
            <a:chExt cx="3015642" cy="2904037"/>
          </a:xfrm>
        </p:grpSpPr>
        <p:sp>
          <p:nvSpPr>
            <p:cNvPr id="526" name="Shape 526"/>
            <p:cNvSpPr/>
            <p:nvPr/>
          </p:nvSpPr>
          <p:spPr>
            <a:xfrm>
              <a:off x="0" y="1409700"/>
              <a:ext cx="2235200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likelihood function</a:t>
              </a:r>
            </a:p>
          </p:txBody>
        </p:sp>
        <p:sp>
          <p:nvSpPr>
            <p:cNvPr id="527" name="Shape 527"/>
            <p:cNvSpPr/>
            <p:nvPr/>
          </p:nvSpPr>
          <p:spPr>
            <a:xfrm>
              <a:off x="825500" y="93162"/>
              <a:ext cx="1068902" cy="409815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28" name="Shape 528"/>
            <p:cNvSpPr/>
            <p:nvPr/>
          </p:nvSpPr>
          <p:spPr>
            <a:xfrm>
              <a:off x="1665993" y="2451100"/>
              <a:ext cx="1349650" cy="5461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29" name="Shape 529"/>
            <p:cNvSpPr/>
            <p:nvPr/>
          </p:nvSpPr>
          <p:spPr>
            <a:xfrm flipH="1">
              <a:off x="850900" y="501558"/>
              <a:ext cx="616514" cy="926149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530" name="Shape 530"/>
            <p:cNvSpPr/>
            <p:nvPr/>
          </p:nvSpPr>
          <p:spPr>
            <a:xfrm flipH="1" flipV="1">
              <a:off x="861111" y="1836636"/>
              <a:ext cx="805195" cy="612323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537" name="Group 537"/>
          <p:cNvGrpSpPr/>
          <p:nvPr/>
        </p:nvGrpSpPr>
        <p:grpSpPr>
          <a:xfrm>
            <a:off x="5756484" y="2505713"/>
            <a:ext cx="3273216" cy="2904487"/>
            <a:chOff x="-1038015" y="92713"/>
            <a:chExt cx="3273215" cy="2904486"/>
          </a:xfrm>
        </p:grpSpPr>
        <p:sp>
          <p:nvSpPr>
            <p:cNvPr id="532" name="Shape 532"/>
            <p:cNvSpPr/>
            <p:nvPr/>
          </p:nvSpPr>
          <p:spPr>
            <a:xfrm>
              <a:off x="0" y="1409700"/>
              <a:ext cx="2235200" cy="348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ctr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7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prior probability</a:t>
              </a:r>
            </a:p>
          </p:txBody>
        </p:sp>
        <p:sp>
          <p:nvSpPr>
            <p:cNvPr id="533" name="Shape 533"/>
            <p:cNvSpPr/>
            <p:nvPr/>
          </p:nvSpPr>
          <p:spPr>
            <a:xfrm>
              <a:off x="-1038016" y="92713"/>
              <a:ext cx="688820" cy="410718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34" name="Shape 534"/>
            <p:cNvSpPr/>
            <p:nvPr/>
          </p:nvSpPr>
          <p:spPr>
            <a:xfrm flipH="1" flipV="1">
              <a:off x="-359395" y="503471"/>
              <a:ext cx="1803417" cy="904756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50800" y="2451100"/>
              <a:ext cx="846405" cy="5461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36" name="Shape 536"/>
            <p:cNvSpPr/>
            <p:nvPr/>
          </p:nvSpPr>
          <p:spPr>
            <a:xfrm flipH="1">
              <a:off x="896075" y="1875168"/>
              <a:ext cx="577008" cy="577008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pic>
        <p:nvPicPr>
          <p:cNvPr id="538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64935" b="0"/>
          <a:stretch>
            <a:fillRect/>
          </a:stretch>
        </p:blipFill>
        <p:spPr>
          <a:xfrm>
            <a:off x="3114771" y="5022686"/>
            <a:ext cx="1760054" cy="9779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pic>
        <p:nvPicPr>
          <p:cNvPr id="539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l="40225" t="50000" r="0" b="0"/>
          <a:stretch>
            <a:fillRect/>
          </a:stretch>
        </p:blipFill>
        <p:spPr>
          <a:xfrm>
            <a:off x="4939908" y="5522214"/>
            <a:ext cx="2716945" cy="4445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4" name="Shape 4934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4935" name="Shape 4935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pic>
        <p:nvPicPr>
          <p:cNvPr id="4936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40154" b="0"/>
          <a:stretch>
            <a:fillRect/>
          </a:stretch>
        </p:blipFill>
        <p:spPr>
          <a:xfrm>
            <a:off x="2935720" y="2402130"/>
            <a:ext cx="4337941" cy="12322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sp>
        <p:nvSpPr>
          <p:cNvPr id="4937" name="Shape 4937"/>
          <p:cNvSpPr/>
          <p:nvPr/>
        </p:nvSpPr>
        <p:spPr>
          <a:xfrm>
            <a:off x="2935720" y="3721026"/>
            <a:ext cx="435737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938" name="Shape 4938"/>
          <p:cNvSpPr/>
          <p:nvPr/>
        </p:nvSpPr>
        <p:spPr>
          <a:xfrm flipV="1">
            <a:off x="2942070" y="2309095"/>
            <a:ext cx="1" cy="1418282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939" name="Shape 4939"/>
          <p:cNvSpPr/>
          <p:nvPr/>
        </p:nvSpPr>
        <p:spPr>
          <a:xfrm rot="16200000">
            <a:off x="2266242" y="2883151"/>
            <a:ext cx="10173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</a:t>
            </a:r>
          </a:p>
        </p:txBody>
      </p:sp>
      <p:pic>
        <p:nvPicPr>
          <p:cNvPr id="494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8543" y="3769465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4941" name="Shape 4941"/>
          <p:cNvSpPr/>
          <p:nvPr/>
        </p:nvSpPr>
        <p:spPr>
          <a:xfrm>
            <a:off x="2752610" y="6286499"/>
            <a:ext cx="228601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</a:p>
        </p:txBody>
      </p:sp>
      <p:sp>
        <p:nvSpPr>
          <p:cNvPr id="4942" name="Shape 4942"/>
          <p:cNvSpPr/>
          <p:nvPr/>
        </p:nvSpPr>
        <p:spPr>
          <a:xfrm>
            <a:off x="7159510" y="6286499"/>
            <a:ext cx="228601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</a:p>
        </p:txBody>
      </p:sp>
      <p:sp>
        <p:nvSpPr>
          <p:cNvPr id="4943" name="Shape 4943"/>
          <p:cNvSpPr/>
          <p:nvPr/>
        </p:nvSpPr>
        <p:spPr>
          <a:xfrm rot="16200000">
            <a:off x="2145639" y="5505102"/>
            <a:ext cx="10681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 </a:t>
            </a:r>
          </a:p>
        </p:txBody>
      </p:sp>
      <p:grpSp>
        <p:nvGrpSpPr>
          <p:cNvPr id="4950" name="Group 4950"/>
          <p:cNvGrpSpPr/>
          <p:nvPr/>
        </p:nvGrpSpPr>
        <p:grpSpPr>
          <a:xfrm>
            <a:off x="2866910" y="5016500"/>
            <a:ext cx="4426180" cy="1333500"/>
            <a:chOff x="0" y="0"/>
            <a:chExt cx="4426179" cy="1333499"/>
          </a:xfrm>
        </p:grpSpPr>
        <p:sp>
          <p:nvSpPr>
            <p:cNvPr id="4944" name="Shape 4944"/>
            <p:cNvSpPr/>
            <p:nvPr/>
          </p:nvSpPr>
          <p:spPr>
            <a:xfrm>
              <a:off x="0" y="1263650"/>
              <a:ext cx="442618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945" name="Shape 4945"/>
            <p:cNvSpPr/>
            <p:nvPr/>
          </p:nvSpPr>
          <p:spPr>
            <a:xfrm flipV="1">
              <a:off x="6349" y="0"/>
              <a:ext cx="2" cy="127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946" name="Shape 4946"/>
            <p:cNvSpPr/>
            <p:nvPr/>
          </p:nvSpPr>
          <p:spPr>
            <a:xfrm flipV="1">
              <a:off x="4425950" y="0"/>
              <a:ext cx="0" cy="127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947" name="Shape 4947"/>
            <p:cNvSpPr/>
            <p:nvPr/>
          </p:nvSpPr>
          <p:spPr>
            <a:xfrm>
              <a:off x="0" y="755650"/>
              <a:ext cx="442618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948" name="Shape 4948"/>
            <p:cNvSpPr/>
            <p:nvPr/>
          </p:nvSpPr>
          <p:spPr>
            <a:xfrm flipV="1">
              <a:off x="4425949" y="1250950"/>
              <a:ext cx="1" cy="825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949" name="Shape 4949"/>
            <p:cNvSpPr/>
            <p:nvPr/>
          </p:nvSpPr>
          <p:spPr>
            <a:xfrm flipV="1">
              <a:off x="6349" y="1250950"/>
              <a:ext cx="1" cy="825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4951" name="Shape 4951"/>
          <p:cNvSpPr/>
          <p:nvPr/>
        </p:nvSpPr>
        <p:spPr>
          <a:xfrm>
            <a:off x="4903156" y="6286499"/>
            <a:ext cx="279388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</a:p>
        </p:txBody>
      </p:sp>
      <p:sp>
        <p:nvSpPr>
          <p:cNvPr id="4952" name="Shape 4952"/>
          <p:cNvSpPr/>
          <p:nvPr/>
        </p:nvSpPr>
        <p:spPr>
          <a:xfrm>
            <a:off x="5701436" y="2511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433FF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495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64388" y="2451099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4954" name="Shape 4954"/>
          <p:cNvSpPr/>
          <p:nvPr/>
        </p:nvSpPr>
        <p:spPr>
          <a:xfrm>
            <a:off x="6130846" y="2394534"/>
            <a:ext cx="586123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0.1</a:t>
            </a:r>
          </a:p>
        </p:txBody>
      </p:sp>
      <p:sp>
        <p:nvSpPr>
          <p:cNvPr id="4955" name="Shape 4955"/>
          <p:cNvSpPr/>
          <p:nvPr/>
        </p:nvSpPr>
        <p:spPr>
          <a:xfrm>
            <a:off x="6575345" y="2775534"/>
            <a:ext cx="700424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0.05</a:t>
            </a:r>
          </a:p>
        </p:txBody>
      </p:sp>
      <p:sp>
        <p:nvSpPr>
          <p:cNvPr id="4956" name="Shape 4956"/>
          <p:cNvSpPr/>
          <p:nvPr/>
        </p:nvSpPr>
        <p:spPr>
          <a:xfrm>
            <a:off x="6145936" y="2892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433FF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4957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15507" y="2823463"/>
            <a:ext cx="181549" cy="2204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pic>
        <p:nvPicPr>
          <p:cNvPr id="4958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39910" y="4175631"/>
            <a:ext cx="4496570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4959" name="Shape 4959"/>
          <p:cNvSpPr/>
          <p:nvPr/>
        </p:nvSpPr>
        <p:spPr>
          <a:xfrm flipH="1" rot="16200000">
            <a:off x="2752269" y="5541085"/>
            <a:ext cx="262349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960" name="Shape 4960"/>
          <p:cNvSpPr/>
          <p:nvPr/>
        </p:nvSpPr>
        <p:spPr>
          <a:xfrm>
            <a:off x="2509156" y="4124831"/>
            <a:ext cx="3007764" cy="6858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4961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45706" y="4177937"/>
            <a:ext cx="2761289" cy="5859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3" name="Shape 4963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4964" name="Shape 4964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pic>
        <p:nvPicPr>
          <p:cNvPr id="4965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40154" b="0"/>
          <a:stretch>
            <a:fillRect/>
          </a:stretch>
        </p:blipFill>
        <p:spPr>
          <a:xfrm>
            <a:off x="2935720" y="2402130"/>
            <a:ext cx="4337941" cy="12322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sp>
        <p:nvSpPr>
          <p:cNvPr id="4966" name="Shape 4966"/>
          <p:cNvSpPr/>
          <p:nvPr/>
        </p:nvSpPr>
        <p:spPr>
          <a:xfrm>
            <a:off x="2935720" y="3721026"/>
            <a:ext cx="435737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967" name="Shape 4967"/>
          <p:cNvSpPr/>
          <p:nvPr/>
        </p:nvSpPr>
        <p:spPr>
          <a:xfrm flipV="1">
            <a:off x="2942070" y="2309095"/>
            <a:ext cx="1" cy="1418282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968" name="Shape 4968"/>
          <p:cNvSpPr/>
          <p:nvPr/>
        </p:nvSpPr>
        <p:spPr>
          <a:xfrm rot="16200000">
            <a:off x="2266242" y="2883151"/>
            <a:ext cx="10173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</a:t>
            </a:r>
          </a:p>
        </p:txBody>
      </p:sp>
      <p:pic>
        <p:nvPicPr>
          <p:cNvPr id="496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8543" y="3769465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4970" name="Shape 4970"/>
          <p:cNvSpPr/>
          <p:nvPr/>
        </p:nvSpPr>
        <p:spPr>
          <a:xfrm>
            <a:off x="2752610" y="6286499"/>
            <a:ext cx="228601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</a:p>
        </p:txBody>
      </p:sp>
      <p:sp>
        <p:nvSpPr>
          <p:cNvPr id="4971" name="Shape 4971"/>
          <p:cNvSpPr/>
          <p:nvPr/>
        </p:nvSpPr>
        <p:spPr>
          <a:xfrm>
            <a:off x="7159510" y="6286499"/>
            <a:ext cx="228601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</a:p>
        </p:txBody>
      </p:sp>
      <p:sp>
        <p:nvSpPr>
          <p:cNvPr id="4972" name="Shape 4972"/>
          <p:cNvSpPr/>
          <p:nvPr/>
        </p:nvSpPr>
        <p:spPr>
          <a:xfrm rot="16200000">
            <a:off x="2145639" y="5505102"/>
            <a:ext cx="10681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 </a:t>
            </a:r>
          </a:p>
        </p:txBody>
      </p:sp>
      <p:grpSp>
        <p:nvGrpSpPr>
          <p:cNvPr id="4979" name="Group 4979"/>
          <p:cNvGrpSpPr/>
          <p:nvPr/>
        </p:nvGrpSpPr>
        <p:grpSpPr>
          <a:xfrm>
            <a:off x="2866910" y="5016500"/>
            <a:ext cx="4426180" cy="1333500"/>
            <a:chOff x="0" y="0"/>
            <a:chExt cx="4426179" cy="1333499"/>
          </a:xfrm>
        </p:grpSpPr>
        <p:sp>
          <p:nvSpPr>
            <p:cNvPr id="4973" name="Shape 4973"/>
            <p:cNvSpPr/>
            <p:nvPr/>
          </p:nvSpPr>
          <p:spPr>
            <a:xfrm>
              <a:off x="0" y="1263650"/>
              <a:ext cx="442618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974" name="Shape 4974"/>
            <p:cNvSpPr/>
            <p:nvPr/>
          </p:nvSpPr>
          <p:spPr>
            <a:xfrm flipV="1">
              <a:off x="6349" y="0"/>
              <a:ext cx="2" cy="127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975" name="Shape 4975"/>
            <p:cNvSpPr/>
            <p:nvPr/>
          </p:nvSpPr>
          <p:spPr>
            <a:xfrm flipV="1">
              <a:off x="4425950" y="0"/>
              <a:ext cx="0" cy="127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976" name="Shape 4976"/>
            <p:cNvSpPr/>
            <p:nvPr/>
          </p:nvSpPr>
          <p:spPr>
            <a:xfrm>
              <a:off x="0" y="755650"/>
              <a:ext cx="442618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977" name="Shape 4977"/>
            <p:cNvSpPr/>
            <p:nvPr/>
          </p:nvSpPr>
          <p:spPr>
            <a:xfrm flipV="1">
              <a:off x="4425949" y="1250950"/>
              <a:ext cx="1" cy="825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978" name="Shape 4978"/>
            <p:cNvSpPr/>
            <p:nvPr/>
          </p:nvSpPr>
          <p:spPr>
            <a:xfrm flipV="1">
              <a:off x="6349" y="1250950"/>
              <a:ext cx="1" cy="825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4980" name="Shape 4980"/>
          <p:cNvSpPr/>
          <p:nvPr/>
        </p:nvSpPr>
        <p:spPr>
          <a:xfrm>
            <a:off x="4903156" y="6286499"/>
            <a:ext cx="279388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</a:p>
        </p:txBody>
      </p:sp>
      <p:sp>
        <p:nvSpPr>
          <p:cNvPr id="4981" name="Shape 4981"/>
          <p:cNvSpPr/>
          <p:nvPr/>
        </p:nvSpPr>
        <p:spPr>
          <a:xfrm>
            <a:off x="5701436" y="2511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433FF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498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64388" y="2451099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4983" name="Shape 4983"/>
          <p:cNvSpPr/>
          <p:nvPr/>
        </p:nvSpPr>
        <p:spPr>
          <a:xfrm>
            <a:off x="6130846" y="2394534"/>
            <a:ext cx="586123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0.1</a:t>
            </a:r>
          </a:p>
        </p:txBody>
      </p:sp>
      <p:sp>
        <p:nvSpPr>
          <p:cNvPr id="4984" name="Shape 4984"/>
          <p:cNvSpPr/>
          <p:nvPr/>
        </p:nvSpPr>
        <p:spPr>
          <a:xfrm>
            <a:off x="6575345" y="2775534"/>
            <a:ext cx="700424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0.05</a:t>
            </a:r>
          </a:p>
        </p:txBody>
      </p:sp>
      <p:sp>
        <p:nvSpPr>
          <p:cNvPr id="4985" name="Shape 4985"/>
          <p:cNvSpPr/>
          <p:nvPr/>
        </p:nvSpPr>
        <p:spPr>
          <a:xfrm>
            <a:off x="6145936" y="2892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433FF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498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15507" y="2823463"/>
            <a:ext cx="181549" cy="2204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pic>
        <p:nvPicPr>
          <p:cNvPr id="4987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39910" y="4175631"/>
            <a:ext cx="4496570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4988" name="Shape 4988"/>
          <p:cNvSpPr/>
          <p:nvPr/>
        </p:nvSpPr>
        <p:spPr>
          <a:xfrm flipH="1" rot="16200000">
            <a:off x="7146469" y="5541085"/>
            <a:ext cx="262349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989" name="Shape 4989"/>
          <p:cNvSpPr/>
          <p:nvPr/>
        </p:nvSpPr>
        <p:spPr>
          <a:xfrm>
            <a:off x="2509156" y="4124831"/>
            <a:ext cx="3007764" cy="6858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4990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45706" y="4177937"/>
            <a:ext cx="2761289" cy="5859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2" name="Shape 4992"/>
          <p:cNvSpPr/>
          <p:nvPr/>
        </p:nvSpPr>
        <p:spPr>
          <a:xfrm>
            <a:off x="5044997" y="5765800"/>
            <a:ext cx="2244688" cy="514350"/>
          </a:xfrm>
          <a:prstGeom prst="rect">
            <a:avLst/>
          </a:prstGeom>
          <a:solidFill>
            <a:srgbClr val="FF9300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993" name="Shape 4993"/>
          <p:cNvSpPr/>
          <p:nvPr/>
        </p:nvSpPr>
        <p:spPr>
          <a:xfrm>
            <a:off x="2873260" y="5765800"/>
            <a:ext cx="2171738" cy="514350"/>
          </a:xfrm>
          <a:prstGeom prst="rect">
            <a:avLst/>
          </a:prstGeom>
          <a:solidFill>
            <a:srgbClr val="00F900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994" name="Shape 4994"/>
          <p:cNvSpPr/>
          <p:nvPr/>
        </p:nvSpPr>
        <p:spPr>
          <a:xfrm>
            <a:off x="3591374" y="5847705"/>
            <a:ext cx="735510" cy="323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0" algn="ctr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1600">
                <a:latin typeface="Arial"/>
                <a:ea typeface="Arial"/>
                <a:cs typeface="Arial"/>
                <a:sym typeface="Arial"/>
              </a:rPr>
              <a:t>Accept</a:t>
            </a:r>
          </a:p>
        </p:txBody>
      </p:sp>
      <p:sp>
        <p:nvSpPr>
          <p:cNvPr id="4995" name="Shape 4995"/>
          <p:cNvSpPr/>
          <p:nvPr/>
        </p:nvSpPr>
        <p:spPr>
          <a:xfrm>
            <a:off x="5822208" y="5847705"/>
            <a:ext cx="690266" cy="323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0" algn="ctr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1600">
                <a:latin typeface="Arial"/>
                <a:ea typeface="Arial"/>
                <a:cs typeface="Arial"/>
                <a:sym typeface="Arial"/>
              </a:rPr>
              <a:t>Reject</a:t>
            </a:r>
          </a:p>
        </p:txBody>
      </p:sp>
      <p:sp>
        <p:nvSpPr>
          <p:cNvPr id="4996" name="Shape 4996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4997" name="Shape 4997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pic>
        <p:nvPicPr>
          <p:cNvPr id="4998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40154" b="0"/>
          <a:stretch>
            <a:fillRect/>
          </a:stretch>
        </p:blipFill>
        <p:spPr>
          <a:xfrm>
            <a:off x="2935720" y="2402130"/>
            <a:ext cx="4337941" cy="12322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sp>
        <p:nvSpPr>
          <p:cNvPr id="4999" name="Shape 4999"/>
          <p:cNvSpPr/>
          <p:nvPr/>
        </p:nvSpPr>
        <p:spPr>
          <a:xfrm>
            <a:off x="2935720" y="3721026"/>
            <a:ext cx="435737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000" name="Shape 5000"/>
          <p:cNvSpPr/>
          <p:nvPr/>
        </p:nvSpPr>
        <p:spPr>
          <a:xfrm flipV="1">
            <a:off x="2942070" y="2309095"/>
            <a:ext cx="1" cy="1418282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001" name="Shape 5001"/>
          <p:cNvSpPr/>
          <p:nvPr/>
        </p:nvSpPr>
        <p:spPr>
          <a:xfrm rot="16200000">
            <a:off x="2266242" y="2883151"/>
            <a:ext cx="10173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</a:t>
            </a:r>
          </a:p>
        </p:txBody>
      </p:sp>
      <p:pic>
        <p:nvPicPr>
          <p:cNvPr id="500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8543" y="3769465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5003" name="Shape 5003"/>
          <p:cNvSpPr/>
          <p:nvPr/>
        </p:nvSpPr>
        <p:spPr>
          <a:xfrm>
            <a:off x="2752610" y="6286499"/>
            <a:ext cx="228601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</a:p>
        </p:txBody>
      </p:sp>
      <p:sp>
        <p:nvSpPr>
          <p:cNvPr id="5004" name="Shape 5004"/>
          <p:cNvSpPr/>
          <p:nvPr/>
        </p:nvSpPr>
        <p:spPr>
          <a:xfrm>
            <a:off x="7159510" y="6286499"/>
            <a:ext cx="228601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</a:p>
        </p:txBody>
      </p:sp>
      <p:sp>
        <p:nvSpPr>
          <p:cNvPr id="5005" name="Shape 5005"/>
          <p:cNvSpPr/>
          <p:nvPr/>
        </p:nvSpPr>
        <p:spPr>
          <a:xfrm rot="16200000">
            <a:off x="2145639" y="5505102"/>
            <a:ext cx="10681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 </a:t>
            </a:r>
          </a:p>
        </p:txBody>
      </p:sp>
      <p:grpSp>
        <p:nvGrpSpPr>
          <p:cNvPr id="5012" name="Group 5012"/>
          <p:cNvGrpSpPr/>
          <p:nvPr/>
        </p:nvGrpSpPr>
        <p:grpSpPr>
          <a:xfrm>
            <a:off x="2866910" y="5016500"/>
            <a:ext cx="4426180" cy="1333500"/>
            <a:chOff x="0" y="0"/>
            <a:chExt cx="4426179" cy="1333499"/>
          </a:xfrm>
        </p:grpSpPr>
        <p:sp>
          <p:nvSpPr>
            <p:cNvPr id="5006" name="Shape 5006"/>
            <p:cNvSpPr/>
            <p:nvPr/>
          </p:nvSpPr>
          <p:spPr>
            <a:xfrm>
              <a:off x="0" y="1263650"/>
              <a:ext cx="442618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007" name="Shape 5007"/>
            <p:cNvSpPr/>
            <p:nvPr/>
          </p:nvSpPr>
          <p:spPr>
            <a:xfrm flipV="1">
              <a:off x="6349" y="0"/>
              <a:ext cx="2" cy="127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008" name="Shape 5008"/>
            <p:cNvSpPr/>
            <p:nvPr/>
          </p:nvSpPr>
          <p:spPr>
            <a:xfrm flipV="1">
              <a:off x="4425950" y="0"/>
              <a:ext cx="0" cy="127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009" name="Shape 5009"/>
            <p:cNvSpPr/>
            <p:nvPr/>
          </p:nvSpPr>
          <p:spPr>
            <a:xfrm>
              <a:off x="0" y="755650"/>
              <a:ext cx="442618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010" name="Shape 5010"/>
            <p:cNvSpPr/>
            <p:nvPr/>
          </p:nvSpPr>
          <p:spPr>
            <a:xfrm flipV="1">
              <a:off x="4425949" y="1250950"/>
              <a:ext cx="1" cy="825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011" name="Shape 5011"/>
            <p:cNvSpPr/>
            <p:nvPr/>
          </p:nvSpPr>
          <p:spPr>
            <a:xfrm flipV="1">
              <a:off x="6349" y="1250950"/>
              <a:ext cx="1" cy="825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5013" name="Shape 5013"/>
          <p:cNvSpPr/>
          <p:nvPr/>
        </p:nvSpPr>
        <p:spPr>
          <a:xfrm>
            <a:off x="4903156" y="6286499"/>
            <a:ext cx="279388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</a:p>
        </p:txBody>
      </p:sp>
      <p:sp>
        <p:nvSpPr>
          <p:cNvPr id="5014" name="Shape 5014"/>
          <p:cNvSpPr/>
          <p:nvPr/>
        </p:nvSpPr>
        <p:spPr>
          <a:xfrm>
            <a:off x="5701436" y="2511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433FF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501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64388" y="2451099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5016" name="Shape 5016"/>
          <p:cNvSpPr/>
          <p:nvPr/>
        </p:nvSpPr>
        <p:spPr>
          <a:xfrm>
            <a:off x="6130846" y="2394534"/>
            <a:ext cx="586123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0.1</a:t>
            </a:r>
          </a:p>
        </p:txBody>
      </p:sp>
      <p:sp>
        <p:nvSpPr>
          <p:cNvPr id="5017" name="Shape 5017"/>
          <p:cNvSpPr/>
          <p:nvPr/>
        </p:nvSpPr>
        <p:spPr>
          <a:xfrm>
            <a:off x="6575345" y="2775534"/>
            <a:ext cx="700424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0.05</a:t>
            </a:r>
          </a:p>
        </p:txBody>
      </p:sp>
      <p:sp>
        <p:nvSpPr>
          <p:cNvPr id="5018" name="Shape 5018"/>
          <p:cNvSpPr/>
          <p:nvPr/>
        </p:nvSpPr>
        <p:spPr>
          <a:xfrm>
            <a:off x="6145936" y="2892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433FF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5019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15507" y="2823463"/>
            <a:ext cx="181549" cy="2204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pic>
        <p:nvPicPr>
          <p:cNvPr id="5020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39910" y="4175631"/>
            <a:ext cx="4496570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5021" name="Shape 5021"/>
          <p:cNvSpPr/>
          <p:nvPr/>
        </p:nvSpPr>
        <p:spPr>
          <a:xfrm>
            <a:off x="2509156" y="4124831"/>
            <a:ext cx="3007764" cy="6858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5022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45706" y="4177937"/>
            <a:ext cx="2761289" cy="5859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4" name="Shape 5024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5025" name="Shape 5025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pic>
        <p:nvPicPr>
          <p:cNvPr id="5026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40154" b="0"/>
          <a:stretch>
            <a:fillRect/>
          </a:stretch>
        </p:blipFill>
        <p:spPr>
          <a:xfrm>
            <a:off x="2935720" y="2402130"/>
            <a:ext cx="4337941" cy="12322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sp>
        <p:nvSpPr>
          <p:cNvPr id="5027" name="Shape 5027"/>
          <p:cNvSpPr/>
          <p:nvPr/>
        </p:nvSpPr>
        <p:spPr>
          <a:xfrm>
            <a:off x="2935720" y="3721026"/>
            <a:ext cx="435737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028" name="Shape 5028"/>
          <p:cNvSpPr/>
          <p:nvPr/>
        </p:nvSpPr>
        <p:spPr>
          <a:xfrm flipV="1">
            <a:off x="2942070" y="2309095"/>
            <a:ext cx="1" cy="1418282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029" name="Shape 5029"/>
          <p:cNvSpPr/>
          <p:nvPr/>
        </p:nvSpPr>
        <p:spPr>
          <a:xfrm rot="16200000">
            <a:off x="2266242" y="2883151"/>
            <a:ext cx="10173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</a:t>
            </a:r>
          </a:p>
        </p:txBody>
      </p:sp>
      <p:pic>
        <p:nvPicPr>
          <p:cNvPr id="503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8543" y="3769465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5031" name="Shape 5031"/>
          <p:cNvSpPr/>
          <p:nvPr/>
        </p:nvSpPr>
        <p:spPr>
          <a:xfrm>
            <a:off x="2752610" y="6286499"/>
            <a:ext cx="228601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</a:p>
        </p:txBody>
      </p:sp>
      <p:sp>
        <p:nvSpPr>
          <p:cNvPr id="5032" name="Shape 5032"/>
          <p:cNvSpPr/>
          <p:nvPr/>
        </p:nvSpPr>
        <p:spPr>
          <a:xfrm>
            <a:off x="7159510" y="6286499"/>
            <a:ext cx="228601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</a:p>
        </p:txBody>
      </p:sp>
      <p:sp>
        <p:nvSpPr>
          <p:cNvPr id="5033" name="Shape 5033"/>
          <p:cNvSpPr/>
          <p:nvPr/>
        </p:nvSpPr>
        <p:spPr>
          <a:xfrm rot="16200000">
            <a:off x="2145639" y="5505102"/>
            <a:ext cx="10681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 </a:t>
            </a:r>
          </a:p>
        </p:txBody>
      </p:sp>
      <p:grpSp>
        <p:nvGrpSpPr>
          <p:cNvPr id="5040" name="Group 5040"/>
          <p:cNvGrpSpPr/>
          <p:nvPr/>
        </p:nvGrpSpPr>
        <p:grpSpPr>
          <a:xfrm>
            <a:off x="2866910" y="5016500"/>
            <a:ext cx="4426180" cy="1333500"/>
            <a:chOff x="0" y="0"/>
            <a:chExt cx="4426179" cy="1333499"/>
          </a:xfrm>
        </p:grpSpPr>
        <p:sp>
          <p:nvSpPr>
            <p:cNvPr id="5034" name="Shape 5034"/>
            <p:cNvSpPr/>
            <p:nvPr/>
          </p:nvSpPr>
          <p:spPr>
            <a:xfrm>
              <a:off x="0" y="1263650"/>
              <a:ext cx="442618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035" name="Shape 5035"/>
            <p:cNvSpPr/>
            <p:nvPr/>
          </p:nvSpPr>
          <p:spPr>
            <a:xfrm flipV="1">
              <a:off x="6349" y="0"/>
              <a:ext cx="2" cy="127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036" name="Shape 5036"/>
            <p:cNvSpPr/>
            <p:nvPr/>
          </p:nvSpPr>
          <p:spPr>
            <a:xfrm flipV="1">
              <a:off x="4425950" y="0"/>
              <a:ext cx="0" cy="127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037" name="Shape 5037"/>
            <p:cNvSpPr/>
            <p:nvPr/>
          </p:nvSpPr>
          <p:spPr>
            <a:xfrm>
              <a:off x="0" y="755650"/>
              <a:ext cx="442618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038" name="Shape 5038"/>
            <p:cNvSpPr/>
            <p:nvPr/>
          </p:nvSpPr>
          <p:spPr>
            <a:xfrm flipV="1">
              <a:off x="4425949" y="1250950"/>
              <a:ext cx="1" cy="825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039" name="Shape 5039"/>
            <p:cNvSpPr/>
            <p:nvPr/>
          </p:nvSpPr>
          <p:spPr>
            <a:xfrm flipV="1">
              <a:off x="6349" y="1250950"/>
              <a:ext cx="1" cy="825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5041" name="Shape 5041"/>
          <p:cNvSpPr/>
          <p:nvPr/>
        </p:nvSpPr>
        <p:spPr>
          <a:xfrm>
            <a:off x="4903156" y="6286499"/>
            <a:ext cx="279388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</a:p>
        </p:txBody>
      </p:sp>
      <p:sp>
        <p:nvSpPr>
          <p:cNvPr id="5042" name="Shape 5042"/>
          <p:cNvSpPr/>
          <p:nvPr/>
        </p:nvSpPr>
        <p:spPr>
          <a:xfrm>
            <a:off x="5701436" y="2511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433FF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504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64388" y="2451099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pic>
        <p:nvPicPr>
          <p:cNvPr id="504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45706" y="4175631"/>
            <a:ext cx="2655456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5045" name="Shape 5045"/>
          <p:cNvSpPr/>
          <p:nvPr/>
        </p:nvSpPr>
        <p:spPr>
          <a:xfrm>
            <a:off x="6130846" y="2394534"/>
            <a:ext cx="586123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0.1</a:t>
            </a:r>
          </a:p>
        </p:txBody>
      </p:sp>
      <p:sp>
        <p:nvSpPr>
          <p:cNvPr id="5046" name="Shape 5046"/>
          <p:cNvSpPr/>
          <p:nvPr/>
        </p:nvSpPr>
        <p:spPr>
          <a:xfrm>
            <a:off x="2509156" y="4124831"/>
            <a:ext cx="3007764" cy="6858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5047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45706" y="4177937"/>
            <a:ext cx="2761289" cy="5859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9" name="Shape 5049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5050" name="Shape 5050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pic>
        <p:nvPicPr>
          <p:cNvPr id="5051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40154" b="0"/>
          <a:stretch>
            <a:fillRect/>
          </a:stretch>
        </p:blipFill>
        <p:spPr>
          <a:xfrm>
            <a:off x="2935720" y="2402130"/>
            <a:ext cx="4337941" cy="12322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sp>
        <p:nvSpPr>
          <p:cNvPr id="5052" name="Shape 5052"/>
          <p:cNvSpPr/>
          <p:nvPr/>
        </p:nvSpPr>
        <p:spPr>
          <a:xfrm>
            <a:off x="2935720" y="3721026"/>
            <a:ext cx="435737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053" name="Shape 5053"/>
          <p:cNvSpPr/>
          <p:nvPr/>
        </p:nvSpPr>
        <p:spPr>
          <a:xfrm flipV="1">
            <a:off x="2942070" y="2309095"/>
            <a:ext cx="1" cy="1418282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054" name="Shape 5054"/>
          <p:cNvSpPr/>
          <p:nvPr/>
        </p:nvSpPr>
        <p:spPr>
          <a:xfrm rot="16200000">
            <a:off x="2266242" y="2883151"/>
            <a:ext cx="10173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</a:t>
            </a:r>
          </a:p>
        </p:txBody>
      </p:sp>
      <p:pic>
        <p:nvPicPr>
          <p:cNvPr id="505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8543" y="3769465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5056" name="Shape 5056"/>
          <p:cNvSpPr/>
          <p:nvPr/>
        </p:nvSpPr>
        <p:spPr>
          <a:xfrm>
            <a:off x="2752610" y="6286499"/>
            <a:ext cx="228601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</a:p>
        </p:txBody>
      </p:sp>
      <p:sp>
        <p:nvSpPr>
          <p:cNvPr id="5057" name="Shape 5057"/>
          <p:cNvSpPr/>
          <p:nvPr/>
        </p:nvSpPr>
        <p:spPr>
          <a:xfrm>
            <a:off x="7159510" y="6286499"/>
            <a:ext cx="228601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</a:p>
        </p:txBody>
      </p:sp>
      <p:sp>
        <p:nvSpPr>
          <p:cNvPr id="5058" name="Shape 5058"/>
          <p:cNvSpPr/>
          <p:nvPr/>
        </p:nvSpPr>
        <p:spPr>
          <a:xfrm rot="16200000">
            <a:off x="2145639" y="5505102"/>
            <a:ext cx="10681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 </a:t>
            </a:r>
          </a:p>
        </p:txBody>
      </p:sp>
      <p:grpSp>
        <p:nvGrpSpPr>
          <p:cNvPr id="5065" name="Group 5065"/>
          <p:cNvGrpSpPr/>
          <p:nvPr/>
        </p:nvGrpSpPr>
        <p:grpSpPr>
          <a:xfrm>
            <a:off x="2866910" y="5016500"/>
            <a:ext cx="4426180" cy="1333500"/>
            <a:chOff x="0" y="0"/>
            <a:chExt cx="4426179" cy="1333499"/>
          </a:xfrm>
        </p:grpSpPr>
        <p:sp>
          <p:nvSpPr>
            <p:cNvPr id="5059" name="Shape 5059"/>
            <p:cNvSpPr/>
            <p:nvPr/>
          </p:nvSpPr>
          <p:spPr>
            <a:xfrm>
              <a:off x="0" y="1263650"/>
              <a:ext cx="442618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060" name="Shape 5060"/>
            <p:cNvSpPr/>
            <p:nvPr/>
          </p:nvSpPr>
          <p:spPr>
            <a:xfrm flipV="1">
              <a:off x="6349" y="0"/>
              <a:ext cx="2" cy="127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061" name="Shape 5061"/>
            <p:cNvSpPr/>
            <p:nvPr/>
          </p:nvSpPr>
          <p:spPr>
            <a:xfrm flipV="1">
              <a:off x="4425950" y="0"/>
              <a:ext cx="0" cy="127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062" name="Shape 5062"/>
            <p:cNvSpPr/>
            <p:nvPr/>
          </p:nvSpPr>
          <p:spPr>
            <a:xfrm>
              <a:off x="0" y="755650"/>
              <a:ext cx="442618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063" name="Shape 5063"/>
            <p:cNvSpPr/>
            <p:nvPr/>
          </p:nvSpPr>
          <p:spPr>
            <a:xfrm flipV="1">
              <a:off x="4425949" y="1250950"/>
              <a:ext cx="1" cy="825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064" name="Shape 5064"/>
            <p:cNvSpPr/>
            <p:nvPr/>
          </p:nvSpPr>
          <p:spPr>
            <a:xfrm flipV="1">
              <a:off x="6349" y="1250950"/>
              <a:ext cx="1" cy="825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5066" name="Shape 5066"/>
          <p:cNvSpPr/>
          <p:nvPr/>
        </p:nvSpPr>
        <p:spPr>
          <a:xfrm>
            <a:off x="4903156" y="6286499"/>
            <a:ext cx="279388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</a:p>
        </p:txBody>
      </p:sp>
      <p:sp>
        <p:nvSpPr>
          <p:cNvPr id="5067" name="Shape 5067"/>
          <p:cNvSpPr/>
          <p:nvPr/>
        </p:nvSpPr>
        <p:spPr>
          <a:xfrm>
            <a:off x="5701436" y="2511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433FF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506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64388" y="2451099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pic>
        <p:nvPicPr>
          <p:cNvPr id="5069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45706" y="4175631"/>
            <a:ext cx="2655456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5070" name="Shape 5070"/>
          <p:cNvSpPr/>
          <p:nvPr/>
        </p:nvSpPr>
        <p:spPr>
          <a:xfrm>
            <a:off x="6130846" y="2394534"/>
            <a:ext cx="586123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0.1</a:t>
            </a:r>
          </a:p>
        </p:txBody>
      </p:sp>
      <p:sp>
        <p:nvSpPr>
          <p:cNvPr id="5071" name="Shape 5071"/>
          <p:cNvSpPr/>
          <p:nvPr/>
        </p:nvSpPr>
        <p:spPr>
          <a:xfrm>
            <a:off x="6994445" y="3143834"/>
            <a:ext cx="814724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0.025</a:t>
            </a:r>
          </a:p>
        </p:txBody>
      </p:sp>
      <p:sp>
        <p:nvSpPr>
          <p:cNvPr id="5072" name="Shape 5072"/>
          <p:cNvSpPr/>
          <p:nvPr/>
        </p:nvSpPr>
        <p:spPr>
          <a:xfrm>
            <a:off x="6565036" y="32611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433FF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5073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34607" y="3191763"/>
            <a:ext cx="181549" cy="2204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5074" name="Shape 5074"/>
          <p:cNvSpPr/>
          <p:nvPr/>
        </p:nvSpPr>
        <p:spPr>
          <a:xfrm>
            <a:off x="2509156" y="4124831"/>
            <a:ext cx="3007764" cy="6858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5075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45706" y="4177937"/>
            <a:ext cx="2761289" cy="5859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7" name="Shape 5077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5078" name="Shape 5078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pic>
        <p:nvPicPr>
          <p:cNvPr id="5079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40154" b="0"/>
          <a:stretch>
            <a:fillRect/>
          </a:stretch>
        </p:blipFill>
        <p:spPr>
          <a:xfrm>
            <a:off x="2935720" y="2402130"/>
            <a:ext cx="4337941" cy="12322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sp>
        <p:nvSpPr>
          <p:cNvPr id="5080" name="Shape 5080"/>
          <p:cNvSpPr/>
          <p:nvPr/>
        </p:nvSpPr>
        <p:spPr>
          <a:xfrm>
            <a:off x="2935720" y="3721026"/>
            <a:ext cx="435737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081" name="Shape 5081"/>
          <p:cNvSpPr/>
          <p:nvPr/>
        </p:nvSpPr>
        <p:spPr>
          <a:xfrm flipV="1">
            <a:off x="2942070" y="2309095"/>
            <a:ext cx="1" cy="1418282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082" name="Shape 5082"/>
          <p:cNvSpPr/>
          <p:nvPr/>
        </p:nvSpPr>
        <p:spPr>
          <a:xfrm rot="16200000">
            <a:off x="2266242" y="2883151"/>
            <a:ext cx="10173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</a:t>
            </a:r>
          </a:p>
        </p:txBody>
      </p:sp>
      <p:pic>
        <p:nvPicPr>
          <p:cNvPr id="508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8543" y="3769465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5084" name="Shape 5084"/>
          <p:cNvSpPr/>
          <p:nvPr/>
        </p:nvSpPr>
        <p:spPr>
          <a:xfrm>
            <a:off x="2752610" y="6286499"/>
            <a:ext cx="228601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</a:p>
        </p:txBody>
      </p:sp>
      <p:sp>
        <p:nvSpPr>
          <p:cNvPr id="5085" name="Shape 5085"/>
          <p:cNvSpPr/>
          <p:nvPr/>
        </p:nvSpPr>
        <p:spPr>
          <a:xfrm>
            <a:off x="7159510" y="6286499"/>
            <a:ext cx="228601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</a:p>
        </p:txBody>
      </p:sp>
      <p:sp>
        <p:nvSpPr>
          <p:cNvPr id="5086" name="Shape 5086"/>
          <p:cNvSpPr/>
          <p:nvPr/>
        </p:nvSpPr>
        <p:spPr>
          <a:xfrm rot="16200000">
            <a:off x="2145639" y="5505102"/>
            <a:ext cx="10681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 </a:t>
            </a:r>
          </a:p>
        </p:txBody>
      </p:sp>
      <p:grpSp>
        <p:nvGrpSpPr>
          <p:cNvPr id="5093" name="Group 5093"/>
          <p:cNvGrpSpPr/>
          <p:nvPr/>
        </p:nvGrpSpPr>
        <p:grpSpPr>
          <a:xfrm>
            <a:off x="2866910" y="5016500"/>
            <a:ext cx="4426180" cy="1333500"/>
            <a:chOff x="0" y="0"/>
            <a:chExt cx="4426179" cy="1333499"/>
          </a:xfrm>
        </p:grpSpPr>
        <p:sp>
          <p:nvSpPr>
            <p:cNvPr id="5087" name="Shape 5087"/>
            <p:cNvSpPr/>
            <p:nvPr/>
          </p:nvSpPr>
          <p:spPr>
            <a:xfrm>
              <a:off x="0" y="1263650"/>
              <a:ext cx="442618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088" name="Shape 5088"/>
            <p:cNvSpPr/>
            <p:nvPr/>
          </p:nvSpPr>
          <p:spPr>
            <a:xfrm flipV="1">
              <a:off x="6349" y="0"/>
              <a:ext cx="2" cy="127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089" name="Shape 5089"/>
            <p:cNvSpPr/>
            <p:nvPr/>
          </p:nvSpPr>
          <p:spPr>
            <a:xfrm flipV="1">
              <a:off x="4425950" y="0"/>
              <a:ext cx="0" cy="127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090" name="Shape 5090"/>
            <p:cNvSpPr/>
            <p:nvPr/>
          </p:nvSpPr>
          <p:spPr>
            <a:xfrm>
              <a:off x="0" y="755650"/>
              <a:ext cx="442618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091" name="Shape 5091"/>
            <p:cNvSpPr/>
            <p:nvPr/>
          </p:nvSpPr>
          <p:spPr>
            <a:xfrm flipV="1">
              <a:off x="4425949" y="1250950"/>
              <a:ext cx="1" cy="825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092" name="Shape 5092"/>
            <p:cNvSpPr/>
            <p:nvPr/>
          </p:nvSpPr>
          <p:spPr>
            <a:xfrm flipV="1">
              <a:off x="6349" y="1250950"/>
              <a:ext cx="1" cy="825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5094" name="Shape 5094"/>
          <p:cNvSpPr/>
          <p:nvPr/>
        </p:nvSpPr>
        <p:spPr>
          <a:xfrm>
            <a:off x="4903156" y="6286499"/>
            <a:ext cx="279388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</a:p>
        </p:txBody>
      </p:sp>
      <p:sp>
        <p:nvSpPr>
          <p:cNvPr id="5095" name="Shape 5095"/>
          <p:cNvSpPr/>
          <p:nvPr/>
        </p:nvSpPr>
        <p:spPr>
          <a:xfrm>
            <a:off x="5701436" y="2511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433FF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509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64388" y="2451099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5097" name="Shape 5097"/>
          <p:cNvSpPr/>
          <p:nvPr/>
        </p:nvSpPr>
        <p:spPr>
          <a:xfrm>
            <a:off x="6130846" y="2394534"/>
            <a:ext cx="586123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0.1</a:t>
            </a:r>
          </a:p>
        </p:txBody>
      </p:sp>
      <p:pic>
        <p:nvPicPr>
          <p:cNvPr id="509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40133" y="4175631"/>
            <a:ext cx="4779819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5099" name="Shape 5099"/>
          <p:cNvSpPr/>
          <p:nvPr/>
        </p:nvSpPr>
        <p:spPr>
          <a:xfrm>
            <a:off x="6994445" y="3143834"/>
            <a:ext cx="814724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0.025</a:t>
            </a:r>
          </a:p>
        </p:txBody>
      </p:sp>
      <p:sp>
        <p:nvSpPr>
          <p:cNvPr id="5100" name="Shape 5100"/>
          <p:cNvSpPr/>
          <p:nvPr/>
        </p:nvSpPr>
        <p:spPr>
          <a:xfrm>
            <a:off x="6565036" y="32611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433FF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5101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34607" y="3191763"/>
            <a:ext cx="181549" cy="2204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5102" name="Shape 5102"/>
          <p:cNvSpPr/>
          <p:nvPr/>
        </p:nvSpPr>
        <p:spPr>
          <a:xfrm>
            <a:off x="2509156" y="4124831"/>
            <a:ext cx="3007764" cy="6858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5103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45706" y="4177937"/>
            <a:ext cx="2761289" cy="5859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5" name="Shape 5105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5106" name="Shape 5106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pic>
        <p:nvPicPr>
          <p:cNvPr id="5107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40154" b="0"/>
          <a:stretch>
            <a:fillRect/>
          </a:stretch>
        </p:blipFill>
        <p:spPr>
          <a:xfrm>
            <a:off x="2935720" y="2402130"/>
            <a:ext cx="4337941" cy="12322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sp>
        <p:nvSpPr>
          <p:cNvPr id="5108" name="Shape 5108"/>
          <p:cNvSpPr/>
          <p:nvPr/>
        </p:nvSpPr>
        <p:spPr>
          <a:xfrm>
            <a:off x="2935720" y="3721026"/>
            <a:ext cx="435737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109" name="Shape 5109"/>
          <p:cNvSpPr/>
          <p:nvPr/>
        </p:nvSpPr>
        <p:spPr>
          <a:xfrm flipV="1">
            <a:off x="2942070" y="2309095"/>
            <a:ext cx="1" cy="1418282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110" name="Shape 5110"/>
          <p:cNvSpPr/>
          <p:nvPr/>
        </p:nvSpPr>
        <p:spPr>
          <a:xfrm rot="16200000">
            <a:off x="2266242" y="2883151"/>
            <a:ext cx="10173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</a:t>
            </a:r>
          </a:p>
        </p:txBody>
      </p:sp>
      <p:pic>
        <p:nvPicPr>
          <p:cNvPr id="511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8543" y="3769465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5112" name="Shape 5112"/>
          <p:cNvSpPr/>
          <p:nvPr/>
        </p:nvSpPr>
        <p:spPr>
          <a:xfrm>
            <a:off x="2752610" y="6286499"/>
            <a:ext cx="228601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</a:p>
        </p:txBody>
      </p:sp>
      <p:sp>
        <p:nvSpPr>
          <p:cNvPr id="5113" name="Shape 5113"/>
          <p:cNvSpPr/>
          <p:nvPr/>
        </p:nvSpPr>
        <p:spPr>
          <a:xfrm>
            <a:off x="7159510" y="6286499"/>
            <a:ext cx="228601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</a:p>
        </p:txBody>
      </p:sp>
      <p:sp>
        <p:nvSpPr>
          <p:cNvPr id="5114" name="Shape 5114"/>
          <p:cNvSpPr/>
          <p:nvPr/>
        </p:nvSpPr>
        <p:spPr>
          <a:xfrm rot="16200000">
            <a:off x="2145639" y="5505102"/>
            <a:ext cx="10681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 </a:t>
            </a:r>
          </a:p>
        </p:txBody>
      </p:sp>
      <p:grpSp>
        <p:nvGrpSpPr>
          <p:cNvPr id="5121" name="Group 5121"/>
          <p:cNvGrpSpPr/>
          <p:nvPr/>
        </p:nvGrpSpPr>
        <p:grpSpPr>
          <a:xfrm>
            <a:off x="2866910" y="5016500"/>
            <a:ext cx="4426180" cy="1333500"/>
            <a:chOff x="0" y="0"/>
            <a:chExt cx="4426179" cy="1333499"/>
          </a:xfrm>
        </p:grpSpPr>
        <p:sp>
          <p:nvSpPr>
            <p:cNvPr id="5115" name="Shape 5115"/>
            <p:cNvSpPr/>
            <p:nvPr/>
          </p:nvSpPr>
          <p:spPr>
            <a:xfrm>
              <a:off x="0" y="1263650"/>
              <a:ext cx="442618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116" name="Shape 5116"/>
            <p:cNvSpPr/>
            <p:nvPr/>
          </p:nvSpPr>
          <p:spPr>
            <a:xfrm flipV="1">
              <a:off x="6349" y="0"/>
              <a:ext cx="2" cy="127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117" name="Shape 5117"/>
            <p:cNvSpPr/>
            <p:nvPr/>
          </p:nvSpPr>
          <p:spPr>
            <a:xfrm flipV="1">
              <a:off x="4425950" y="0"/>
              <a:ext cx="0" cy="127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118" name="Shape 5118"/>
            <p:cNvSpPr/>
            <p:nvPr/>
          </p:nvSpPr>
          <p:spPr>
            <a:xfrm>
              <a:off x="0" y="755650"/>
              <a:ext cx="442618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119" name="Shape 5119"/>
            <p:cNvSpPr/>
            <p:nvPr/>
          </p:nvSpPr>
          <p:spPr>
            <a:xfrm flipV="1">
              <a:off x="4425949" y="1250950"/>
              <a:ext cx="1" cy="825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120" name="Shape 5120"/>
            <p:cNvSpPr/>
            <p:nvPr/>
          </p:nvSpPr>
          <p:spPr>
            <a:xfrm flipV="1">
              <a:off x="6349" y="1250950"/>
              <a:ext cx="1" cy="825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5122" name="Shape 5122"/>
          <p:cNvSpPr/>
          <p:nvPr/>
        </p:nvSpPr>
        <p:spPr>
          <a:xfrm>
            <a:off x="4903156" y="6286499"/>
            <a:ext cx="279388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</a:p>
        </p:txBody>
      </p:sp>
      <p:sp>
        <p:nvSpPr>
          <p:cNvPr id="5123" name="Shape 5123"/>
          <p:cNvSpPr/>
          <p:nvPr/>
        </p:nvSpPr>
        <p:spPr>
          <a:xfrm>
            <a:off x="5701436" y="2511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433FF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512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64388" y="2451099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5125" name="Shape 5125"/>
          <p:cNvSpPr/>
          <p:nvPr/>
        </p:nvSpPr>
        <p:spPr>
          <a:xfrm>
            <a:off x="6130846" y="2394534"/>
            <a:ext cx="586123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0.1</a:t>
            </a:r>
          </a:p>
        </p:txBody>
      </p:sp>
      <p:sp>
        <p:nvSpPr>
          <p:cNvPr id="5126" name="Shape 5126"/>
          <p:cNvSpPr/>
          <p:nvPr/>
        </p:nvSpPr>
        <p:spPr>
          <a:xfrm flipH="1" rot="16200000">
            <a:off x="2752269" y="5541085"/>
            <a:ext cx="262349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127" name="Shape 5127"/>
          <p:cNvSpPr/>
          <p:nvPr/>
        </p:nvSpPr>
        <p:spPr>
          <a:xfrm>
            <a:off x="6994445" y="3143834"/>
            <a:ext cx="814724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0.025</a:t>
            </a:r>
          </a:p>
        </p:txBody>
      </p:sp>
      <p:sp>
        <p:nvSpPr>
          <p:cNvPr id="5128" name="Shape 5128"/>
          <p:cNvSpPr/>
          <p:nvPr/>
        </p:nvSpPr>
        <p:spPr>
          <a:xfrm>
            <a:off x="6565036" y="32611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433FF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5129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34607" y="3191763"/>
            <a:ext cx="181549" cy="2204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pic>
        <p:nvPicPr>
          <p:cNvPr id="5130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40133" y="4175631"/>
            <a:ext cx="4779819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5131" name="Shape 5131"/>
          <p:cNvSpPr/>
          <p:nvPr/>
        </p:nvSpPr>
        <p:spPr>
          <a:xfrm>
            <a:off x="2509156" y="4124831"/>
            <a:ext cx="3007764" cy="6858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5132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45706" y="4177937"/>
            <a:ext cx="2761289" cy="5859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4" name="Shape 5134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5135" name="Shape 5135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pic>
        <p:nvPicPr>
          <p:cNvPr id="5136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40154" b="0"/>
          <a:stretch>
            <a:fillRect/>
          </a:stretch>
        </p:blipFill>
        <p:spPr>
          <a:xfrm>
            <a:off x="2935720" y="2402130"/>
            <a:ext cx="4337941" cy="12322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sp>
        <p:nvSpPr>
          <p:cNvPr id="5137" name="Shape 5137"/>
          <p:cNvSpPr/>
          <p:nvPr/>
        </p:nvSpPr>
        <p:spPr>
          <a:xfrm>
            <a:off x="2935720" y="3721026"/>
            <a:ext cx="435737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138" name="Shape 5138"/>
          <p:cNvSpPr/>
          <p:nvPr/>
        </p:nvSpPr>
        <p:spPr>
          <a:xfrm flipV="1">
            <a:off x="2942070" y="2309095"/>
            <a:ext cx="1" cy="1418282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139" name="Shape 5139"/>
          <p:cNvSpPr/>
          <p:nvPr/>
        </p:nvSpPr>
        <p:spPr>
          <a:xfrm rot="16200000">
            <a:off x="2266242" y="2883151"/>
            <a:ext cx="10173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</a:t>
            </a:r>
          </a:p>
        </p:txBody>
      </p:sp>
      <p:pic>
        <p:nvPicPr>
          <p:cNvPr id="514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8543" y="3769465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5141" name="Shape 5141"/>
          <p:cNvSpPr/>
          <p:nvPr/>
        </p:nvSpPr>
        <p:spPr>
          <a:xfrm>
            <a:off x="2752610" y="6286499"/>
            <a:ext cx="228601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</a:p>
        </p:txBody>
      </p:sp>
      <p:sp>
        <p:nvSpPr>
          <p:cNvPr id="5142" name="Shape 5142"/>
          <p:cNvSpPr/>
          <p:nvPr/>
        </p:nvSpPr>
        <p:spPr>
          <a:xfrm>
            <a:off x="7159510" y="6286499"/>
            <a:ext cx="228601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</a:p>
        </p:txBody>
      </p:sp>
      <p:sp>
        <p:nvSpPr>
          <p:cNvPr id="5143" name="Shape 5143"/>
          <p:cNvSpPr/>
          <p:nvPr/>
        </p:nvSpPr>
        <p:spPr>
          <a:xfrm rot="16200000">
            <a:off x="2145639" y="5505102"/>
            <a:ext cx="10681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 </a:t>
            </a:r>
          </a:p>
        </p:txBody>
      </p:sp>
      <p:grpSp>
        <p:nvGrpSpPr>
          <p:cNvPr id="5150" name="Group 5150"/>
          <p:cNvGrpSpPr/>
          <p:nvPr/>
        </p:nvGrpSpPr>
        <p:grpSpPr>
          <a:xfrm>
            <a:off x="2866910" y="5016500"/>
            <a:ext cx="4426180" cy="1333500"/>
            <a:chOff x="0" y="0"/>
            <a:chExt cx="4426179" cy="1333499"/>
          </a:xfrm>
        </p:grpSpPr>
        <p:sp>
          <p:nvSpPr>
            <p:cNvPr id="5144" name="Shape 5144"/>
            <p:cNvSpPr/>
            <p:nvPr/>
          </p:nvSpPr>
          <p:spPr>
            <a:xfrm>
              <a:off x="0" y="1263650"/>
              <a:ext cx="442618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145" name="Shape 5145"/>
            <p:cNvSpPr/>
            <p:nvPr/>
          </p:nvSpPr>
          <p:spPr>
            <a:xfrm flipV="1">
              <a:off x="6349" y="0"/>
              <a:ext cx="2" cy="127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146" name="Shape 5146"/>
            <p:cNvSpPr/>
            <p:nvPr/>
          </p:nvSpPr>
          <p:spPr>
            <a:xfrm flipV="1">
              <a:off x="4425950" y="0"/>
              <a:ext cx="0" cy="127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147" name="Shape 5147"/>
            <p:cNvSpPr/>
            <p:nvPr/>
          </p:nvSpPr>
          <p:spPr>
            <a:xfrm>
              <a:off x="0" y="755650"/>
              <a:ext cx="442618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148" name="Shape 5148"/>
            <p:cNvSpPr/>
            <p:nvPr/>
          </p:nvSpPr>
          <p:spPr>
            <a:xfrm flipV="1">
              <a:off x="4425949" y="1250950"/>
              <a:ext cx="1" cy="825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149" name="Shape 5149"/>
            <p:cNvSpPr/>
            <p:nvPr/>
          </p:nvSpPr>
          <p:spPr>
            <a:xfrm flipV="1">
              <a:off x="6349" y="1250950"/>
              <a:ext cx="1" cy="825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5151" name="Shape 5151"/>
          <p:cNvSpPr/>
          <p:nvPr/>
        </p:nvSpPr>
        <p:spPr>
          <a:xfrm>
            <a:off x="4903156" y="6286499"/>
            <a:ext cx="279388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</a:p>
        </p:txBody>
      </p:sp>
      <p:sp>
        <p:nvSpPr>
          <p:cNvPr id="5152" name="Shape 5152"/>
          <p:cNvSpPr/>
          <p:nvPr/>
        </p:nvSpPr>
        <p:spPr>
          <a:xfrm>
            <a:off x="5701436" y="2511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433FF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515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64388" y="2451099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5154" name="Shape 5154"/>
          <p:cNvSpPr/>
          <p:nvPr/>
        </p:nvSpPr>
        <p:spPr>
          <a:xfrm>
            <a:off x="6130846" y="2394534"/>
            <a:ext cx="586123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0.1</a:t>
            </a:r>
          </a:p>
        </p:txBody>
      </p:sp>
      <p:sp>
        <p:nvSpPr>
          <p:cNvPr id="5155" name="Shape 5155"/>
          <p:cNvSpPr/>
          <p:nvPr/>
        </p:nvSpPr>
        <p:spPr>
          <a:xfrm flipH="1" rot="16200000">
            <a:off x="7146469" y="5541085"/>
            <a:ext cx="262349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156" name="Shape 5156"/>
          <p:cNvSpPr/>
          <p:nvPr/>
        </p:nvSpPr>
        <p:spPr>
          <a:xfrm>
            <a:off x="6994445" y="3143834"/>
            <a:ext cx="814724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0.025</a:t>
            </a:r>
          </a:p>
        </p:txBody>
      </p:sp>
      <p:sp>
        <p:nvSpPr>
          <p:cNvPr id="5157" name="Shape 5157"/>
          <p:cNvSpPr/>
          <p:nvPr/>
        </p:nvSpPr>
        <p:spPr>
          <a:xfrm>
            <a:off x="6565036" y="32611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433FF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515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34607" y="3191763"/>
            <a:ext cx="181549" cy="2204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pic>
        <p:nvPicPr>
          <p:cNvPr id="5159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40133" y="4175631"/>
            <a:ext cx="4779819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5160" name="Shape 5160"/>
          <p:cNvSpPr/>
          <p:nvPr/>
        </p:nvSpPr>
        <p:spPr>
          <a:xfrm>
            <a:off x="2509156" y="4124831"/>
            <a:ext cx="3007764" cy="6858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5161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45706" y="4177937"/>
            <a:ext cx="2761289" cy="5859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3" name="Shape 5163"/>
          <p:cNvSpPr/>
          <p:nvPr/>
        </p:nvSpPr>
        <p:spPr>
          <a:xfrm>
            <a:off x="3981298" y="5765800"/>
            <a:ext cx="3311792" cy="514350"/>
          </a:xfrm>
          <a:prstGeom prst="rect">
            <a:avLst/>
          </a:prstGeom>
          <a:solidFill>
            <a:srgbClr val="FF9300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164" name="Shape 5164"/>
          <p:cNvSpPr/>
          <p:nvPr/>
        </p:nvSpPr>
        <p:spPr>
          <a:xfrm>
            <a:off x="5292061" y="5847705"/>
            <a:ext cx="690266" cy="323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0" algn="ctr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1600">
                <a:latin typeface="Arial"/>
                <a:ea typeface="Arial"/>
                <a:cs typeface="Arial"/>
                <a:sym typeface="Arial"/>
              </a:rPr>
              <a:t>Reject</a:t>
            </a:r>
          </a:p>
        </p:txBody>
      </p:sp>
      <p:grpSp>
        <p:nvGrpSpPr>
          <p:cNvPr id="5167" name="Group 5167"/>
          <p:cNvGrpSpPr/>
          <p:nvPr/>
        </p:nvGrpSpPr>
        <p:grpSpPr>
          <a:xfrm>
            <a:off x="2873260" y="5765800"/>
            <a:ext cx="1108039" cy="514350"/>
            <a:chOff x="0" y="0"/>
            <a:chExt cx="1108038" cy="514350"/>
          </a:xfrm>
        </p:grpSpPr>
        <p:sp>
          <p:nvSpPr>
            <p:cNvPr id="5165" name="Shape 5165"/>
            <p:cNvSpPr/>
            <p:nvPr/>
          </p:nvSpPr>
          <p:spPr>
            <a:xfrm>
              <a:off x="0" y="0"/>
              <a:ext cx="1108039" cy="514350"/>
            </a:xfrm>
            <a:prstGeom prst="rect">
              <a:avLst/>
            </a:prstGeom>
            <a:solidFill>
              <a:srgbClr val="00F900"/>
            </a:solidFill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166" name="Shape 5166"/>
            <p:cNvSpPr/>
            <p:nvPr/>
          </p:nvSpPr>
          <p:spPr>
            <a:xfrm>
              <a:off x="186265" y="81905"/>
              <a:ext cx="735509" cy="32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1" indent="0" algn="ctr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蘋果儷中黑"/>
                </a:defRPr>
              </a:pPr>
              <a:r>
                <a:rPr sz="1600">
                  <a:latin typeface="Arial"/>
                  <a:ea typeface="Arial"/>
                  <a:cs typeface="Arial"/>
                  <a:sym typeface="Arial"/>
                </a:rPr>
                <a:t>Accept</a:t>
              </a:r>
            </a:p>
          </p:txBody>
        </p:sp>
      </p:grpSp>
      <p:sp>
        <p:nvSpPr>
          <p:cNvPr id="5168" name="Shape 5168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5169" name="Shape 5169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pic>
        <p:nvPicPr>
          <p:cNvPr id="5170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40154" b="0"/>
          <a:stretch>
            <a:fillRect/>
          </a:stretch>
        </p:blipFill>
        <p:spPr>
          <a:xfrm>
            <a:off x="2935720" y="2402130"/>
            <a:ext cx="4337941" cy="12322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sp>
        <p:nvSpPr>
          <p:cNvPr id="5171" name="Shape 5171"/>
          <p:cNvSpPr/>
          <p:nvPr/>
        </p:nvSpPr>
        <p:spPr>
          <a:xfrm>
            <a:off x="2935720" y="3721026"/>
            <a:ext cx="435737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172" name="Shape 5172"/>
          <p:cNvSpPr/>
          <p:nvPr/>
        </p:nvSpPr>
        <p:spPr>
          <a:xfrm flipV="1">
            <a:off x="2942070" y="2309095"/>
            <a:ext cx="1" cy="1418282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173" name="Shape 5173"/>
          <p:cNvSpPr/>
          <p:nvPr/>
        </p:nvSpPr>
        <p:spPr>
          <a:xfrm rot="16200000">
            <a:off x="2266242" y="2883151"/>
            <a:ext cx="10173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</a:t>
            </a:r>
          </a:p>
        </p:txBody>
      </p:sp>
      <p:pic>
        <p:nvPicPr>
          <p:cNvPr id="517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8543" y="3769465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5175" name="Shape 5175"/>
          <p:cNvSpPr/>
          <p:nvPr/>
        </p:nvSpPr>
        <p:spPr>
          <a:xfrm>
            <a:off x="2752610" y="6286499"/>
            <a:ext cx="228601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</a:p>
        </p:txBody>
      </p:sp>
      <p:sp>
        <p:nvSpPr>
          <p:cNvPr id="5176" name="Shape 5176"/>
          <p:cNvSpPr/>
          <p:nvPr/>
        </p:nvSpPr>
        <p:spPr>
          <a:xfrm>
            <a:off x="7159510" y="6286499"/>
            <a:ext cx="228601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</a:p>
        </p:txBody>
      </p:sp>
      <p:sp>
        <p:nvSpPr>
          <p:cNvPr id="5177" name="Shape 5177"/>
          <p:cNvSpPr/>
          <p:nvPr/>
        </p:nvSpPr>
        <p:spPr>
          <a:xfrm rot="16200000">
            <a:off x="2145639" y="5505102"/>
            <a:ext cx="10681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 </a:t>
            </a:r>
          </a:p>
        </p:txBody>
      </p:sp>
      <p:grpSp>
        <p:nvGrpSpPr>
          <p:cNvPr id="5184" name="Group 5184"/>
          <p:cNvGrpSpPr/>
          <p:nvPr/>
        </p:nvGrpSpPr>
        <p:grpSpPr>
          <a:xfrm>
            <a:off x="2866910" y="5016500"/>
            <a:ext cx="4426180" cy="1333500"/>
            <a:chOff x="0" y="0"/>
            <a:chExt cx="4426179" cy="1333499"/>
          </a:xfrm>
        </p:grpSpPr>
        <p:sp>
          <p:nvSpPr>
            <p:cNvPr id="5178" name="Shape 5178"/>
            <p:cNvSpPr/>
            <p:nvPr/>
          </p:nvSpPr>
          <p:spPr>
            <a:xfrm>
              <a:off x="0" y="1263650"/>
              <a:ext cx="442618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179" name="Shape 5179"/>
            <p:cNvSpPr/>
            <p:nvPr/>
          </p:nvSpPr>
          <p:spPr>
            <a:xfrm flipV="1">
              <a:off x="6349" y="0"/>
              <a:ext cx="2" cy="127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180" name="Shape 5180"/>
            <p:cNvSpPr/>
            <p:nvPr/>
          </p:nvSpPr>
          <p:spPr>
            <a:xfrm flipV="1">
              <a:off x="4425950" y="0"/>
              <a:ext cx="0" cy="127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181" name="Shape 5181"/>
            <p:cNvSpPr/>
            <p:nvPr/>
          </p:nvSpPr>
          <p:spPr>
            <a:xfrm>
              <a:off x="0" y="755650"/>
              <a:ext cx="442618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182" name="Shape 5182"/>
            <p:cNvSpPr/>
            <p:nvPr/>
          </p:nvSpPr>
          <p:spPr>
            <a:xfrm flipV="1">
              <a:off x="4425949" y="1250950"/>
              <a:ext cx="1" cy="825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183" name="Shape 5183"/>
            <p:cNvSpPr/>
            <p:nvPr/>
          </p:nvSpPr>
          <p:spPr>
            <a:xfrm flipV="1">
              <a:off x="6349" y="1250950"/>
              <a:ext cx="1" cy="825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5185" name="Shape 5185"/>
          <p:cNvSpPr/>
          <p:nvPr/>
        </p:nvSpPr>
        <p:spPr>
          <a:xfrm>
            <a:off x="4903156" y="6286499"/>
            <a:ext cx="279388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</a:p>
        </p:txBody>
      </p:sp>
      <p:sp>
        <p:nvSpPr>
          <p:cNvPr id="5186" name="Shape 5186"/>
          <p:cNvSpPr/>
          <p:nvPr/>
        </p:nvSpPr>
        <p:spPr>
          <a:xfrm>
            <a:off x="5701436" y="2511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433FF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518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64388" y="2451099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5188" name="Shape 5188"/>
          <p:cNvSpPr/>
          <p:nvPr/>
        </p:nvSpPr>
        <p:spPr>
          <a:xfrm>
            <a:off x="6130846" y="2394534"/>
            <a:ext cx="586123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0.1</a:t>
            </a:r>
          </a:p>
        </p:txBody>
      </p:sp>
      <p:sp>
        <p:nvSpPr>
          <p:cNvPr id="5189" name="Shape 5189"/>
          <p:cNvSpPr/>
          <p:nvPr/>
        </p:nvSpPr>
        <p:spPr>
          <a:xfrm>
            <a:off x="6994445" y="3143834"/>
            <a:ext cx="814724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0.025</a:t>
            </a:r>
          </a:p>
        </p:txBody>
      </p:sp>
      <p:sp>
        <p:nvSpPr>
          <p:cNvPr id="5190" name="Shape 5190"/>
          <p:cNvSpPr/>
          <p:nvPr/>
        </p:nvSpPr>
        <p:spPr>
          <a:xfrm>
            <a:off x="6565036" y="32611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433FF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5191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34607" y="3191763"/>
            <a:ext cx="181549" cy="2204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pic>
        <p:nvPicPr>
          <p:cNvPr id="5192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40133" y="4175631"/>
            <a:ext cx="4779819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5193" name="Shape 5193"/>
          <p:cNvSpPr/>
          <p:nvPr/>
        </p:nvSpPr>
        <p:spPr>
          <a:xfrm>
            <a:off x="2509156" y="4124831"/>
            <a:ext cx="3007764" cy="6858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5194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45706" y="4177937"/>
            <a:ext cx="2761289" cy="5859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6" name="iMCMC_log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5852" y="2165350"/>
            <a:ext cx="3898901" cy="32893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04800" dist="127000" dir="2700000">
              <a:srgbClr val="000000">
                <a:alpha val="75000"/>
              </a:srgbClr>
            </a:outerShdw>
          </a:effectLst>
        </p:spPr>
      </p:pic>
      <p:sp>
        <p:nvSpPr>
          <p:cNvPr id="5197" name="Shape 5197"/>
          <p:cNvSpPr/>
          <p:nvPr/>
        </p:nvSpPr>
        <p:spPr>
          <a:xfrm>
            <a:off x="2584487" y="7251700"/>
            <a:ext cx="4877484" cy="29898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John Huelsenbeck (inspired by </a:t>
            </a:r>
            <a:r>
              <a:rPr i="1"/>
              <a:t>MCMC Robot</a:t>
            </a:r>
            <a:r>
              <a:t> by Paul Lewis)</a:t>
            </a:r>
          </a:p>
        </p:txBody>
      </p:sp>
      <p:sp>
        <p:nvSpPr>
          <p:cNvPr id="5198" name="Shape 5198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5199" name="Shape 5199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iMCMC demonstration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/>
          <p:nvPr/>
        </p:nvSpPr>
        <p:spPr>
          <a:xfrm>
            <a:off x="4379019" y="139997"/>
            <a:ext cx="140196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Outline</a:t>
            </a:r>
          </a:p>
        </p:txBody>
      </p:sp>
      <p:sp>
        <p:nvSpPr>
          <p:cNvPr id="542" name="Shape 542"/>
          <p:cNvSpPr/>
          <p:nvPr/>
        </p:nvSpPr>
        <p:spPr>
          <a:xfrm>
            <a:off x="838200" y="1917700"/>
            <a:ext cx="469900" cy="342900"/>
          </a:xfrm>
          <a:prstGeom prst="rightArrow">
            <a:avLst>
              <a:gd name="adj1" fmla="val 54395"/>
              <a:gd name="adj2" fmla="val 70415"/>
            </a:avLst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127000" dist="508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43" name="Shape 543"/>
          <p:cNvSpPr/>
          <p:nvPr/>
        </p:nvSpPr>
        <p:spPr>
          <a:xfrm>
            <a:off x="635000" y="1208723"/>
            <a:ext cx="80010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I. Introduction to Bayesian inference</a:t>
            </a:r>
          </a:p>
        </p:txBody>
      </p:sp>
      <p:sp>
        <p:nvSpPr>
          <p:cNvPr id="544" name="Shape 544"/>
          <p:cNvSpPr/>
          <p:nvPr/>
        </p:nvSpPr>
        <p:spPr>
          <a:xfrm>
            <a:off x="635000" y="4345623"/>
            <a:ext cx="80010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III. Numerical algorithms for Bayesian inference</a:t>
            </a:r>
          </a:p>
        </p:txBody>
      </p:sp>
      <p:sp>
        <p:nvSpPr>
          <p:cNvPr id="545" name="Shape 545"/>
          <p:cNvSpPr/>
          <p:nvPr/>
        </p:nvSpPr>
        <p:spPr>
          <a:xfrm>
            <a:off x="990600" y="47266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Markov-chain Monte Carlo (MCMC)</a:t>
            </a:r>
          </a:p>
        </p:txBody>
      </p:sp>
      <p:sp>
        <p:nvSpPr>
          <p:cNvPr id="546" name="Shape 546"/>
          <p:cNvSpPr/>
          <p:nvPr/>
        </p:nvSpPr>
        <p:spPr>
          <a:xfrm>
            <a:off x="1371600" y="50441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Metropolis-Hastings algorithm</a:t>
            </a:r>
          </a:p>
        </p:txBody>
      </p:sp>
      <p:sp>
        <p:nvSpPr>
          <p:cNvPr id="547" name="Shape 547"/>
          <p:cNvSpPr/>
          <p:nvPr/>
        </p:nvSpPr>
        <p:spPr>
          <a:xfrm>
            <a:off x="1371600" y="53616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Metropolis-Coupled algorithm</a:t>
            </a:r>
          </a:p>
        </p:txBody>
      </p:sp>
      <p:sp>
        <p:nvSpPr>
          <p:cNvPr id="548" name="Shape 548"/>
          <p:cNvSpPr/>
          <p:nvPr/>
        </p:nvSpPr>
        <p:spPr>
          <a:xfrm>
            <a:off x="990600" y="15897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Becoming fascinated with posteriors:</a:t>
            </a:r>
          </a:p>
        </p:txBody>
      </p:sp>
      <p:sp>
        <p:nvSpPr>
          <p:cNvPr id="549" name="Shape 549"/>
          <p:cNvSpPr/>
          <p:nvPr/>
        </p:nvSpPr>
        <p:spPr>
          <a:xfrm>
            <a:off x="1371600" y="19072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Deriving Bayes theorem</a:t>
            </a:r>
          </a:p>
        </p:txBody>
      </p:sp>
      <p:sp>
        <p:nvSpPr>
          <p:cNvPr id="550" name="Shape 550"/>
          <p:cNvSpPr/>
          <p:nvPr/>
        </p:nvSpPr>
        <p:spPr>
          <a:xfrm>
            <a:off x="1371600" y="25422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 of phylogeny</a:t>
            </a:r>
          </a:p>
        </p:txBody>
      </p:sp>
      <p:sp>
        <p:nvSpPr>
          <p:cNvPr id="551" name="Shape 551"/>
          <p:cNvSpPr/>
          <p:nvPr/>
        </p:nvSpPr>
        <p:spPr>
          <a:xfrm>
            <a:off x="990600" y="3443923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What’s the deal with priors?</a:t>
            </a:r>
          </a:p>
        </p:txBody>
      </p:sp>
      <p:sp>
        <p:nvSpPr>
          <p:cNvPr id="552" name="Shape 552"/>
          <p:cNvSpPr/>
          <p:nvPr/>
        </p:nvSpPr>
        <p:spPr>
          <a:xfrm>
            <a:off x="635000" y="3062923"/>
            <a:ext cx="80010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II. The Bayesian hard sell</a:t>
            </a:r>
          </a:p>
        </p:txBody>
      </p:sp>
      <p:sp>
        <p:nvSpPr>
          <p:cNvPr id="553" name="Shape 553"/>
          <p:cNvSpPr/>
          <p:nvPr/>
        </p:nvSpPr>
        <p:spPr>
          <a:xfrm>
            <a:off x="990600" y="3824923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Learning to embrace your inner Bayesian</a:t>
            </a:r>
          </a:p>
        </p:txBody>
      </p:sp>
      <p:sp>
        <p:nvSpPr>
          <p:cNvPr id="554" name="Shape 554"/>
          <p:cNvSpPr/>
          <p:nvPr/>
        </p:nvSpPr>
        <p:spPr>
          <a:xfrm>
            <a:off x="990600" y="57426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Summarizing posterior samples</a:t>
            </a:r>
          </a:p>
        </p:txBody>
      </p:sp>
      <p:sp>
        <p:nvSpPr>
          <p:cNvPr id="555" name="Shape 555"/>
          <p:cNvSpPr/>
          <p:nvPr/>
        </p:nvSpPr>
        <p:spPr>
          <a:xfrm>
            <a:off x="1371600" y="22247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Two non-phylogenetic examples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" name="Shape 5201"/>
          <p:cNvSpPr/>
          <p:nvPr/>
        </p:nvSpPr>
        <p:spPr>
          <a:xfrm>
            <a:off x="749300" y="2667000"/>
            <a:ext cx="8636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1. Tree</a:t>
            </a:r>
          </a:p>
        </p:txBody>
      </p:sp>
      <p:sp>
        <p:nvSpPr>
          <p:cNvPr id="5202" name="Shape 5202"/>
          <p:cNvSpPr/>
          <p:nvPr/>
        </p:nvSpPr>
        <p:spPr>
          <a:xfrm>
            <a:off x="279400" y="2273300"/>
            <a:ext cx="4800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II. Phylogenetic model parameters</a:t>
            </a:r>
          </a:p>
        </p:txBody>
      </p:sp>
      <p:grpSp>
        <p:nvGrpSpPr>
          <p:cNvPr id="5205" name="Group 5205"/>
          <p:cNvGrpSpPr/>
          <p:nvPr/>
        </p:nvGrpSpPr>
        <p:grpSpPr>
          <a:xfrm>
            <a:off x="1562100" y="2654300"/>
            <a:ext cx="3681186" cy="457200"/>
            <a:chOff x="0" y="0"/>
            <a:chExt cx="3681185" cy="457200"/>
          </a:xfrm>
        </p:grpSpPr>
        <p:sp>
          <p:nvSpPr>
            <p:cNvPr id="5203" name="Shape 5203"/>
            <p:cNvSpPr/>
            <p:nvPr/>
          </p:nvSpPr>
          <p:spPr>
            <a:xfrm>
              <a:off x="0" y="12700"/>
              <a:ext cx="1003300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topology</a:t>
              </a:r>
            </a:p>
          </p:txBody>
        </p:sp>
        <p:pic>
          <p:nvPicPr>
            <p:cNvPr id="5204" name="dropped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612900" y="0"/>
              <a:ext cx="2068286" cy="457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208" name="Group 5208"/>
          <p:cNvGrpSpPr/>
          <p:nvPr/>
        </p:nvGrpSpPr>
        <p:grpSpPr>
          <a:xfrm>
            <a:off x="1562100" y="3022600"/>
            <a:ext cx="3719286" cy="457200"/>
            <a:chOff x="0" y="0"/>
            <a:chExt cx="3719285" cy="457200"/>
          </a:xfrm>
        </p:grpSpPr>
        <p:sp>
          <p:nvSpPr>
            <p:cNvPr id="5206" name="Shape 5206"/>
            <p:cNvSpPr/>
            <p:nvPr/>
          </p:nvSpPr>
          <p:spPr>
            <a:xfrm>
              <a:off x="0" y="63500"/>
              <a:ext cx="1855061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branch lengths</a:t>
              </a:r>
            </a:p>
          </p:txBody>
        </p:sp>
        <p:pic>
          <p:nvPicPr>
            <p:cNvPr id="5207" name="dropped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651000" y="0"/>
              <a:ext cx="2068286" cy="457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211" name="Group 5211"/>
          <p:cNvGrpSpPr/>
          <p:nvPr/>
        </p:nvGrpSpPr>
        <p:grpSpPr>
          <a:xfrm>
            <a:off x="1562100" y="3835400"/>
            <a:ext cx="5773153" cy="406400"/>
            <a:chOff x="0" y="25400"/>
            <a:chExt cx="5773152" cy="406400"/>
          </a:xfrm>
        </p:grpSpPr>
        <p:sp>
          <p:nvSpPr>
            <p:cNvPr id="5209" name="Shape 5209"/>
            <p:cNvSpPr/>
            <p:nvPr/>
          </p:nvSpPr>
          <p:spPr>
            <a:xfrm>
              <a:off x="0" y="50800"/>
              <a:ext cx="2650006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relative substitution rates</a:t>
              </a:r>
            </a:p>
          </p:txBody>
        </p:sp>
        <p:pic>
          <p:nvPicPr>
            <p:cNvPr id="5210" name="dropped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628900" y="25400"/>
              <a:ext cx="3144253" cy="406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214" name="Group 5214"/>
          <p:cNvGrpSpPr/>
          <p:nvPr/>
        </p:nvGrpSpPr>
        <p:grpSpPr>
          <a:xfrm>
            <a:off x="749300" y="3429000"/>
            <a:ext cx="5016500" cy="393164"/>
            <a:chOff x="0" y="0"/>
            <a:chExt cx="5016499" cy="393163"/>
          </a:xfrm>
        </p:grpSpPr>
        <p:sp>
          <p:nvSpPr>
            <p:cNvPr id="5212" name="Shape 5212"/>
            <p:cNvSpPr/>
            <p:nvPr/>
          </p:nvSpPr>
          <p:spPr>
            <a:xfrm>
              <a:off x="0" y="0"/>
              <a:ext cx="3251200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2. Model of character change</a:t>
              </a:r>
            </a:p>
          </p:txBody>
        </p:sp>
        <p:pic>
          <p:nvPicPr>
            <p:cNvPr id="5213" name="droppedImage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425264" y="12163"/>
              <a:ext cx="1591236" cy="381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217" name="Group 5217"/>
          <p:cNvGrpSpPr/>
          <p:nvPr/>
        </p:nvGrpSpPr>
        <p:grpSpPr>
          <a:xfrm>
            <a:off x="1562100" y="4165600"/>
            <a:ext cx="4765174" cy="431800"/>
            <a:chOff x="0" y="0"/>
            <a:chExt cx="4765173" cy="431800"/>
          </a:xfrm>
        </p:grpSpPr>
        <p:sp>
          <p:nvSpPr>
            <p:cNvPr id="5215" name="Shape 5215"/>
            <p:cNvSpPr/>
            <p:nvPr/>
          </p:nvSpPr>
          <p:spPr>
            <a:xfrm>
              <a:off x="0" y="50800"/>
              <a:ext cx="2674447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stationary frequencies</a:t>
              </a:r>
            </a:p>
          </p:txBody>
        </p:sp>
        <p:pic>
          <p:nvPicPr>
            <p:cNvPr id="5216" name="droppedImage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628900" y="0"/>
              <a:ext cx="2136274" cy="431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218" name="Shape 5218"/>
          <p:cNvSpPr/>
          <p:nvPr/>
        </p:nvSpPr>
        <p:spPr>
          <a:xfrm>
            <a:off x="279400" y="4813300"/>
            <a:ext cx="4708841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III. Phylogenetic likelihood function</a:t>
            </a:r>
          </a:p>
        </p:txBody>
      </p:sp>
      <p:sp>
        <p:nvSpPr>
          <p:cNvPr id="5219" name="Shape 5219"/>
          <p:cNvSpPr/>
          <p:nvPr/>
        </p:nvSpPr>
        <p:spPr>
          <a:xfrm>
            <a:off x="6692900" y="2273300"/>
            <a:ext cx="39116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IV. Priors on parameters</a:t>
            </a:r>
          </a:p>
        </p:txBody>
      </p:sp>
      <p:sp>
        <p:nvSpPr>
          <p:cNvPr id="5220" name="Shape 5220"/>
          <p:cNvSpPr/>
          <p:nvPr/>
        </p:nvSpPr>
        <p:spPr>
          <a:xfrm>
            <a:off x="7353300" y="2667000"/>
            <a:ext cx="20447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~Uniform</a:t>
            </a:r>
          </a:p>
        </p:txBody>
      </p:sp>
      <p:sp>
        <p:nvSpPr>
          <p:cNvPr id="5221" name="Shape 5221"/>
          <p:cNvSpPr/>
          <p:nvPr/>
        </p:nvSpPr>
        <p:spPr>
          <a:xfrm>
            <a:off x="7353300" y="3048000"/>
            <a:ext cx="25527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~Dirichlet (1,...,1)</a:t>
            </a:r>
          </a:p>
        </p:txBody>
      </p:sp>
      <p:sp>
        <p:nvSpPr>
          <p:cNvPr id="5222" name="Shape 5222"/>
          <p:cNvSpPr/>
          <p:nvPr/>
        </p:nvSpPr>
        <p:spPr>
          <a:xfrm>
            <a:off x="7353300" y="4191000"/>
            <a:ext cx="25527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~Dirichlet (1,1,1,1)</a:t>
            </a:r>
          </a:p>
        </p:txBody>
      </p:sp>
      <p:sp>
        <p:nvSpPr>
          <p:cNvPr id="5223" name="Shape 5223"/>
          <p:cNvSpPr/>
          <p:nvPr/>
        </p:nvSpPr>
        <p:spPr>
          <a:xfrm>
            <a:off x="279400" y="5956300"/>
            <a:ext cx="39116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V. Posterior Probability</a:t>
            </a:r>
          </a:p>
        </p:txBody>
      </p:sp>
      <p:pic>
        <p:nvPicPr>
          <p:cNvPr id="5224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92254" y="5080000"/>
            <a:ext cx="5828223" cy="8763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5225" name="Shape 5225"/>
          <p:cNvSpPr/>
          <p:nvPr/>
        </p:nvSpPr>
        <p:spPr>
          <a:xfrm>
            <a:off x="7353300" y="3810000"/>
            <a:ext cx="25527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~Dirichlet (1,1,1,1,1,1)</a:t>
            </a:r>
          </a:p>
        </p:txBody>
      </p:sp>
      <p:pic>
        <p:nvPicPr>
          <p:cNvPr id="5226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819393" y="1007370"/>
            <a:ext cx="6156207" cy="58876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pic>
        <p:nvPicPr>
          <p:cNvPr id="5227" name="pasted-image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075473" y="6427154"/>
            <a:ext cx="5046177" cy="723901"/>
          </a:xfrm>
          <a:prstGeom prst="rect">
            <a:avLst/>
          </a:prstGeom>
          <a:ln w="12700">
            <a:miter lim="400000"/>
          </a:ln>
        </p:spPr>
      </p:pic>
      <p:sp>
        <p:nvSpPr>
          <p:cNvPr id="5228" name="Shape 5228"/>
          <p:cNvSpPr/>
          <p:nvPr/>
        </p:nvSpPr>
        <p:spPr>
          <a:xfrm>
            <a:off x="764282" y="139997"/>
            <a:ext cx="863143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 of Phylogeny (on one slide)</a:t>
            </a:r>
          </a:p>
        </p:txBody>
      </p:sp>
      <p:grpSp>
        <p:nvGrpSpPr>
          <p:cNvPr id="5233" name="Group 5233"/>
          <p:cNvGrpSpPr/>
          <p:nvPr/>
        </p:nvGrpSpPr>
        <p:grpSpPr>
          <a:xfrm>
            <a:off x="279400" y="1511300"/>
            <a:ext cx="8102600" cy="755526"/>
            <a:chOff x="0" y="0"/>
            <a:chExt cx="8102600" cy="755525"/>
          </a:xfrm>
        </p:grpSpPr>
        <p:grpSp>
          <p:nvGrpSpPr>
            <p:cNvPr id="5231" name="Group 5231"/>
            <p:cNvGrpSpPr/>
            <p:nvPr/>
          </p:nvGrpSpPr>
          <p:grpSpPr>
            <a:xfrm>
              <a:off x="0" y="0"/>
              <a:ext cx="8102600" cy="755526"/>
              <a:chOff x="0" y="0"/>
              <a:chExt cx="8102600" cy="755525"/>
            </a:xfrm>
          </p:grpSpPr>
          <p:sp>
            <p:nvSpPr>
              <p:cNvPr id="5229" name="Shape 5229"/>
              <p:cNvSpPr/>
              <p:nvPr/>
            </p:nvSpPr>
            <p:spPr>
              <a:xfrm>
                <a:off x="254000" y="393700"/>
                <a:ext cx="7848600" cy="36182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/>
              <a:p>
                <a:pPr lvl="1" indent="342900"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Assume an alignment</a:t>
                </a:r>
                <a:r>
                  <a:rPr i="1"/>
                  <a:t>,</a:t>
                </a:r>
                <a:r>
                  <a:t> </a:t>
                </a:r>
                <a:r>
                  <a:rPr b="1">
                    <a:latin typeface="Times New Roman"/>
                    <a:ea typeface="Times New Roman"/>
                    <a:cs typeface="Times New Roman"/>
                    <a:sym typeface="Times New Roman"/>
                  </a:rPr>
                  <a:t>X</a:t>
                </a:r>
                <a:r>
                  <a:rPr i="1"/>
                  <a:t>,</a:t>
                </a:r>
                <a:r>
                  <a:t> of </a:t>
                </a:r>
                <a:r>
                  <a:rPr i="1">
                    <a:latin typeface="Times New Roman"/>
                    <a:ea typeface="Times New Roman"/>
                    <a:cs typeface="Times New Roman"/>
                    <a:sym typeface="Times New Roman"/>
                  </a:rPr>
                  <a:t>N</a:t>
                </a:r>
                <a:r>
                  <a:t> sites for </a:t>
                </a:r>
                <a:r>
                  <a:rPr i="1">
                    <a:latin typeface="Times New Roman"/>
                    <a:ea typeface="Times New Roman"/>
                    <a:cs typeface="Times New Roman"/>
                    <a:sym typeface="Times New Roman"/>
                  </a:rPr>
                  <a:t>S</a:t>
                </a:r>
                <a:r>
                  <a:t> species:</a:t>
                </a:r>
              </a:p>
            </p:txBody>
          </p:sp>
          <p:sp>
            <p:nvSpPr>
              <p:cNvPr id="5230" name="Shape 5230"/>
              <p:cNvSpPr/>
              <p:nvPr/>
            </p:nvSpPr>
            <p:spPr>
              <a:xfrm>
                <a:off x="0" y="0"/>
                <a:ext cx="1092200" cy="3853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sx="100000" sy="100000" kx="0" ky="0" algn="b" rotWithShape="0" blurRad="63500" dist="63500" dir="2700000">
                  <a:srgbClr val="000000">
                    <a:alpha val="4999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ts val="24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2000">
                    <a:solidFill>
                      <a:srgbClr val="0433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:r>
                  <a:t>I. Data</a:t>
                </a:r>
              </a:p>
            </p:txBody>
          </p:sp>
        </p:grpSp>
        <p:pic>
          <p:nvPicPr>
            <p:cNvPr id="5232" name="pasted-image.pdf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5685340" y="492125"/>
              <a:ext cx="2362201" cy="237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5" name="Shape 5235"/>
          <p:cNvSpPr/>
          <p:nvPr/>
        </p:nvSpPr>
        <p:spPr>
          <a:xfrm>
            <a:off x="749300" y="2667000"/>
            <a:ext cx="8636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1. Tree</a:t>
            </a:r>
          </a:p>
        </p:txBody>
      </p:sp>
      <p:sp>
        <p:nvSpPr>
          <p:cNvPr id="5236" name="Shape 5236"/>
          <p:cNvSpPr/>
          <p:nvPr/>
        </p:nvSpPr>
        <p:spPr>
          <a:xfrm>
            <a:off x="279400" y="2273300"/>
            <a:ext cx="4800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II. Phylogenetic model parameters</a:t>
            </a:r>
          </a:p>
        </p:txBody>
      </p:sp>
      <p:grpSp>
        <p:nvGrpSpPr>
          <p:cNvPr id="5239" name="Group 5239"/>
          <p:cNvGrpSpPr/>
          <p:nvPr/>
        </p:nvGrpSpPr>
        <p:grpSpPr>
          <a:xfrm>
            <a:off x="1562100" y="2654300"/>
            <a:ext cx="3681186" cy="457200"/>
            <a:chOff x="0" y="0"/>
            <a:chExt cx="3681185" cy="457200"/>
          </a:xfrm>
        </p:grpSpPr>
        <p:sp>
          <p:nvSpPr>
            <p:cNvPr id="5237" name="Shape 5237"/>
            <p:cNvSpPr/>
            <p:nvPr/>
          </p:nvSpPr>
          <p:spPr>
            <a:xfrm>
              <a:off x="0" y="12700"/>
              <a:ext cx="1003300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topology</a:t>
              </a:r>
            </a:p>
          </p:txBody>
        </p:sp>
        <p:pic>
          <p:nvPicPr>
            <p:cNvPr id="5238" name="dropped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612900" y="0"/>
              <a:ext cx="2068286" cy="457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242" name="Group 5242"/>
          <p:cNvGrpSpPr/>
          <p:nvPr/>
        </p:nvGrpSpPr>
        <p:grpSpPr>
          <a:xfrm>
            <a:off x="1562100" y="3022600"/>
            <a:ext cx="3719286" cy="457200"/>
            <a:chOff x="0" y="0"/>
            <a:chExt cx="3719285" cy="457200"/>
          </a:xfrm>
        </p:grpSpPr>
        <p:sp>
          <p:nvSpPr>
            <p:cNvPr id="5240" name="Shape 5240"/>
            <p:cNvSpPr/>
            <p:nvPr/>
          </p:nvSpPr>
          <p:spPr>
            <a:xfrm>
              <a:off x="0" y="63500"/>
              <a:ext cx="1855061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branch lengths</a:t>
              </a:r>
            </a:p>
          </p:txBody>
        </p:sp>
        <p:pic>
          <p:nvPicPr>
            <p:cNvPr id="5241" name="dropped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651000" y="0"/>
              <a:ext cx="2068286" cy="457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245" name="Group 5245"/>
          <p:cNvGrpSpPr/>
          <p:nvPr/>
        </p:nvGrpSpPr>
        <p:grpSpPr>
          <a:xfrm>
            <a:off x="1562100" y="3835400"/>
            <a:ext cx="5773153" cy="406400"/>
            <a:chOff x="0" y="25400"/>
            <a:chExt cx="5773152" cy="406400"/>
          </a:xfrm>
        </p:grpSpPr>
        <p:sp>
          <p:nvSpPr>
            <p:cNvPr id="5243" name="Shape 5243"/>
            <p:cNvSpPr/>
            <p:nvPr/>
          </p:nvSpPr>
          <p:spPr>
            <a:xfrm>
              <a:off x="0" y="50800"/>
              <a:ext cx="2650006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relative substitution rates</a:t>
              </a:r>
            </a:p>
          </p:txBody>
        </p:sp>
        <p:pic>
          <p:nvPicPr>
            <p:cNvPr id="5244" name="dropped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628900" y="25400"/>
              <a:ext cx="3144253" cy="406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248" name="Group 5248"/>
          <p:cNvGrpSpPr/>
          <p:nvPr/>
        </p:nvGrpSpPr>
        <p:grpSpPr>
          <a:xfrm>
            <a:off x="749300" y="3429000"/>
            <a:ext cx="5016500" cy="393164"/>
            <a:chOff x="0" y="0"/>
            <a:chExt cx="5016499" cy="393163"/>
          </a:xfrm>
        </p:grpSpPr>
        <p:sp>
          <p:nvSpPr>
            <p:cNvPr id="5246" name="Shape 5246"/>
            <p:cNvSpPr/>
            <p:nvPr/>
          </p:nvSpPr>
          <p:spPr>
            <a:xfrm>
              <a:off x="0" y="0"/>
              <a:ext cx="3251200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2. Model of character change</a:t>
              </a:r>
            </a:p>
          </p:txBody>
        </p:sp>
        <p:pic>
          <p:nvPicPr>
            <p:cNvPr id="5247" name="droppedImage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425264" y="12163"/>
              <a:ext cx="1591236" cy="381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251" name="Group 5251"/>
          <p:cNvGrpSpPr/>
          <p:nvPr/>
        </p:nvGrpSpPr>
        <p:grpSpPr>
          <a:xfrm>
            <a:off x="1562100" y="4165600"/>
            <a:ext cx="4765174" cy="431800"/>
            <a:chOff x="0" y="0"/>
            <a:chExt cx="4765173" cy="431800"/>
          </a:xfrm>
        </p:grpSpPr>
        <p:sp>
          <p:nvSpPr>
            <p:cNvPr id="5249" name="Shape 5249"/>
            <p:cNvSpPr/>
            <p:nvPr/>
          </p:nvSpPr>
          <p:spPr>
            <a:xfrm>
              <a:off x="0" y="50800"/>
              <a:ext cx="2674447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stationary frequencies</a:t>
              </a:r>
            </a:p>
          </p:txBody>
        </p:sp>
        <p:pic>
          <p:nvPicPr>
            <p:cNvPr id="5250" name="droppedImage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628900" y="0"/>
              <a:ext cx="2136274" cy="431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252" name="Shape 5252"/>
          <p:cNvSpPr/>
          <p:nvPr/>
        </p:nvSpPr>
        <p:spPr>
          <a:xfrm>
            <a:off x="279400" y="4813300"/>
            <a:ext cx="4708841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III. Phylogenetic likelihood function</a:t>
            </a:r>
          </a:p>
        </p:txBody>
      </p:sp>
      <p:sp>
        <p:nvSpPr>
          <p:cNvPr id="5253" name="Shape 5253"/>
          <p:cNvSpPr/>
          <p:nvPr/>
        </p:nvSpPr>
        <p:spPr>
          <a:xfrm>
            <a:off x="6692900" y="2273300"/>
            <a:ext cx="39116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IV. </a:t>
            </a:r>
            <a:r>
              <a:rPr>
                <a:solidFill>
                  <a:srgbClr val="FF9300"/>
                </a:solidFill>
              </a:rPr>
              <a:t>Priors</a:t>
            </a:r>
            <a:r>
              <a:t> on parameters</a:t>
            </a:r>
          </a:p>
        </p:txBody>
      </p:sp>
      <p:sp>
        <p:nvSpPr>
          <p:cNvPr id="5254" name="Shape 5254"/>
          <p:cNvSpPr/>
          <p:nvPr/>
        </p:nvSpPr>
        <p:spPr>
          <a:xfrm>
            <a:off x="7353300" y="2667000"/>
            <a:ext cx="20447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~Uniform</a:t>
            </a:r>
          </a:p>
        </p:txBody>
      </p:sp>
      <p:sp>
        <p:nvSpPr>
          <p:cNvPr id="5255" name="Shape 5255"/>
          <p:cNvSpPr/>
          <p:nvPr/>
        </p:nvSpPr>
        <p:spPr>
          <a:xfrm>
            <a:off x="7353300" y="3048000"/>
            <a:ext cx="25527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~Dirichlet (1,...,1)</a:t>
            </a:r>
          </a:p>
        </p:txBody>
      </p:sp>
      <p:sp>
        <p:nvSpPr>
          <p:cNvPr id="5256" name="Shape 5256"/>
          <p:cNvSpPr/>
          <p:nvPr/>
        </p:nvSpPr>
        <p:spPr>
          <a:xfrm>
            <a:off x="7353300" y="4191000"/>
            <a:ext cx="25527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~Dirichlet (1,1,1,1)</a:t>
            </a:r>
          </a:p>
        </p:txBody>
      </p:sp>
      <p:sp>
        <p:nvSpPr>
          <p:cNvPr id="5257" name="Shape 5257"/>
          <p:cNvSpPr/>
          <p:nvPr/>
        </p:nvSpPr>
        <p:spPr>
          <a:xfrm>
            <a:off x="279400" y="5956300"/>
            <a:ext cx="39116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V. Posterior Probability</a:t>
            </a:r>
          </a:p>
        </p:txBody>
      </p:sp>
      <p:pic>
        <p:nvPicPr>
          <p:cNvPr id="5258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92254" y="5080000"/>
            <a:ext cx="5828223" cy="8763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5259" name="Shape 5259"/>
          <p:cNvSpPr/>
          <p:nvPr/>
        </p:nvSpPr>
        <p:spPr>
          <a:xfrm>
            <a:off x="7353300" y="3810000"/>
            <a:ext cx="25527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~Dirichlet (1,1,1,1,1,1)</a:t>
            </a:r>
          </a:p>
        </p:txBody>
      </p:sp>
      <p:pic>
        <p:nvPicPr>
          <p:cNvPr id="5260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819393" y="1007370"/>
            <a:ext cx="6156207" cy="58876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pic>
        <p:nvPicPr>
          <p:cNvPr id="5261" name="pasted-image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075473" y="6427154"/>
            <a:ext cx="5046177" cy="723901"/>
          </a:xfrm>
          <a:prstGeom prst="rect">
            <a:avLst/>
          </a:prstGeom>
          <a:ln w="12700">
            <a:miter lim="400000"/>
          </a:ln>
        </p:spPr>
      </p:pic>
      <p:sp>
        <p:nvSpPr>
          <p:cNvPr id="5262" name="Shape 5262"/>
          <p:cNvSpPr/>
          <p:nvPr/>
        </p:nvSpPr>
        <p:spPr>
          <a:xfrm>
            <a:off x="764282" y="139997"/>
            <a:ext cx="863143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 of Phylogeny (on one slide)</a:t>
            </a:r>
          </a:p>
        </p:txBody>
      </p:sp>
      <p:grpSp>
        <p:nvGrpSpPr>
          <p:cNvPr id="5267" name="Group 5267"/>
          <p:cNvGrpSpPr/>
          <p:nvPr/>
        </p:nvGrpSpPr>
        <p:grpSpPr>
          <a:xfrm>
            <a:off x="279400" y="1511300"/>
            <a:ext cx="8102600" cy="755526"/>
            <a:chOff x="0" y="0"/>
            <a:chExt cx="8102600" cy="755525"/>
          </a:xfrm>
        </p:grpSpPr>
        <p:grpSp>
          <p:nvGrpSpPr>
            <p:cNvPr id="5265" name="Group 5265"/>
            <p:cNvGrpSpPr/>
            <p:nvPr/>
          </p:nvGrpSpPr>
          <p:grpSpPr>
            <a:xfrm>
              <a:off x="0" y="0"/>
              <a:ext cx="8102600" cy="755526"/>
              <a:chOff x="0" y="0"/>
              <a:chExt cx="8102600" cy="755525"/>
            </a:xfrm>
          </p:grpSpPr>
          <p:sp>
            <p:nvSpPr>
              <p:cNvPr id="5263" name="Shape 5263"/>
              <p:cNvSpPr/>
              <p:nvPr/>
            </p:nvSpPr>
            <p:spPr>
              <a:xfrm>
                <a:off x="254000" y="393700"/>
                <a:ext cx="7848600" cy="36182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/>
              <a:p>
                <a:pPr lvl="1" indent="342900"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Assume an alignment</a:t>
                </a:r>
                <a:r>
                  <a:rPr i="1"/>
                  <a:t>,</a:t>
                </a:r>
                <a:r>
                  <a:t> </a:t>
                </a:r>
                <a:r>
                  <a:rPr b="1">
                    <a:latin typeface="Times New Roman"/>
                    <a:ea typeface="Times New Roman"/>
                    <a:cs typeface="Times New Roman"/>
                    <a:sym typeface="Times New Roman"/>
                  </a:rPr>
                  <a:t>X</a:t>
                </a:r>
                <a:r>
                  <a:rPr i="1"/>
                  <a:t>,</a:t>
                </a:r>
                <a:r>
                  <a:t> of </a:t>
                </a:r>
                <a:r>
                  <a:rPr i="1">
                    <a:latin typeface="Times New Roman"/>
                    <a:ea typeface="Times New Roman"/>
                    <a:cs typeface="Times New Roman"/>
                    <a:sym typeface="Times New Roman"/>
                  </a:rPr>
                  <a:t>N</a:t>
                </a:r>
                <a:r>
                  <a:t> sites for </a:t>
                </a:r>
                <a:r>
                  <a:rPr i="1">
                    <a:latin typeface="Times New Roman"/>
                    <a:ea typeface="Times New Roman"/>
                    <a:cs typeface="Times New Roman"/>
                    <a:sym typeface="Times New Roman"/>
                  </a:rPr>
                  <a:t>S</a:t>
                </a:r>
                <a:r>
                  <a:t> species:</a:t>
                </a:r>
              </a:p>
            </p:txBody>
          </p:sp>
          <p:sp>
            <p:nvSpPr>
              <p:cNvPr id="5264" name="Shape 5264"/>
              <p:cNvSpPr/>
              <p:nvPr/>
            </p:nvSpPr>
            <p:spPr>
              <a:xfrm>
                <a:off x="0" y="0"/>
                <a:ext cx="1092200" cy="3853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sx="100000" sy="100000" kx="0" ky="0" algn="b" rotWithShape="0" blurRad="63500" dist="63500" dir="2700000">
                  <a:srgbClr val="000000">
                    <a:alpha val="4999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ts val="24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2000">
                    <a:solidFill>
                      <a:srgbClr val="0433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:r>
                  <a:t>I. Data</a:t>
                </a:r>
              </a:p>
            </p:txBody>
          </p:sp>
        </p:grpSp>
        <p:pic>
          <p:nvPicPr>
            <p:cNvPr id="5266" name="pasted-image.pdf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5685340" y="492125"/>
              <a:ext cx="2362201" cy="237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268" name="Shape 5268"/>
          <p:cNvSpPr/>
          <p:nvPr/>
        </p:nvSpPr>
        <p:spPr>
          <a:xfrm>
            <a:off x="7251700" y="2628900"/>
            <a:ext cx="2654300" cy="2514600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2100"/>
              </a:lnSpc>
              <a:tabLst>
                <a:tab pos="838200" algn="l"/>
              </a:tabLst>
              <a:defRPr sz="18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0" name="MrBayes_tutorial_slides (dragged)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279400"/>
            <a:ext cx="10058400" cy="7772400"/>
          </a:xfrm>
          <a:prstGeom prst="rect">
            <a:avLst/>
          </a:prstGeom>
          <a:ln w="12700">
            <a:miter lim="400000"/>
          </a:ln>
        </p:spPr>
      </p:pic>
      <p:sp>
        <p:nvSpPr>
          <p:cNvPr id="5271" name="Shape 5271"/>
          <p:cNvSpPr/>
          <p:nvPr/>
        </p:nvSpPr>
        <p:spPr>
          <a:xfrm>
            <a:off x="203200" y="571500"/>
            <a:ext cx="10058400" cy="1270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272" name="Shape 5272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5273" name="Shape 5273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Discrete-uniform prior on topologies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5" name="Shape 5275"/>
          <p:cNvSpPr/>
          <p:nvPr/>
        </p:nvSpPr>
        <p:spPr>
          <a:xfrm>
            <a:off x="203200" y="571500"/>
            <a:ext cx="10058400" cy="18542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276" name="Shape 5276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5277" name="Shape 5277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Beta prior</a:t>
            </a:r>
          </a:p>
        </p:txBody>
      </p:sp>
      <p:pic>
        <p:nvPicPr>
          <p:cNvPr id="5278" name="Beta_distribution_pdf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01467" y="2494061"/>
            <a:ext cx="5315478" cy="42550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0" name="Shape 5280"/>
          <p:cNvSpPr/>
          <p:nvPr/>
        </p:nvSpPr>
        <p:spPr>
          <a:xfrm>
            <a:off x="203200" y="571500"/>
            <a:ext cx="10058400" cy="18542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281" name="Shape 5281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5282" name="Shape 5282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Dirichlet prior</a:t>
            </a:r>
          </a:p>
        </p:txBody>
      </p:sp>
      <p:sp>
        <p:nvSpPr>
          <p:cNvPr id="5283" name="Shape 5283"/>
          <p:cNvSpPr/>
          <p:nvPr/>
        </p:nvSpPr>
        <p:spPr>
          <a:xfrm>
            <a:off x="1003300" y="1828800"/>
            <a:ext cx="7848600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Generalization of the beta often used for proportions</a:t>
            </a:r>
          </a:p>
        </p:txBody>
      </p:sp>
      <p:pic>
        <p:nvPicPr>
          <p:cNvPr id="528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10123" y="2433447"/>
            <a:ext cx="5072767" cy="482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285" name="Shape 5285"/>
          <p:cNvSpPr/>
          <p:nvPr/>
        </p:nvSpPr>
        <p:spPr>
          <a:xfrm>
            <a:off x="2176262" y="2260600"/>
            <a:ext cx="787401" cy="635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7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10123" y="2433447"/>
            <a:ext cx="5072766" cy="482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288" name="Shape 5288"/>
          <p:cNvSpPr/>
          <p:nvPr/>
        </p:nvSpPr>
        <p:spPr>
          <a:xfrm>
            <a:off x="2176262" y="2260600"/>
            <a:ext cx="787401" cy="635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289" name="Shape 5289"/>
          <p:cNvSpPr/>
          <p:nvPr/>
        </p:nvSpPr>
        <p:spPr>
          <a:xfrm>
            <a:off x="203200" y="571500"/>
            <a:ext cx="10058400" cy="18542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290" name="Shape 5290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5291" name="Shape 5291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Dirichlet prior</a:t>
            </a:r>
          </a:p>
        </p:txBody>
      </p:sp>
      <p:sp>
        <p:nvSpPr>
          <p:cNvPr id="5292" name="Shape 5292"/>
          <p:cNvSpPr/>
          <p:nvPr/>
        </p:nvSpPr>
        <p:spPr>
          <a:xfrm>
            <a:off x="1003300" y="1828800"/>
            <a:ext cx="7848600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Generalization of the beta often used for proportions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22823" y="2433447"/>
            <a:ext cx="5072766" cy="482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295" name="Shape 5295"/>
          <p:cNvSpPr/>
          <p:nvPr/>
        </p:nvSpPr>
        <p:spPr>
          <a:xfrm>
            <a:off x="2176262" y="2260600"/>
            <a:ext cx="787401" cy="635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296" name="Shape 5296"/>
          <p:cNvSpPr/>
          <p:nvPr/>
        </p:nvSpPr>
        <p:spPr>
          <a:xfrm>
            <a:off x="203200" y="571500"/>
            <a:ext cx="10058400" cy="18542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297" name="Shape 5297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5298" name="Shape 5298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Dirichlet prior</a:t>
            </a:r>
          </a:p>
        </p:txBody>
      </p:sp>
      <p:sp>
        <p:nvSpPr>
          <p:cNvPr id="5299" name="Shape 5299"/>
          <p:cNvSpPr/>
          <p:nvPr/>
        </p:nvSpPr>
        <p:spPr>
          <a:xfrm>
            <a:off x="1003300" y="1828800"/>
            <a:ext cx="7848600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Generalization of the beta often used for proportions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10123" y="2433447"/>
            <a:ext cx="5072765" cy="482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302" name="Shape 5302"/>
          <p:cNvSpPr/>
          <p:nvPr/>
        </p:nvSpPr>
        <p:spPr>
          <a:xfrm>
            <a:off x="2176262" y="2260600"/>
            <a:ext cx="787401" cy="635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303" name="Shape 5303"/>
          <p:cNvSpPr/>
          <p:nvPr/>
        </p:nvSpPr>
        <p:spPr>
          <a:xfrm>
            <a:off x="203200" y="571500"/>
            <a:ext cx="10058400" cy="18542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304" name="Shape 5304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5305" name="Shape 5305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Dirichlet prior</a:t>
            </a:r>
          </a:p>
        </p:txBody>
      </p:sp>
      <p:sp>
        <p:nvSpPr>
          <p:cNvPr id="5306" name="Shape 5306"/>
          <p:cNvSpPr/>
          <p:nvPr/>
        </p:nvSpPr>
        <p:spPr>
          <a:xfrm>
            <a:off x="1003300" y="1828800"/>
            <a:ext cx="7848600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Generalization of the beta often used for proportions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8" name="MrBayes_tutorial_slides (dragged) 3.pdf"/>
          <p:cNvPicPr>
            <a:picLocks noChangeAspect="1"/>
          </p:cNvPicPr>
          <p:nvPr/>
        </p:nvPicPr>
        <p:blipFill>
          <a:blip r:embed="rId2">
            <a:extLst/>
          </a:blip>
          <a:srcRect l="25348" t="33648" r="30405" b="14323"/>
          <a:stretch>
            <a:fillRect/>
          </a:stretch>
        </p:blipFill>
        <p:spPr>
          <a:xfrm>
            <a:off x="2854800" y="2878425"/>
            <a:ext cx="4450400" cy="4043779"/>
          </a:xfrm>
          <a:prstGeom prst="rect">
            <a:avLst/>
          </a:prstGeom>
          <a:ln w="12700">
            <a:miter lim="400000"/>
          </a:ln>
        </p:spPr>
      </p:pic>
      <p:sp>
        <p:nvSpPr>
          <p:cNvPr id="5309" name="Shape 5309"/>
          <p:cNvSpPr/>
          <p:nvPr/>
        </p:nvSpPr>
        <p:spPr>
          <a:xfrm rot="16178569">
            <a:off x="1346380" y="4571476"/>
            <a:ext cx="2531552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Probability density</a:t>
            </a:r>
          </a:p>
        </p:txBody>
      </p:sp>
      <p:sp>
        <p:nvSpPr>
          <p:cNvPr id="5310" name="Shape 5310"/>
          <p:cNvSpPr/>
          <p:nvPr/>
        </p:nvSpPr>
        <p:spPr>
          <a:xfrm>
            <a:off x="4297149" y="6863846"/>
            <a:ext cx="2531552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Branch length</a:t>
            </a:r>
          </a:p>
        </p:txBody>
      </p:sp>
      <p:sp>
        <p:nvSpPr>
          <p:cNvPr id="5311" name="Shape 5311"/>
          <p:cNvSpPr/>
          <p:nvPr/>
        </p:nvSpPr>
        <p:spPr>
          <a:xfrm>
            <a:off x="3220335" y="3000690"/>
            <a:ext cx="3968645" cy="3554500"/>
          </a:xfrm>
          <a:prstGeom prst="rect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312" name="Shape 5312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5313" name="Shape 5313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Exponential priors</a:t>
            </a:r>
          </a:p>
        </p:txBody>
      </p:sp>
      <p:sp>
        <p:nvSpPr>
          <p:cNvPr id="5314" name="Shape 5314"/>
          <p:cNvSpPr/>
          <p:nvPr/>
        </p:nvSpPr>
        <p:spPr>
          <a:xfrm>
            <a:off x="1003300" y="1828800"/>
            <a:ext cx="7848600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Often used for branch lengths with rate parameter     and mean</a:t>
            </a:r>
          </a:p>
        </p:txBody>
      </p:sp>
      <p:pic>
        <p:nvPicPr>
          <p:cNvPr id="531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79834" y="1924883"/>
            <a:ext cx="128157" cy="17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1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46917" y="1905649"/>
            <a:ext cx="366819" cy="2585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8" name="MrBayes_tutorial_slides (dragged) 4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00" y="508000"/>
            <a:ext cx="9857722" cy="7708900"/>
          </a:xfrm>
          <a:prstGeom prst="rect">
            <a:avLst/>
          </a:prstGeom>
          <a:ln w="12700">
            <a:miter lim="400000"/>
          </a:ln>
        </p:spPr>
      </p:pic>
      <p:sp>
        <p:nvSpPr>
          <p:cNvPr id="5319" name="Shape 5319"/>
          <p:cNvSpPr/>
          <p:nvPr/>
        </p:nvSpPr>
        <p:spPr>
          <a:xfrm>
            <a:off x="203200" y="571500"/>
            <a:ext cx="10058400" cy="18542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320" name="Shape 5320"/>
          <p:cNvSpPr/>
          <p:nvPr/>
        </p:nvSpPr>
        <p:spPr>
          <a:xfrm>
            <a:off x="2316416" y="4670224"/>
            <a:ext cx="662457" cy="162787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321" name="Shape 5321"/>
          <p:cNvSpPr/>
          <p:nvPr/>
        </p:nvSpPr>
        <p:spPr>
          <a:xfrm rot="16200000">
            <a:off x="4774004" y="5883026"/>
            <a:ext cx="662457" cy="2530427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322" name="Shape 5322"/>
          <p:cNvSpPr/>
          <p:nvPr/>
        </p:nvSpPr>
        <p:spPr>
          <a:xfrm>
            <a:off x="2265616" y="3401478"/>
            <a:ext cx="662457" cy="1370505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323" name="Shape 5323"/>
          <p:cNvSpPr/>
          <p:nvPr/>
        </p:nvSpPr>
        <p:spPr>
          <a:xfrm>
            <a:off x="2438857" y="3251032"/>
            <a:ext cx="662457" cy="1370505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324" name="Shape 5324"/>
          <p:cNvSpPr/>
          <p:nvPr/>
        </p:nvSpPr>
        <p:spPr>
          <a:xfrm rot="16178569">
            <a:off x="1346380" y="4571476"/>
            <a:ext cx="2531552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Probability density</a:t>
            </a:r>
          </a:p>
        </p:txBody>
      </p:sp>
      <p:sp>
        <p:nvSpPr>
          <p:cNvPr id="5325" name="Shape 5325"/>
          <p:cNvSpPr/>
          <p:nvPr/>
        </p:nvSpPr>
        <p:spPr>
          <a:xfrm>
            <a:off x="4297149" y="6863846"/>
            <a:ext cx="2531552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Tree length</a:t>
            </a:r>
          </a:p>
        </p:txBody>
      </p:sp>
      <p:sp>
        <p:nvSpPr>
          <p:cNvPr id="5326" name="Shape 5326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5327" name="Shape 5327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Gamma prior</a:t>
            </a:r>
          </a:p>
        </p:txBody>
      </p:sp>
      <p:sp>
        <p:nvSpPr>
          <p:cNvPr id="5328" name="Shape 5328"/>
          <p:cNvSpPr/>
          <p:nvPr/>
        </p:nvSpPr>
        <p:spPr>
          <a:xfrm>
            <a:off x="1003300" y="1828800"/>
            <a:ext cx="7848600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May be used for tree length (sum of branch lengths)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/>
          <p:nvPr/>
        </p:nvSpPr>
        <p:spPr>
          <a:xfrm>
            <a:off x="4379019" y="139997"/>
            <a:ext cx="140196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Outline</a:t>
            </a:r>
          </a:p>
        </p:txBody>
      </p:sp>
      <p:sp>
        <p:nvSpPr>
          <p:cNvPr id="558" name="Shape 558"/>
          <p:cNvSpPr/>
          <p:nvPr/>
        </p:nvSpPr>
        <p:spPr>
          <a:xfrm>
            <a:off x="838200" y="2235200"/>
            <a:ext cx="469900" cy="342900"/>
          </a:xfrm>
          <a:prstGeom prst="rightArrow">
            <a:avLst>
              <a:gd name="adj1" fmla="val 54395"/>
              <a:gd name="adj2" fmla="val 70415"/>
            </a:avLst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127000" dist="508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59" name="Shape 559"/>
          <p:cNvSpPr/>
          <p:nvPr/>
        </p:nvSpPr>
        <p:spPr>
          <a:xfrm>
            <a:off x="635000" y="1208723"/>
            <a:ext cx="80010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I. Introduction to Bayesian inference</a:t>
            </a:r>
          </a:p>
        </p:txBody>
      </p:sp>
      <p:sp>
        <p:nvSpPr>
          <p:cNvPr id="560" name="Shape 560"/>
          <p:cNvSpPr/>
          <p:nvPr/>
        </p:nvSpPr>
        <p:spPr>
          <a:xfrm>
            <a:off x="635000" y="4345623"/>
            <a:ext cx="80010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III. Numerical algorithms for Bayesian inference</a:t>
            </a:r>
          </a:p>
        </p:txBody>
      </p:sp>
      <p:sp>
        <p:nvSpPr>
          <p:cNvPr id="561" name="Shape 561"/>
          <p:cNvSpPr/>
          <p:nvPr/>
        </p:nvSpPr>
        <p:spPr>
          <a:xfrm>
            <a:off x="990600" y="47266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Markov-chain Monte Carlo (MCMC)</a:t>
            </a:r>
          </a:p>
        </p:txBody>
      </p:sp>
      <p:sp>
        <p:nvSpPr>
          <p:cNvPr id="562" name="Shape 562"/>
          <p:cNvSpPr/>
          <p:nvPr/>
        </p:nvSpPr>
        <p:spPr>
          <a:xfrm>
            <a:off x="1371600" y="50441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Metropolis-Hastings algorithm</a:t>
            </a:r>
          </a:p>
        </p:txBody>
      </p:sp>
      <p:sp>
        <p:nvSpPr>
          <p:cNvPr id="563" name="Shape 563"/>
          <p:cNvSpPr/>
          <p:nvPr/>
        </p:nvSpPr>
        <p:spPr>
          <a:xfrm>
            <a:off x="1371600" y="53616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Metropolis-Coupled algorithm</a:t>
            </a:r>
          </a:p>
        </p:txBody>
      </p:sp>
      <p:sp>
        <p:nvSpPr>
          <p:cNvPr id="564" name="Shape 564"/>
          <p:cNvSpPr/>
          <p:nvPr/>
        </p:nvSpPr>
        <p:spPr>
          <a:xfrm>
            <a:off x="990600" y="15897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Becoming fascinated with posteriors:</a:t>
            </a:r>
          </a:p>
        </p:txBody>
      </p:sp>
      <p:sp>
        <p:nvSpPr>
          <p:cNvPr id="565" name="Shape 565"/>
          <p:cNvSpPr/>
          <p:nvPr/>
        </p:nvSpPr>
        <p:spPr>
          <a:xfrm>
            <a:off x="1371600" y="19072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Deriving Bayes theorem</a:t>
            </a:r>
          </a:p>
        </p:txBody>
      </p:sp>
      <p:sp>
        <p:nvSpPr>
          <p:cNvPr id="566" name="Shape 566"/>
          <p:cNvSpPr/>
          <p:nvPr/>
        </p:nvSpPr>
        <p:spPr>
          <a:xfrm>
            <a:off x="1371600" y="25422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 of phylogeny</a:t>
            </a:r>
          </a:p>
        </p:txBody>
      </p:sp>
      <p:sp>
        <p:nvSpPr>
          <p:cNvPr id="567" name="Shape 567"/>
          <p:cNvSpPr/>
          <p:nvPr/>
        </p:nvSpPr>
        <p:spPr>
          <a:xfrm>
            <a:off x="990600" y="3443923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What’s the deal with priors?</a:t>
            </a:r>
          </a:p>
        </p:txBody>
      </p:sp>
      <p:sp>
        <p:nvSpPr>
          <p:cNvPr id="568" name="Shape 568"/>
          <p:cNvSpPr/>
          <p:nvPr/>
        </p:nvSpPr>
        <p:spPr>
          <a:xfrm>
            <a:off x="635000" y="3062923"/>
            <a:ext cx="80010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II. The Bayesian hard sell</a:t>
            </a:r>
          </a:p>
        </p:txBody>
      </p:sp>
      <p:sp>
        <p:nvSpPr>
          <p:cNvPr id="569" name="Shape 569"/>
          <p:cNvSpPr/>
          <p:nvPr/>
        </p:nvSpPr>
        <p:spPr>
          <a:xfrm>
            <a:off x="990600" y="3824923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Learning to embrace your inner Bayesian</a:t>
            </a:r>
          </a:p>
        </p:txBody>
      </p:sp>
      <p:sp>
        <p:nvSpPr>
          <p:cNvPr id="570" name="Shape 570"/>
          <p:cNvSpPr/>
          <p:nvPr/>
        </p:nvSpPr>
        <p:spPr>
          <a:xfrm>
            <a:off x="990600" y="57426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Summarizing posterior samples</a:t>
            </a:r>
          </a:p>
        </p:txBody>
      </p:sp>
      <p:sp>
        <p:nvSpPr>
          <p:cNvPr id="571" name="Shape 571"/>
          <p:cNvSpPr/>
          <p:nvPr/>
        </p:nvSpPr>
        <p:spPr>
          <a:xfrm>
            <a:off x="1371600" y="22247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Two non-phylogenetic examples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0" name="Shape 5330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5331" name="Shape 5331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sp>
        <p:nvSpPr>
          <p:cNvPr id="5332" name="Shape 5332"/>
          <p:cNvSpPr/>
          <p:nvPr/>
        </p:nvSpPr>
        <p:spPr>
          <a:xfrm>
            <a:off x="419100" y="2870200"/>
            <a:ext cx="469900" cy="342900"/>
          </a:xfrm>
          <a:prstGeom prst="rightArrow">
            <a:avLst>
              <a:gd name="adj1" fmla="val 54395"/>
              <a:gd name="adj2" fmla="val 70415"/>
            </a:avLst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333" name="Shape 5333"/>
          <p:cNvSpPr/>
          <p:nvPr/>
        </p:nvSpPr>
        <p:spPr>
          <a:xfrm>
            <a:off x="3436714" y="7251700"/>
            <a:ext cx="3286572" cy="298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 et al. (1953); Hastings (1970)</a:t>
            </a:r>
          </a:p>
        </p:txBody>
      </p:sp>
      <p:sp>
        <p:nvSpPr>
          <p:cNvPr id="5334" name="Shape 5334"/>
          <p:cNvSpPr/>
          <p:nvPr/>
        </p:nvSpPr>
        <p:spPr>
          <a:xfrm>
            <a:off x="1003300" y="4737100"/>
            <a:ext cx="8178800" cy="3937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6. Repeat steps 2</a:t>
            </a:r>
            <a:r>
              <a:rPr b="1"/>
              <a:t>–</a:t>
            </a:r>
            <a:r>
              <a:t>5 an ‘adequate’ number of times</a:t>
            </a:r>
          </a:p>
        </p:txBody>
      </p:sp>
      <p:sp>
        <p:nvSpPr>
          <p:cNvPr id="5335" name="Shape 5335"/>
          <p:cNvSpPr/>
          <p:nvPr/>
        </p:nvSpPr>
        <p:spPr>
          <a:xfrm>
            <a:off x="1003300" y="4356100"/>
            <a:ext cx="8178800" cy="3937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5. Generate a uniform random variable,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U[0,1]</a:t>
            </a:r>
            <a:r>
              <a:t>, accept if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R &gt; U</a:t>
            </a:r>
          </a:p>
        </p:txBody>
      </p:sp>
      <p:sp>
        <p:nvSpPr>
          <p:cNvPr id="5336" name="Shape 5336"/>
          <p:cNvSpPr/>
          <p:nvPr/>
        </p:nvSpPr>
        <p:spPr>
          <a:xfrm>
            <a:off x="1003300" y="39497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4. Calculate the probability of accepting the proposed change:</a:t>
            </a:r>
          </a:p>
        </p:txBody>
      </p:sp>
      <p:sp>
        <p:nvSpPr>
          <p:cNvPr id="5337" name="Shape 5337"/>
          <p:cNvSpPr/>
          <p:nvPr/>
        </p:nvSpPr>
        <p:spPr>
          <a:xfrm>
            <a:off x="1003300" y="2489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Select a parameter to update (alter) according to the proposal probabilities</a:t>
            </a:r>
          </a:p>
        </p:txBody>
      </p:sp>
      <p:sp>
        <p:nvSpPr>
          <p:cNvPr id="5338" name="Shape 5338"/>
          <p:cNvSpPr/>
          <p:nvPr/>
        </p:nvSpPr>
        <p:spPr>
          <a:xfrm>
            <a:off x="1231900" y="31877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each parameter has a prior probability distribution of a specific form (uniform, etc.)</a:t>
            </a:r>
          </a:p>
        </p:txBody>
      </p:sp>
      <p:sp>
        <p:nvSpPr>
          <p:cNvPr id="5339" name="Shape 5339"/>
          <p:cNvSpPr/>
          <p:nvPr/>
        </p:nvSpPr>
        <p:spPr>
          <a:xfrm>
            <a:off x="1231900" y="3505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each prior probability distribution has one or more proposal mechanisms</a:t>
            </a:r>
          </a:p>
        </p:txBody>
      </p:sp>
      <p:grpSp>
        <p:nvGrpSpPr>
          <p:cNvPr id="5342" name="Group 5342"/>
          <p:cNvGrpSpPr/>
          <p:nvPr/>
        </p:nvGrpSpPr>
        <p:grpSpPr>
          <a:xfrm>
            <a:off x="1003300" y="2870200"/>
            <a:ext cx="8866089" cy="360822"/>
            <a:chOff x="0" y="0"/>
            <a:chExt cx="8866088" cy="360821"/>
          </a:xfrm>
        </p:grpSpPr>
        <p:sp>
          <p:nvSpPr>
            <p:cNvPr id="5340" name="Shape 5340"/>
            <p:cNvSpPr/>
            <p:nvPr/>
          </p:nvSpPr>
          <p:spPr>
            <a:xfrm>
              <a:off x="0" y="0"/>
              <a:ext cx="8866089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3. Propose a new value,    , for the selected parameter via the proposal mechanism:</a:t>
              </a:r>
            </a:p>
          </p:txBody>
        </p:sp>
        <p:pic>
          <p:nvPicPr>
            <p:cNvPr id="5341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2582205" y="63570"/>
              <a:ext cx="183408" cy="22273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5000"/>
                </a:srgbClr>
              </a:outerShdw>
            </a:effectLst>
          </p:spPr>
        </p:pic>
      </p:grpSp>
      <p:grpSp>
        <p:nvGrpSpPr>
          <p:cNvPr id="5345" name="Group 5345"/>
          <p:cNvGrpSpPr/>
          <p:nvPr/>
        </p:nvGrpSpPr>
        <p:grpSpPr>
          <a:xfrm>
            <a:off x="1003300" y="1828800"/>
            <a:ext cx="7848600" cy="635142"/>
            <a:chOff x="0" y="0"/>
            <a:chExt cx="7848600" cy="635141"/>
          </a:xfrm>
        </p:grpSpPr>
        <p:sp>
          <p:nvSpPr>
            <p:cNvPr id="5343" name="Shape 5343"/>
            <p:cNvSpPr/>
            <p:nvPr/>
          </p:nvSpPr>
          <p:spPr>
            <a:xfrm>
              <a:off x="0" y="0"/>
              <a:ext cx="7848600" cy="6351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1. Initialize the chain with some random values for all parameters, </a:t>
              </a:r>
              <a:br/>
              <a:r>
                <a:t>    including the tree with branch lengths,                     . </a:t>
              </a:r>
            </a:p>
          </p:txBody>
        </p:sp>
        <p:pic>
          <p:nvPicPr>
            <p:cNvPr id="5344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4210050" y="362507"/>
              <a:ext cx="1400390" cy="27249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5000"/>
                </a:srgb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7" name="iMCMC_log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5852" y="2165350"/>
            <a:ext cx="3898901" cy="32893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04800" dist="127000" dir="2700000">
              <a:srgbClr val="000000">
                <a:alpha val="75000"/>
              </a:srgbClr>
            </a:outerShdw>
          </a:effectLst>
        </p:spPr>
      </p:pic>
      <p:sp>
        <p:nvSpPr>
          <p:cNvPr id="5348" name="Shape 5348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5349" name="Shape 5349"/>
          <p:cNvSpPr/>
          <p:nvPr/>
        </p:nvSpPr>
        <p:spPr>
          <a:xfrm>
            <a:off x="533400" y="1384300"/>
            <a:ext cx="8959693" cy="38539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Scale of the tuning parameter is important for MCMC efficiency</a:t>
            </a:r>
          </a:p>
        </p:txBody>
      </p:sp>
      <p:sp>
        <p:nvSpPr>
          <p:cNvPr id="5350" name="Shape 5350"/>
          <p:cNvSpPr/>
          <p:nvPr/>
        </p:nvSpPr>
        <p:spPr>
          <a:xfrm>
            <a:off x="2584487" y="7251700"/>
            <a:ext cx="4877484" cy="29898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John Huelsenbeck (inspired by </a:t>
            </a:r>
            <a:r>
              <a:rPr i="1"/>
              <a:t>MCMC Robot</a:t>
            </a:r>
            <a:r>
              <a:t> by Paul Lewis)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2" name="Shape 5352"/>
          <p:cNvSpPr/>
          <p:nvPr/>
        </p:nvSpPr>
        <p:spPr>
          <a:xfrm>
            <a:off x="653424" y="6507012"/>
            <a:ext cx="9137849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pi ~ dnDirichlet(pi_prior)</a:t>
            </a:r>
          </a:p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moves[++mi] = mvSimplexElementScale(pi, alpha=10.0, tune=true, weight=2.0)</a:t>
            </a:r>
          </a:p>
        </p:txBody>
      </p:sp>
      <p:sp>
        <p:nvSpPr>
          <p:cNvPr id="5353" name="Shape 5353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5354" name="Shape 5354"/>
          <p:cNvSpPr/>
          <p:nvPr/>
        </p:nvSpPr>
        <p:spPr>
          <a:xfrm>
            <a:off x="533400" y="1384300"/>
            <a:ext cx="8959693" cy="38539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Dirichlet proposal mechanism</a:t>
            </a:r>
          </a:p>
        </p:txBody>
      </p:sp>
      <p:pic>
        <p:nvPicPr>
          <p:cNvPr id="535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03244" y="1907436"/>
            <a:ext cx="3467639" cy="177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356" name="Shape 5356"/>
          <p:cNvSpPr/>
          <p:nvPr/>
        </p:nvSpPr>
        <p:spPr>
          <a:xfrm>
            <a:off x="1003300" y="4267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Propose a new value for a parameter with a Dirichlet prior probability density</a:t>
            </a:r>
          </a:p>
        </p:txBody>
      </p:sp>
      <p:sp>
        <p:nvSpPr>
          <p:cNvPr id="5357" name="Shape 5357"/>
          <p:cNvSpPr/>
          <p:nvPr/>
        </p:nvSpPr>
        <p:spPr>
          <a:xfrm>
            <a:off x="1231900" y="45847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proposal density is controlled by the tuning parameter, </a:t>
            </a:r>
          </a:p>
        </p:txBody>
      </p:sp>
      <p:sp>
        <p:nvSpPr>
          <p:cNvPr id="5358" name="Shape 5358"/>
          <p:cNvSpPr/>
          <p:nvPr/>
        </p:nvSpPr>
        <p:spPr>
          <a:xfrm>
            <a:off x="1231900" y="4902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when    is large, smaller changes will be proposed</a:t>
            </a:r>
          </a:p>
        </p:txBody>
      </p:sp>
      <p:sp>
        <p:nvSpPr>
          <p:cNvPr id="5359" name="Shape 5359"/>
          <p:cNvSpPr/>
          <p:nvPr/>
        </p:nvSpPr>
        <p:spPr>
          <a:xfrm>
            <a:off x="4798963" y="3890264"/>
            <a:ext cx="2001863" cy="29898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current parameter value</a:t>
            </a:r>
          </a:p>
        </p:txBody>
      </p:sp>
      <p:pic>
        <p:nvPicPr>
          <p:cNvPr id="536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78300" y="3687064"/>
            <a:ext cx="118831" cy="203201"/>
          </a:xfrm>
          <a:prstGeom prst="rect">
            <a:avLst/>
          </a:prstGeom>
          <a:ln w="12700">
            <a:miter lim="400000"/>
          </a:ln>
        </p:spPr>
      </p:pic>
      <p:sp>
        <p:nvSpPr>
          <p:cNvPr id="5361" name="Shape 5361"/>
          <p:cNvSpPr/>
          <p:nvPr/>
        </p:nvSpPr>
        <p:spPr>
          <a:xfrm flipH="1" flipV="1">
            <a:off x="4296746" y="3852857"/>
            <a:ext cx="491154" cy="185743"/>
          </a:xfrm>
          <a:prstGeom prst="line">
            <a:avLst/>
          </a:prstGeom>
          <a:ln w="1905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5362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23150" y="4715764"/>
            <a:ext cx="159160" cy="131573"/>
          </a:xfrm>
          <a:prstGeom prst="rect">
            <a:avLst/>
          </a:prstGeom>
          <a:ln w="12700">
            <a:miter lim="400000"/>
          </a:ln>
        </p:spPr>
      </p:pic>
      <p:pic>
        <p:nvPicPr>
          <p:cNvPr id="5363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14550" y="5033264"/>
            <a:ext cx="159160" cy="131573"/>
          </a:xfrm>
          <a:prstGeom prst="rect">
            <a:avLst/>
          </a:prstGeom>
          <a:ln w="12700">
            <a:miter lim="400000"/>
          </a:ln>
        </p:spPr>
      </p:pic>
      <p:sp>
        <p:nvSpPr>
          <p:cNvPr id="5364" name="Shape 5364"/>
          <p:cNvSpPr/>
          <p:nvPr/>
        </p:nvSpPr>
        <p:spPr>
          <a:xfrm>
            <a:off x="1231900" y="52197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when    is small, larger changes will be proposed</a:t>
            </a:r>
          </a:p>
        </p:txBody>
      </p:sp>
      <p:pic>
        <p:nvPicPr>
          <p:cNvPr id="536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14550" y="5350764"/>
            <a:ext cx="159160" cy="13157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369" name="Group 5369"/>
          <p:cNvGrpSpPr/>
          <p:nvPr/>
        </p:nvGrpSpPr>
        <p:grpSpPr>
          <a:xfrm>
            <a:off x="3145154" y="3297880"/>
            <a:ext cx="3405498" cy="321621"/>
            <a:chOff x="0" y="0"/>
            <a:chExt cx="3405496" cy="321620"/>
          </a:xfrm>
        </p:grpSpPr>
        <p:sp>
          <p:nvSpPr>
            <p:cNvPr id="5366" name="Shape 5366"/>
            <p:cNvSpPr/>
            <p:nvPr/>
          </p:nvSpPr>
          <p:spPr>
            <a:xfrm flipV="1">
              <a:off x="4445" y="-1"/>
              <a:ext cx="1" cy="321622"/>
            </a:xfrm>
            <a:prstGeom prst="line">
              <a:avLst/>
            </a:prstGeom>
            <a:noFill/>
            <a:ln w="889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367" name="Shape 5367"/>
            <p:cNvSpPr/>
            <p:nvPr/>
          </p:nvSpPr>
          <p:spPr>
            <a:xfrm flipV="1">
              <a:off x="3395344" y="-1"/>
              <a:ext cx="1" cy="321622"/>
            </a:xfrm>
            <a:prstGeom prst="line">
              <a:avLst/>
            </a:prstGeom>
            <a:noFill/>
            <a:ln w="889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368" name="Shape 5368"/>
            <p:cNvSpPr/>
            <p:nvPr/>
          </p:nvSpPr>
          <p:spPr>
            <a:xfrm>
              <a:off x="0" y="148110"/>
              <a:ext cx="3405497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1" name="Shape 5371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5372" name="Shape 5372"/>
          <p:cNvSpPr/>
          <p:nvPr/>
        </p:nvSpPr>
        <p:spPr>
          <a:xfrm>
            <a:off x="1003300" y="4267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Propose a new value for a parameter with a uniform prior probability density</a:t>
            </a:r>
          </a:p>
        </p:txBody>
      </p:sp>
      <p:sp>
        <p:nvSpPr>
          <p:cNvPr id="5373" name="Shape 5373"/>
          <p:cNvSpPr/>
          <p:nvPr/>
        </p:nvSpPr>
        <p:spPr>
          <a:xfrm>
            <a:off x="1231900" y="45847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proposal density is controlled by the tuning parameter, </a:t>
            </a:r>
          </a:p>
        </p:txBody>
      </p:sp>
      <p:sp>
        <p:nvSpPr>
          <p:cNvPr id="5374" name="Shape 5374"/>
          <p:cNvSpPr/>
          <p:nvPr/>
        </p:nvSpPr>
        <p:spPr>
          <a:xfrm>
            <a:off x="1231900" y="4902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when    is large, larger changes will be proposed</a:t>
            </a:r>
          </a:p>
        </p:txBody>
      </p:sp>
      <p:sp>
        <p:nvSpPr>
          <p:cNvPr id="5375" name="Shape 5375"/>
          <p:cNvSpPr/>
          <p:nvPr/>
        </p:nvSpPr>
        <p:spPr>
          <a:xfrm>
            <a:off x="5065663" y="3890264"/>
            <a:ext cx="2001863" cy="29898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current parameter value</a:t>
            </a:r>
          </a:p>
        </p:txBody>
      </p:sp>
      <p:pic>
        <p:nvPicPr>
          <p:cNvPr id="537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5000" y="3687064"/>
            <a:ext cx="118831" cy="203201"/>
          </a:xfrm>
          <a:prstGeom prst="rect">
            <a:avLst/>
          </a:prstGeom>
          <a:ln w="12700">
            <a:miter lim="400000"/>
          </a:ln>
        </p:spPr>
      </p:pic>
      <p:sp>
        <p:nvSpPr>
          <p:cNvPr id="5377" name="Shape 5377"/>
          <p:cNvSpPr/>
          <p:nvPr/>
        </p:nvSpPr>
        <p:spPr>
          <a:xfrm flipH="1" flipV="1">
            <a:off x="4563446" y="3852857"/>
            <a:ext cx="491154" cy="185743"/>
          </a:xfrm>
          <a:prstGeom prst="line">
            <a:avLst/>
          </a:prstGeom>
          <a:ln w="1905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378" name="Shape 5378"/>
          <p:cNvSpPr/>
          <p:nvPr/>
        </p:nvSpPr>
        <p:spPr>
          <a:xfrm>
            <a:off x="1231900" y="52197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when    is small, smaller changes will be proposed</a:t>
            </a:r>
          </a:p>
        </p:txBody>
      </p:sp>
      <p:pic>
        <p:nvPicPr>
          <p:cNvPr id="537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28644" y="2754351"/>
            <a:ext cx="3447409" cy="90806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383" name="Group 5383"/>
          <p:cNvGrpSpPr/>
          <p:nvPr/>
        </p:nvGrpSpPr>
        <p:grpSpPr>
          <a:xfrm>
            <a:off x="3145154" y="3297880"/>
            <a:ext cx="3405498" cy="321621"/>
            <a:chOff x="0" y="0"/>
            <a:chExt cx="3405496" cy="321620"/>
          </a:xfrm>
        </p:grpSpPr>
        <p:sp>
          <p:nvSpPr>
            <p:cNvPr id="5380" name="Shape 5380"/>
            <p:cNvSpPr/>
            <p:nvPr/>
          </p:nvSpPr>
          <p:spPr>
            <a:xfrm flipV="1">
              <a:off x="4445" y="-1"/>
              <a:ext cx="1" cy="321622"/>
            </a:xfrm>
            <a:prstGeom prst="line">
              <a:avLst/>
            </a:prstGeom>
            <a:noFill/>
            <a:ln w="889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381" name="Shape 5381"/>
            <p:cNvSpPr/>
            <p:nvPr/>
          </p:nvSpPr>
          <p:spPr>
            <a:xfrm flipV="1">
              <a:off x="3395344" y="-1"/>
              <a:ext cx="1" cy="321622"/>
            </a:xfrm>
            <a:prstGeom prst="line">
              <a:avLst/>
            </a:prstGeom>
            <a:noFill/>
            <a:ln w="889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382" name="Shape 5382"/>
            <p:cNvSpPr/>
            <p:nvPr/>
          </p:nvSpPr>
          <p:spPr>
            <a:xfrm>
              <a:off x="0" y="148110"/>
              <a:ext cx="3405497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538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29500" y="4664964"/>
            <a:ext cx="106651" cy="182373"/>
          </a:xfrm>
          <a:prstGeom prst="rect">
            <a:avLst/>
          </a:prstGeom>
          <a:ln w="12700">
            <a:miter lim="400000"/>
          </a:ln>
        </p:spPr>
      </p:pic>
      <p:pic>
        <p:nvPicPr>
          <p:cNvPr id="538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24640" y="4973827"/>
            <a:ext cx="106651" cy="182373"/>
          </a:xfrm>
          <a:prstGeom prst="rect">
            <a:avLst/>
          </a:prstGeom>
          <a:ln w="12700">
            <a:miter lim="400000"/>
          </a:ln>
        </p:spPr>
      </p:pic>
      <p:pic>
        <p:nvPicPr>
          <p:cNvPr id="538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24640" y="5304027"/>
            <a:ext cx="106651" cy="182373"/>
          </a:xfrm>
          <a:prstGeom prst="rect">
            <a:avLst/>
          </a:prstGeom>
          <a:ln w="12700">
            <a:miter lim="400000"/>
          </a:ln>
        </p:spPr>
      </p:pic>
      <p:sp>
        <p:nvSpPr>
          <p:cNvPr id="5387" name="Shape 5387"/>
          <p:cNvSpPr/>
          <p:nvPr/>
        </p:nvSpPr>
        <p:spPr>
          <a:xfrm>
            <a:off x="653424" y="6513362"/>
            <a:ext cx="8040390" cy="8255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epsilon ~ dnUnif( epsilon_prior_min, epsilon_prior_max )</a:t>
            </a:r>
          </a:p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moves[++mi] = mvSlide(epsilon, delta=0.8, tune=true, weight=3.0)</a:t>
            </a:r>
          </a:p>
        </p:txBody>
      </p:sp>
      <p:sp>
        <p:nvSpPr>
          <p:cNvPr id="5388" name="Shape 5388"/>
          <p:cNvSpPr/>
          <p:nvPr/>
        </p:nvSpPr>
        <p:spPr>
          <a:xfrm>
            <a:off x="533400" y="1384300"/>
            <a:ext cx="8959693" cy="38539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Sliding-window proposal mechanism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7854" y="2376608"/>
            <a:ext cx="3388988" cy="1250564"/>
          </a:xfrm>
          <a:prstGeom prst="rect">
            <a:avLst/>
          </a:prstGeom>
          <a:ln w="12700">
            <a:miter lim="400000"/>
          </a:ln>
        </p:spPr>
      </p:pic>
      <p:sp>
        <p:nvSpPr>
          <p:cNvPr id="5391" name="Shape 5391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5392" name="Shape 5392"/>
          <p:cNvSpPr/>
          <p:nvPr/>
        </p:nvSpPr>
        <p:spPr>
          <a:xfrm>
            <a:off x="1003300" y="4267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Propose a new value for a parameter with a exponential prior probability density</a:t>
            </a:r>
          </a:p>
        </p:txBody>
      </p:sp>
      <p:sp>
        <p:nvSpPr>
          <p:cNvPr id="5393" name="Shape 5393"/>
          <p:cNvSpPr/>
          <p:nvPr/>
        </p:nvSpPr>
        <p:spPr>
          <a:xfrm>
            <a:off x="1231900" y="45847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proposal density is controlled by the tuning parameter, </a:t>
            </a:r>
          </a:p>
        </p:txBody>
      </p:sp>
      <p:sp>
        <p:nvSpPr>
          <p:cNvPr id="5394" name="Shape 5394"/>
          <p:cNvSpPr/>
          <p:nvPr/>
        </p:nvSpPr>
        <p:spPr>
          <a:xfrm>
            <a:off x="1231900" y="4902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when    is large, larger changes will be proposed</a:t>
            </a:r>
          </a:p>
        </p:txBody>
      </p:sp>
      <p:sp>
        <p:nvSpPr>
          <p:cNvPr id="5395" name="Shape 5395"/>
          <p:cNvSpPr/>
          <p:nvPr/>
        </p:nvSpPr>
        <p:spPr>
          <a:xfrm>
            <a:off x="5103763" y="3890264"/>
            <a:ext cx="2001863" cy="29898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current parameter value</a:t>
            </a:r>
          </a:p>
        </p:txBody>
      </p:sp>
      <p:pic>
        <p:nvPicPr>
          <p:cNvPr id="539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83100" y="3687064"/>
            <a:ext cx="118831" cy="203201"/>
          </a:xfrm>
          <a:prstGeom prst="rect">
            <a:avLst/>
          </a:prstGeom>
          <a:ln w="12700">
            <a:miter lim="400000"/>
          </a:ln>
        </p:spPr>
      </p:pic>
      <p:sp>
        <p:nvSpPr>
          <p:cNvPr id="5397" name="Shape 5397"/>
          <p:cNvSpPr/>
          <p:nvPr/>
        </p:nvSpPr>
        <p:spPr>
          <a:xfrm flipH="1" flipV="1">
            <a:off x="4601546" y="3852857"/>
            <a:ext cx="491154" cy="185743"/>
          </a:xfrm>
          <a:prstGeom prst="line">
            <a:avLst/>
          </a:prstGeom>
          <a:ln w="1905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398" name="Shape 5398"/>
          <p:cNvSpPr/>
          <p:nvPr/>
        </p:nvSpPr>
        <p:spPr>
          <a:xfrm>
            <a:off x="1231900" y="52197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when    is small, smaller changes will be proposed</a:t>
            </a:r>
          </a:p>
        </p:txBody>
      </p:sp>
      <p:grpSp>
        <p:nvGrpSpPr>
          <p:cNvPr id="5402" name="Group 5402"/>
          <p:cNvGrpSpPr/>
          <p:nvPr/>
        </p:nvGrpSpPr>
        <p:grpSpPr>
          <a:xfrm>
            <a:off x="3145154" y="3297880"/>
            <a:ext cx="3405498" cy="321621"/>
            <a:chOff x="0" y="0"/>
            <a:chExt cx="3405496" cy="321620"/>
          </a:xfrm>
        </p:grpSpPr>
        <p:sp>
          <p:nvSpPr>
            <p:cNvPr id="5399" name="Shape 5399"/>
            <p:cNvSpPr/>
            <p:nvPr/>
          </p:nvSpPr>
          <p:spPr>
            <a:xfrm flipV="1">
              <a:off x="4445" y="-1"/>
              <a:ext cx="1" cy="321622"/>
            </a:xfrm>
            <a:prstGeom prst="line">
              <a:avLst/>
            </a:prstGeom>
            <a:noFill/>
            <a:ln w="889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400" name="Shape 5400"/>
            <p:cNvSpPr/>
            <p:nvPr/>
          </p:nvSpPr>
          <p:spPr>
            <a:xfrm flipV="1">
              <a:off x="3395344" y="-1"/>
              <a:ext cx="1" cy="321622"/>
            </a:xfrm>
            <a:prstGeom prst="line">
              <a:avLst/>
            </a:prstGeom>
            <a:noFill/>
            <a:ln w="889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401" name="Shape 5401"/>
            <p:cNvSpPr/>
            <p:nvPr/>
          </p:nvSpPr>
          <p:spPr>
            <a:xfrm>
              <a:off x="0" y="148110"/>
              <a:ext cx="3405497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5403" name="Shape 5403"/>
          <p:cNvSpPr/>
          <p:nvPr/>
        </p:nvSpPr>
        <p:spPr>
          <a:xfrm>
            <a:off x="533400" y="1384300"/>
            <a:ext cx="8959693" cy="38539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Multiplier proposal mechanism</a:t>
            </a:r>
          </a:p>
        </p:txBody>
      </p:sp>
      <p:sp>
        <p:nvSpPr>
          <p:cNvPr id="5404" name="Shape 5404"/>
          <p:cNvSpPr/>
          <p:nvPr/>
        </p:nvSpPr>
        <p:spPr>
          <a:xfrm>
            <a:off x="653424" y="6507012"/>
            <a:ext cx="7552631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br_lens[i] ~ dnExponential(10.0)</a:t>
            </a:r>
          </a:p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moves[++mi] = mvScale(br_lens[i],lambda=1,tune=true,weight=1)</a:t>
            </a:r>
          </a:p>
        </p:txBody>
      </p:sp>
      <p:pic>
        <p:nvPicPr>
          <p:cNvPr id="540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29500" y="4678821"/>
            <a:ext cx="947837" cy="182373"/>
          </a:xfrm>
          <a:prstGeom prst="rect">
            <a:avLst/>
          </a:prstGeom>
          <a:ln w="12700">
            <a:miter lim="400000"/>
          </a:ln>
        </p:spPr>
      </p:pic>
      <p:pic>
        <p:nvPicPr>
          <p:cNvPr id="5406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33374" y="3666328"/>
            <a:ext cx="396366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07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721350" y="3687064"/>
            <a:ext cx="259942" cy="203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08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103134" y="4998283"/>
            <a:ext cx="128157" cy="17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09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103134" y="5328483"/>
            <a:ext cx="128157" cy="177801"/>
          </a:xfrm>
          <a:prstGeom prst="rect">
            <a:avLst/>
          </a:prstGeom>
          <a:ln w="12700">
            <a:miter lim="400000"/>
          </a:ln>
        </p:spPr>
      </p:pic>
      <p:sp>
        <p:nvSpPr>
          <p:cNvPr id="5410" name="Shape 5410"/>
          <p:cNvSpPr/>
          <p:nvPr/>
        </p:nvSpPr>
        <p:spPr>
          <a:xfrm>
            <a:off x="1003300" y="5537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Equivalent to sliding-window proposal with log-transformed x axis</a:t>
            </a:r>
          </a:p>
        </p:txBody>
      </p:sp>
      <p:sp>
        <p:nvSpPr>
          <p:cNvPr id="5411" name="Shape 5411"/>
          <p:cNvSpPr/>
          <p:nvPr/>
        </p:nvSpPr>
        <p:spPr>
          <a:xfrm>
            <a:off x="1003300" y="5854700"/>
            <a:ext cx="8866089" cy="6351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Works well when changes to small parameter values have a larger impact on  </a:t>
            </a:r>
            <a:br/>
            <a:r>
              <a:t>     probability of data than changes in large parameter values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3" name="Bimodal-bivariate-smal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000" y="2476500"/>
            <a:ext cx="5118100" cy="3784600"/>
          </a:xfrm>
          <a:prstGeom prst="rect">
            <a:avLst/>
          </a:prstGeom>
          <a:ln w="12700">
            <a:miter lim="400000"/>
          </a:ln>
        </p:spPr>
      </p:pic>
      <p:sp>
        <p:nvSpPr>
          <p:cNvPr id="5414" name="Shape 5414"/>
          <p:cNvSpPr/>
          <p:nvPr/>
        </p:nvSpPr>
        <p:spPr>
          <a:xfrm>
            <a:off x="863600" y="127000"/>
            <a:ext cx="8699500" cy="1270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5415" name="ROBO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9165" y="4178300"/>
            <a:ext cx="1770235" cy="21971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101600" dir="2700000">
              <a:srgbClr val="000000">
                <a:alpha val="40000"/>
              </a:srgbClr>
            </a:outerShdw>
          </a:effectLst>
        </p:spPr>
      </p:pic>
      <p:pic>
        <p:nvPicPr>
          <p:cNvPr id="5416" name="ROBO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01600" y="5092700"/>
            <a:ext cx="1770235" cy="21971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101600" dir="2700000">
              <a:srgbClr val="000000">
                <a:alpha val="40000"/>
              </a:srgbClr>
            </a:outerShdw>
          </a:effectLst>
        </p:spPr>
      </p:pic>
      <p:pic>
        <p:nvPicPr>
          <p:cNvPr id="5417" name="ROBO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9500" y="4762500"/>
            <a:ext cx="1770235" cy="21971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101600" dir="2700000">
              <a:srgbClr val="000000">
                <a:alpha val="40000"/>
              </a:srgbClr>
            </a:outerShdw>
          </a:effectLst>
        </p:spPr>
      </p:pic>
      <p:pic>
        <p:nvPicPr>
          <p:cNvPr id="5418" name="ROBO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0500" y="5524500"/>
            <a:ext cx="1770235" cy="21971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101600" dir="2700000">
              <a:srgbClr val="000000">
                <a:alpha val="40000"/>
              </a:srgbClr>
            </a:outerShdw>
          </a:effectLst>
        </p:spPr>
      </p:pic>
      <p:sp>
        <p:nvSpPr>
          <p:cNvPr id="5419" name="Shape 5419"/>
          <p:cNvSpPr/>
          <p:nvPr/>
        </p:nvSpPr>
        <p:spPr>
          <a:xfrm>
            <a:off x="1397000" y="1219200"/>
            <a:ext cx="8699500" cy="1270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420" name="Shape 5420"/>
          <p:cNvSpPr/>
          <p:nvPr/>
        </p:nvSpPr>
        <p:spPr>
          <a:xfrm>
            <a:off x="533400" y="1511300"/>
            <a:ext cx="6337300" cy="914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7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6400">
                <a:solidFill>
                  <a:srgbClr val="FF9300"/>
                </a:solidFill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/>
            <a:r>
              <a:t>Robot Squadron!!</a:t>
            </a:r>
          </a:p>
        </p:txBody>
      </p:sp>
      <p:sp>
        <p:nvSpPr>
          <p:cNvPr id="5421" name="Shape 5421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5422" name="Shape 5422"/>
          <p:cNvSpPr/>
          <p:nvPr/>
        </p:nvSpPr>
        <p:spPr>
          <a:xfrm>
            <a:off x="3436714" y="7251700"/>
            <a:ext cx="3286572" cy="298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 et al. (1953); Hastings (1970)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500"/>
                                        <p:tgtEl>
                                          <p:spTgt spid="5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1500"/>
                                        <p:tgtEl>
                                          <p:spTgt spid="5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6" dur="1500"/>
                                        <p:tgtEl>
                                          <p:spTgt spid="5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1500"/>
                                        <p:tgtEl>
                                          <p:spTgt spid="5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415" grpId="1"/>
      <p:bldP build="whole" bldLvl="1" animBg="1" rev="0" advAuto="0" spid="5417" grpId="2"/>
      <p:bldP build="whole" bldLvl="1" animBg="1" rev="0" advAuto="0" spid="5418" grpId="3"/>
      <p:bldP build="whole" bldLvl="1" animBg="1" rev="0" advAuto="0" spid="5416" grpId="4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4" name="Shape 5424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Metropolis-Coupled MCMC </a:t>
            </a:r>
          </a:p>
        </p:txBody>
      </p:sp>
      <p:sp>
        <p:nvSpPr>
          <p:cNvPr id="5425" name="Shape 5425"/>
          <p:cNvSpPr/>
          <p:nvPr/>
        </p:nvSpPr>
        <p:spPr>
          <a:xfrm>
            <a:off x="533400" y="13716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MC</a:t>
            </a:r>
            <a:r>
              <a:rPr baseline="31250" sz="1600"/>
              <a:t>3</a:t>
            </a:r>
            <a:r>
              <a:t> algorithm</a:t>
            </a:r>
          </a:p>
        </p:txBody>
      </p:sp>
      <p:sp>
        <p:nvSpPr>
          <p:cNvPr id="5426" name="Shape 5426"/>
          <p:cNvSpPr/>
          <p:nvPr/>
        </p:nvSpPr>
        <p:spPr>
          <a:xfrm>
            <a:off x="1003300" y="1828800"/>
            <a:ext cx="8866090" cy="3618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1. Initialize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t> independent M-H MCMC chains with random values for all parameters.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8" name="Shape 5428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Metropolis-Coupled MCMC </a:t>
            </a:r>
          </a:p>
        </p:txBody>
      </p:sp>
      <p:sp>
        <p:nvSpPr>
          <p:cNvPr id="5429" name="Shape 5429"/>
          <p:cNvSpPr/>
          <p:nvPr/>
        </p:nvSpPr>
        <p:spPr>
          <a:xfrm>
            <a:off x="533400" y="13716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MC</a:t>
            </a:r>
            <a:r>
              <a:rPr baseline="31250" sz="1600"/>
              <a:t>3</a:t>
            </a:r>
            <a:r>
              <a:t> algorithm</a:t>
            </a:r>
          </a:p>
        </p:txBody>
      </p:sp>
      <p:sp>
        <p:nvSpPr>
          <p:cNvPr id="5430" name="Shape 5430"/>
          <p:cNvSpPr/>
          <p:nvPr/>
        </p:nvSpPr>
        <p:spPr>
          <a:xfrm>
            <a:off x="1003300" y="1828800"/>
            <a:ext cx="8866090" cy="3618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1. Initialize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t> independent M-H MCMC chains with random values for all parameters.</a:t>
            </a:r>
          </a:p>
        </p:txBody>
      </p:sp>
      <p:sp>
        <p:nvSpPr>
          <p:cNvPr id="5431" name="Shape 5431"/>
          <p:cNvSpPr/>
          <p:nvPr/>
        </p:nvSpPr>
        <p:spPr>
          <a:xfrm>
            <a:off x="1003300" y="21971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The chains are incrementally heated, such that the first chain is cold (unmodified).</a:t>
            </a:r>
          </a:p>
        </p:txBody>
      </p:sp>
      <p:graphicFrame>
        <p:nvGraphicFramePr>
          <p:cNvPr id="5432" name="Table 5432"/>
          <p:cNvGraphicFramePr/>
          <p:nvPr/>
        </p:nvGraphicFramePr>
        <p:xfrm>
          <a:off x="2060917" y="3078252"/>
          <a:ext cx="6063566" cy="2113627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1" bandCol="0" bandRow="0" rtl="0">
                <a:tableStyleId>{D51ADE6A-740E-44AE-83CC-AE7238B6C88D}</a:tableStyleId>
              </a:tblPr>
              <a:tblGrid>
                <a:gridCol w="1207633"/>
                <a:gridCol w="1207633"/>
                <a:gridCol w="1207633"/>
                <a:gridCol w="1207633"/>
                <a:gridCol w="1207633"/>
              </a:tblGrid>
              <a:tr h="348037">
                <a:tc>
                  <a:txBody>
                    <a:bodyPr/>
                    <a:lstStyle/>
                    <a:p>
                      <a:pPr defTabSz="914400">
                        <a:lnSpc>
                          <a:spcPts val="2100"/>
                        </a:lnSpc>
                        <a:tabLst>
                          <a:tab pos="838200" algn="l"/>
                        </a:tabLst>
                        <a:defRPr sz="1800"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25400" marR="25400" marT="25400" marB="254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gridSpan="4"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 b="1">
                          <a:latin typeface="Arial"/>
                          <a:ea typeface="Arial"/>
                          <a:cs typeface="Arial"/>
                          <a:sym typeface="Arial"/>
                        </a:rPr>
                        <a:t>    temperature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 b="1">
                          <a:latin typeface="Arial"/>
                          <a:ea typeface="Arial"/>
                          <a:cs typeface="Arial"/>
                          <a:sym typeface="Arial"/>
                        </a:rPr>
                        <a:t>chain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0.25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0.15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0.69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543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3288" y="2654303"/>
            <a:ext cx="143904" cy="228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grpSp>
        <p:nvGrpSpPr>
          <p:cNvPr id="5436" name="Group 5436"/>
          <p:cNvGrpSpPr/>
          <p:nvPr/>
        </p:nvGrpSpPr>
        <p:grpSpPr>
          <a:xfrm>
            <a:off x="1257300" y="2578100"/>
            <a:ext cx="8866089" cy="361826"/>
            <a:chOff x="0" y="0"/>
            <a:chExt cx="8866088" cy="361825"/>
          </a:xfrm>
        </p:grpSpPr>
        <p:sp>
          <p:nvSpPr>
            <p:cNvPr id="5434" name="Shape 5434"/>
            <p:cNvSpPr/>
            <p:nvPr/>
          </p:nvSpPr>
          <p:spPr>
            <a:xfrm>
              <a:off x="0" y="0"/>
              <a:ext cx="8866089" cy="361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marL="228600" indent="-228600">
                <a:lnSpc>
                  <a:spcPts val="2200"/>
                </a:lnSpc>
                <a:spcBef>
                  <a:spcPts val="400"/>
                </a:spcBef>
                <a:buSzPct val="100000"/>
                <a:buChar char="•"/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posterior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t> is raised to a power,    : the heat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 = 1/(1 +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iT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</a:p>
          </p:txBody>
        </p:sp>
        <p:pic>
          <p:nvPicPr>
            <p:cNvPr id="5435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295988" y="76203"/>
              <a:ext cx="198724" cy="228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437" name="Shape 5437"/>
          <p:cNvSpPr/>
          <p:nvPr/>
        </p:nvSpPr>
        <p:spPr>
          <a:xfrm>
            <a:off x="4630259" y="3487365"/>
            <a:ext cx="3628893" cy="167911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543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12437" y="4879919"/>
            <a:ext cx="1921317" cy="22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39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2437" y="4528903"/>
            <a:ext cx="1921317" cy="22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40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12437" y="4177886"/>
            <a:ext cx="1921317" cy="22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41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012437" y="3826870"/>
            <a:ext cx="1921317" cy="228601"/>
          </a:xfrm>
          <a:prstGeom prst="rect">
            <a:avLst/>
          </a:prstGeom>
          <a:ln w="12700">
            <a:miter lim="400000"/>
          </a:ln>
        </p:spPr>
      </p:pic>
      <p:sp>
        <p:nvSpPr>
          <p:cNvPr id="5442" name="Shape 5442"/>
          <p:cNvSpPr/>
          <p:nvPr/>
        </p:nvSpPr>
        <p:spPr>
          <a:xfrm>
            <a:off x="3415339" y="3810000"/>
            <a:ext cx="4536955" cy="1991479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4" name="Shape 5444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Metropolis-Coupled MCMC </a:t>
            </a:r>
          </a:p>
        </p:txBody>
      </p:sp>
      <p:sp>
        <p:nvSpPr>
          <p:cNvPr id="5445" name="Shape 5445"/>
          <p:cNvSpPr/>
          <p:nvPr/>
        </p:nvSpPr>
        <p:spPr>
          <a:xfrm>
            <a:off x="533400" y="13716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MC</a:t>
            </a:r>
            <a:r>
              <a:rPr baseline="31250" sz="1600"/>
              <a:t>3</a:t>
            </a:r>
            <a:r>
              <a:t> algorithm</a:t>
            </a:r>
          </a:p>
        </p:txBody>
      </p:sp>
      <p:sp>
        <p:nvSpPr>
          <p:cNvPr id="5446" name="Shape 5446"/>
          <p:cNvSpPr/>
          <p:nvPr/>
        </p:nvSpPr>
        <p:spPr>
          <a:xfrm>
            <a:off x="1003300" y="1828800"/>
            <a:ext cx="8866090" cy="3618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1. Initialize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t> independent M-H MCMC chains with random values for all parameters.</a:t>
            </a:r>
          </a:p>
        </p:txBody>
      </p:sp>
      <p:graphicFrame>
        <p:nvGraphicFramePr>
          <p:cNvPr id="5447" name="Table 5447"/>
          <p:cNvGraphicFramePr/>
          <p:nvPr/>
        </p:nvGraphicFramePr>
        <p:xfrm>
          <a:off x="2060917" y="3078252"/>
          <a:ext cx="6063566" cy="2113627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1" bandCol="0" bandRow="0" rtl="0">
                <a:tableStyleId>{D51ADE6A-740E-44AE-83CC-AE7238B6C88D}</a:tableStyleId>
              </a:tblPr>
              <a:tblGrid>
                <a:gridCol w="1207633"/>
                <a:gridCol w="1207633"/>
                <a:gridCol w="1207633"/>
                <a:gridCol w="1207633"/>
                <a:gridCol w="1207633"/>
              </a:tblGrid>
              <a:tr h="348037">
                <a:tc>
                  <a:txBody>
                    <a:bodyPr/>
                    <a:lstStyle/>
                    <a:p>
                      <a:pPr defTabSz="914400">
                        <a:lnSpc>
                          <a:spcPts val="2100"/>
                        </a:lnSpc>
                        <a:tabLst>
                          <a:tab pos="838200" algn="l"/>
                        </a:tabLst>
                        <a:defRPr sz="1800"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25400" marR="25400" marT="25400" marB="254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gridSpan="4"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 b="1">
                          <a:latin typeface="Arial"/>
                          <a:ea typeface="Arial"/>
                          <a:cs typeface="Arial"/>
                          <a:sym typeface="Arial"/>
                        </a:rPr>
                        <a:t>    temperature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 b="1">
                          <a:latin typeface="Arial"/>
                          <a:ea typeface="Arial"/>
                          <a:cs typeface="Arial"/>
                          <a:sym typeface="Arial"/>
                        </a:rPr>
                        <a:t>chain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0.25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0.15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0.69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544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3288" y="2654303"/>
            <a:ext cx="143904" cy="228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grpSp>
        <p:nvGrpSpPr>
          <p:cNvPr id="5451" name="Group 5451"/>
          <p:cNvGrpSpPr/>
          <p:nvPr/>
        </p:nvGrpSpPr>
        <p:grpSpPr>
          <a:xfrm>
            <a:off x="1257300" y="2578100"/>
            <a:ext cx="8866089" cy="361826"/>
            <a:chOff x="0" y="0"/>
            <a:chExt cx="8866088" cy="361825"/>
          </a:xfrm>
        </p:grpSpPr>
        <p:sp>
          <p:nvSpPr>
            <p:cNvPr id="5449" name="Shape 5449"/>
            <p:cNvSpPr/>
            <p:nvPr/>
          </p:nvSpPr>
          <p:spPr>
            <a:xfrm>
              <a:off x="0" y="0"/>
              <a:ext cx="8866089" cy="361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marL="228600" indent="-228600">
                <a:lnSpc>
                  <a:spcPts val="2200"/>
                </a:lnSpc>
                <a:spcBef>
                  <a:spcPts val="400"/>
                </a:spcBef>
                <a:buSzPct val="100000"/>
                <a:buChar char="•"/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posterior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t> is raised to a power,    : the heat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 = 1/(1 +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iT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</a:p>
          </p:txBody>
        </p:sp>
        <p:pic>
          <p:nvPicPr>
            <p:cNvPr id="5450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295988" y="76203"/>
              <a:ext cx="198724" cy="228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452" name="Shape 5452"/>
          <p:cNvSpPr/>
          <p:nvPr/>
        </p:nvSpPr>
        <p:spPr>
          <a:xfrm>
            <a:off x="4630259" y="3487365"/>
            <a:ext cx="3628893" cy="167911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5453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12437" y="4879919"/>
            <a:ext cx="1921317" cy="22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54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2437" y="4528903"/>
            <a:ext cx="1921317" cy="22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55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12437" y="4177886"/>
            <a:ext cx="1921317" cy="22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56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012437" y="3826870"/>
            <a:ext cx="1921317" cy="228601"/>
          </a:xfrm>
          <a:prstGeom prst="rect">
            <a:avLst/>
          </a:prstGeom>
          <a:ln w="12700">
            <a:miter lim="400000"/>
          </a:ln>
        </p:spPr>
      </p:pic>
      <p:sp>
        <p:nvSpPr>
          <p:cNvPr id="5457" name="Shape 5457"/>
          <p:cNvSpPr/>
          <p:nvPr/>
        </p:nvSpPr>
        <p:spPr>
          <a:xfrm>
            <a:off x="3415339" y="4177886"/>
            <a:ext cx="4536955" cy="1623593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458" name="Shape 5458"/>
          <p:cNvSpPr/>
          <p:nvPr/>
        </p:nvSpPr>
        <p:spPr>
          <a:xfrm>
            <a:off x="1003300" y="21971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The chains are incrementally heated, such that the first chain is cold (unmodified).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0" name="Shape 5460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Metropolis-Coupled MCMC </a:t>
            </a:r>
          </a:p>
        </p:txBody>
      </p:sp>
      <p:sp>
        <p:nvSpPr>
          <p:cNvPr id="5461" name="Shape 5461"/>
          <p:cNvSpPr/>
          <p:nvPr/>
        </p:nvSpPr>
        <p:spPr>
          <a:xfrm>
            <a:off x="533400" y="13716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MC</a:t>
            </a:r>
            <a:r>
              <a:rPr baseline="31250" sz="1600"/>
              <a:t>3</a:t>
            </a:r>
            <a:r>
              <a:t> algorithm</a:t>
            </a:r>
          </a:p>
        </p:txBody>
      </p:sp>
      <p:sp>
        <p:nvSpPr>
          <p:cNvPr id="5462" name="Shape 5462"/>
          <p:cNvSpPr/>
          <p:nvPr/>
        </p:nvSpPr>
        <p:spPr>
          <a:xfrm>
            <a:off x="1003300" y="1828800"/>
            <a:ext cx="8866090" cy="3618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1. Initialize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t> independent M-H MCMC chains with random values for all parameters.</a:t>
            </a:r>
          </a:p>
        </p:txBody>
      </p:sp>
      <p:graphicFrame>
        <p:nvGraphicFramePr>
          <p:cNvPr id="5463" name="Table 5463"/>
          <p:cNvGraphicFramePr/>
          <p:nvPr/>
        </p:nvGraphicFramePr>
        <p:xfrm>
          <a:off x="2060917" y="3078252"/>
          <a:ext cx="6063566" cy="2113627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1" bandCol="0" bandRow="0" rtl="0">
                <a:tableStyleId>{D51ADE6A-740E-44AE-83CC-AE7238B6C88D}</a:tableStyleId>
              </a:tblPr>
              <a:tblGrid>
                <a:gridCol w="1207633"/>
                <a:gridCol w="1207633"/>
                <a:gridCol w="1207633"/>
                <a:gridCol w="1207633"/>
                <a:gridCol w="1207633"/>
              </a:tblGrid>
              <a:tr h="348037">
                <a:tc>
                  <a:txBody>
                    <a:bodyPr/>
                    <a:lstStyle/>
                    <a:p>
                      <a:pPr defTabSz="914400">
                        <a:lnSpc>
                          <a:spcPts val="2100"/>
                        </a:lnSpc>
                        <a:tabLst>
                          <a:tab pos="838200" algn="l"/>
                        </a:tabLst>
                        <a:defRPr sz="1800"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25400" marR="25400" marT="25400" marB="254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gridSpan="4"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 b="1">
                          <a:latin typeface="Arial"/>
                          <a:ea typeface="Arial"/>
                          <a:cs typeface="Arial"/>
                          <a:sym typeface="Arial"/>
                        </a:rPr>
                        <a:t>    temperature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 b="1">
                          <a:latin typeface="Arial"/>
                          <a:ea typeface="Arial"/>
                          <a:cs typeface="Arial"/>
                          <a:sym typeface="Arial"/>
                        </a:rPr>
                        <a:t>chain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0.25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0.15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0.69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546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3288" y="2654303"/>
            <a:ext cx="143904" cy="228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grpSp>
        <p:nvGrpSpPr>
          <p:cNvPr id="5467" name="Group 5467"/>
          <p:cNvGrpSpPr/>
          <p:nvPr/>
        </p:nvGrpSpPr>
        <p:grpSpPr>
          <a:xfrm>
            <a:off x="1257300" y="2578100"/>
            <a:ext cx="8866089" cy="361826"/>
            <a:chOff x="0" y="0"/>
            <a:chExt cx="8866088" cy="361825"/>
          </a:xfrm>
        </p:grpSpPr>
        <p:sp>
          <p:nvSpPr>
            <p:cNvPr id="5465" name="Shape 5465"/>
            <p:cNvSpPr/>
            <p:nvPr/>
          </p:nvSpPr>
          <p:spPr>
            <a:xfrm>
              <a:off x="0" y="0"/>
              <a:ext cx="8866089" cy="361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marL="228600" indent="-228600">
                <a:lnSpc>
                  <a:spcPts val="2200"/>
                </a:lnSpc>
                <a:spcBef>
                  <a:spcPts val="400"/>
                </a:spcBef>
                <a:buSzPct val="100000"/>
                <a:buChar char="•"/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posterior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t> is raised to a power,    : the heat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 = 1/(1 +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iT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</a:p>
          </p:txBody>
        </p:sp>
        <p:pic>
          <p:nvPicPr>
            <p:cNvPr id="5466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295988" y="76203"/>
              <a:ext cx="198724" cy="228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468" name="Shape 5468"/>
          <p:cNvSpPr/>
          <p:nvPr/>
        </p:nvSpPr>
        <p:spPr>
          <a:xfrm>
            <a:off x="4630259" y="3487365"/>
            <a:ext cx="3628893" cy="167911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5469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12437" y="4879919"/>
            <a:ext cx="1921317" cy="22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70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2437" y="4528903"/>
            <a:ext cx="1921317" cy="22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71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12437" y="4177886"/>
            <a:ext cx="1921317" cy="22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72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012437" y="3826870"/>
            <a:ext cx="1921317" cy="228601"/>
          </a:xfrm>
          <a:prstGeom prst="rect">
            <a:avLst/>
          </a:prstGeom>
          <a:ln w="12700">
            <a:miter lim="400000"/>
          </a:ln>
        </p:spPr>
      </p:pic>
      <p:sp>
        <p:nvSpPr>
          <p:cNvPr id="5473" name="Shape 5473"/>
          <p:cNvSpPr/>
          <p:nvPr/>
        </p:nvSpPr>
        <p:spPr>
          <a:xfrm>
            <a:off x="3415339" y="4470403"/>
            <a:ext cx="4536955" cy="1331075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474" name="Shape 5474"/>
          <p:cNvSpPr/>
          <p:nvPr/>
        </p:nvSpPr>
        <p:spPr>
          <a:xfrm>
            <a:off x="1003300" y="21971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The chains are incrementally heated, such that the first chain is cold (unmodified).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/>
          <p:nvPr/>
        </p:nvSpPr>
        <p:spPr>
          <a:xfrm>
            <a:off x="889000" y="15367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There is the possibility that the die are biased in a specific way:</a:t>
            </a:r>
          </a:p>
        </p:txBody>
      </p:sp>
      <p:sp>
        <p:nvSpPr>
          <p:cNvPr id="574" name="Shape 574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The biased-die problem</a:t>
            </a:r>
          </a:p>
        </p:txBody>
      </p:sp>
      <p:sp>
        <p:nvSpPr>
          <p:cNvPr id="575" name="Shape 575"/>
          <p:cNvSpPr/>
          <p:nvPr/>
        </p:nvSpPr>
        <p:spPr>
          <a:xfrm>
            <a:off x="3283247" y="139997"/>
            <a:ext cx="359350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6" name="Shape 5476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Metropolis-Coupled MCMC </a:t>
            </a:r>
          </a:p>
        </p:txBody>
      </p:sp>
      <p:sp>
        <p:nvSpPr>
          <p:cNvPr id="5477" name="Shape 5477"/>
          <p:cNvSpPr/>
          <p:nvPr/>
        </p:nvSpPr>
        <p:spPr>
          <a:xfrm>
            <a:off x="533400" y="13716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MC</a:t>
            </a:r>
            <a:r>
              <a:rPr baseline="31250" sz="1600"/>
              <a:t>3</a:t>
            </a:r>
            <a:r>
              <a:t> algorithm</a:t>
            </a:r>
          </a:p>
        </p:txBody>
      </p:sp>
      <p:sp>
        <p:nvSpPr>
          <p:cNvPr id="5478" name="Shape 5478"/>
          <p:cNvSpPr/>
          <p:nvPr/>
        </p:nvSpPr>
        <p:spPr>
          <a:xfrm>
            <a:off x="1003300" y="1828800"/>
            <a:ext cx="8866090" cy="3618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1. Initialize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t> independent M-H MCMC chains with random values for all parameters.</a:t>
            </a:r>
          </a:p>
        </p:txBody>
      </p:sp>
      <p:graphicFrame>
        <p:nvGraphicFramePr>
          <p:cNvPr id="5479" name="Table 5479"/>
          <p:cNvGraphicFramePr/>
          <p:nvPr/>
        </p:nvGraphicFramePr>
        <p:xfrm>
          <a:off x="2060917" y="3078252"/>
          <a:ext cx="6063566" cy="2113627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1" bandCol="0" bandRow="0" rtl="0">
                <a:tableStyleId>{D51ADE6A-740E-44AE-83CC-AE7238B6C88D}</a:tableStyleId>
              </a:tblPr>
              <a:tblGrid>
                <a:gridCol w="1207633"/>
                <a:gridCol w="1207633"/>
                <a:gridCol w="1207633"/>
                <a:gridCol w="1207633"/>
                <a:gridCol w="1207633"/>
              </a:tblGrid>
              <a:tr h="348037">
                <a:tc>
                  <a:txBody>
                    <a:bodyPr/>
                    <a:lstStyle/>
                    <a:p>
                      <a:pPr defTabSz="914400">
                        <a:lnSpc>
                          <a:spcPts val="2100"/>
                        </a:lnSpc>
                        <a:tabLst>
                          <a:tab pos="838200" algn="l"/>
                        </a:tabLst>
                        <a:defRPr sz="1800"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25400" marR="25400" marT="25400" marB="254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gridSpan="4"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 b="1">
                          <a:latin typeface="Arial"/>
                          <a:ea typeface="Arial"/>
                          <a:cs typeface="Arial"/>
                          <a:sym typeface="Arial"/>
                        </a:rPr>
                        <a:t>    temperature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 b="1">
                          <a:latin typeface="Arial"/>
                          <a:ea typeface="Arial"/>
                          <a:cs typeface="Arial"/>
                          <a:sym typeface="Arial"/>
                        </a:rPr>
                        <a:t>chain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0.25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0.15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0.69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548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3288" y="2654303"/>
            <a:ext cx="143904" cy="228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grpSp>
        <p:nvGrpSpPr>
          <p:cNvPr id="5483" name="Group 5483"/>
          <p:cNvGrpSpPr/>
          <p:nvPr/>
        </p:nvGrpSpPr>
        <p:grpSpPr>
          <a:xfrm>
            <a:off x="1257300" y="2578100"/>
            <a:ext cx="8866089" cy="361826"/>
            <a:chOff x="0" y="0"/>
            <a:chExt cx="8866088" cy="361825"/>
          </a:xfrm>
        </p:grpSpPr>
        <p:sp>
          <p:nvSpPr>
            <p:cNvPr id="5481" name="Shape 5481"/>
            <p:cNvSpPr/>
            <p:nvPr/>
          </p:nvSpPr>
          <p:spPr>
            <a:xfrm>
              <a:off x="0" y="0"/>
              <a:ext cx="8866089" cy="361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marL="228600" indent="-228600">
                <a:lnSpc>
                  <a:spcPts val="2200"/>
                </a:lnSpc>
                <a:spcBef>
                  <a:spcPts val="400"/>
                </a:spcBef>
                <a:buSzPct val="100000"/>
                <a:buChar char="•"/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posterior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t> is raised to a power,    : the heat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 = 1/(1 +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iT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</a:p>
          </p:txBody>
        </p:sp>
        <p:pic>
          <p:nvPicPr>
            <p:cNvPr id="5482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295988" y="76203"/>
              <a:ext cx="198724" cy="228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484" name="Shape 5484"/>
          <p:cNvSpPr/>
          <p:nvPr/>
        </p:nvSpPr>
        <p:spPr>
          <a:xfrm>
            <a:off x="4630259" y="3487365"/>
            <a:ext cx="3628893" cy="167911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548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12437" y="4879919"/>
            <a:ext cx="1921317" cy="22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86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2437" y="4528903"/>
            <a:ext cx="1921317" cy="22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87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12437" y="4177886"/>
            <a:ext cx="1921317" cy="22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88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012437" y="3826870"/>
            <a:ext cx="1921317" cy="228601"/>
          </a:xfrm>
          <a:prstGeom prst="rect">
            <a:avLst/>
          </a:prstGeom>
          <a:ln w="12700">
            <a:miter lim="400000"/>
          </a:ln>
        </p:spPr>
      </p:pic>
      <p:sp>
        <p:nvSpPr>
          <p:cNvPr id="5489" name="Shape 5489"/>
          <p:cNvSpPr/>
          <p:nvPr/>
        </p:nvSpPr>
        <p:spPr>
          <a:xfrm>
            <a:off x="3415339" y="4818440"/>
            <a:ext cx="4536955" cy="983038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490" name="Shape 5490"/>
          <p:cNvSpPr/>
          <p:nvPr/>
        </p:nvSpPr>
        <p:spPr>
          <a:xfrm>
            <a:off x="1003300" y="21971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The chains are incrementally heated, such that the first chain is cold (unmodified).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2" name="Shape 5492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Metropolis-Coupled MCMC </a:t>
            </a:r>
          </a:p>
        </p:txBody>
      </p:sp>
      <p:sp>
        <p:nvSpPr>
          <p:cNvPr id="5493" name="Shape 5493"/>
          <p:cNvSpPr/>
          <p:nvPr/>
        </p:nvSpPr>
        <p:spPr>
          <a:xfrm>
            <a:off x="533400" y="13716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MC</a:t>
            </a:r>
            <a:r>
              <a:rPr baseline="31250" sz="1600"/>
              <a:t>3</a:t>
            </a:r>
            <a:r>
              <a:t> algorithm</a:t>
            </a:r>
          </a:p>
        </p:txBody>
      </p:sp>
      <p:sp>
        <p:nvSpPr>
          <p:cNvPr id="5494" name="Shape 5494"/>
          <p:cNvSpPr/>
          <p:nvPr/>
        </p:nvSpPr>
        <p:spPr>
          <a:xfrm>
            <a:off x="1003300" y="1828800"/>
            <a:ext cx="8866090" cy="3618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1. Initialize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t> independent M-H MCMC chains with random values for all parameters.</a:t>
            </a:r>
          </a:p>
        </p:txBody>
      </p:sp>
      <p:graphicFrame>
        <p:nvGraphicFramePr>
          <p:cNvPr id="5495" name="Table 5495"/>
          <p:cNvGraphicFramePr/>
          <p:nvPr/>
        </p:nvGraphicFramePr>
        <p:xfrm>
          <a:off x="2060917" y="3078252"/>
          <a:ext cx="6063566" cy="2113627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1" bandCol="0" bandRow="0" rtl="0">
                <a:tableStyleId>{D51ADE6A-740E-44AE-83CC-AE7238B6C88D}</a:tableStyleId>
              </a:tblPr>
              <a:tblGrid>
                <a:gridCol w="1207633"/>
                <a:gridCol w="1207633"/>
                <a:gridCol w="1207633"/>
                <a:gridCol w="1207633"/>
                <a:gridCol w="1207633"/>
              </a:tblGrid>
              <a:tr h="348037">
                <a:tc>
                  <a:txBody>
                    <a:bodyPr/>
                    <a:lstStyle/>
                    <a:p>
                      <a:pPr defTabSz="914400">
                        <a:lnSpc>
                          <a:spcPts val="2100"/>
                        </a:lnSpc>
                        <a:tabLst>
                          <a:tab pos="838200" algn="l"/>
                        </a:tabLst>
                        <a:defRPr sz="1800"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25400" marR="25400" marT="25400" marB="254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gridSpan="4"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 b="1">
                          <a:latin typeface="Arial"/>
                          <a:ea typeface="Arial"/>
                          <a:cs typeface="Arial"/>
                          <a:sym typeface="Arial"/>
                        </a:rPr>
                        <a:t>    temperature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 b="1">
                          <a:latin typeface="Arial"/>
                          <a:ea typeface="Arial"/>
                          <a:cs typeface="Arial"/>
                          <a:sym typeface="Arial"/>
                        </a:rPr>
                        <a:t>chain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0.25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0.15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0.69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549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3288" y="2654303"/>
            <a:ext cx="143904" cy="228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grpSp>
        <p:nvGrpSpPr>
          <p:cNvPr id="5499" name="Group 5499"/>
          <p:cNvGrpSpPr/>
          <p:nvPr/>
        </p:nvGrpSpPr>
        <p:grpSpPr>
          <a:xfrm>
            <a:off x="1257300" y="2578100"/>
            <a:ext cx="8866089" cy="361826"/>
            <a:chOff x="0" y="0"/>
            <a:chExt cx="8866088" cy="361825"/>
          </a:xfrm>
        </p:grpSpPr>
        <p:sp>
          <p:nvSpPr>
            <p:cNvPr id="5497" name="Shape 5497"/>
            <p:cNvSpPr/>
            <p:nvPr/>
          </p:nvSpPr>
          <p:spPr>
            <a:xfrm>
              <a:off x="0" y="0"/>
              <a:ext cx="8866089" cy="361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marL="228600" indent="-228600">
                <a:lnSpc>
                  <a:spcPts val="2200"/>
                </a:lnSpc>
                <a:spcBef>
                  <a:spcPts val="400"/>
                </a:spcBef>
                <a:buSzPct val="100000"/>
                <a:buChar char="•"/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posterior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t> is raised to a power,    : the heat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 = 1/(1 +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iT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</a:p>
          </p:txBody>
        </p:sp>
        <p:pic>
          <p:nvPicPr>
            <p:cNvPr id="5498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295988" y="76203"/>
              <a:ext cx="198724" cy="228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500" name="Shape 5500"/>
          <p:cNvSpPr/>
          <p:nvPr/>
        </p:nvSpPr>
        <p:spPr>
          <a:xfrm>
            <a:off x="4630259" y="3487365"/>
            <a:ext cx="3628893" cy="167911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5501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12437" y="4879919"/>
            <a:ext cx="1921317" cy="22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502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2437" y="4528903"/>
            <a:ext cx="1921317" cy="22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503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12437" y="4177886"/>
            <a:ext cx="1921317" cy="22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504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012437" y="3826870"/>
            <a:ext cx="1921317" cy="228601"/>
          </a:xfrm>
          <a:prstGeom prst="rect">
            <a:avLst/>
          </a:prstGeom>
          <a:ln w="12700">
            <a:miter lim="400000"/>
          </a:ln>
        </p:spPr>
      </p:pic>
      <p:sp>
        <p:nvSpPr>
          <p:cNvPr id="5505" name="Shape 5505"/>
          <p:cNvSpPr/>
          <p:nvPr/>
        </p:nvSpPr>
        <p:spPr>
          <a:xfrm>
            <a:off x="1003300" y="21971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The chains are incrementally heated, such that the first chain is cold (unmodified).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7" name="Shape 5507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Metropolis-Coupled MCMC </a:t>
            </a:r>
          </a:p>
        </p:txBody>
      </p:sp>
      <p:sp>
        <p:nvSpPr>
          <p:cNvPr id="5508" name="Shape 5508"/>
          <p:cNvSpPr/>
          <p:nvPr/>
        </p:nvSpPr>
        <p:spPr>
          <a:xfrm>
            <a:off x="533400" y="13716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MC</a:t>
            </a:r>
            <a:r>
              <a:rPr baseline="31250" sz="1600"/>
              <a:t>3</a:t>
            </a:r>
            <a:r>
              <a:t> algorithm</a:t>
            </a:r>
          </a:p>
        </p:txBody>
      </p:sp>
      <p:sp>
        <p:nvSpPr>
          <p:cNvPr id="5509" name="Shape 5509"/>
          <p:cNvSpPr/>
          <p:nvPr/>
        </p:nvSpPr>
        <p:spPr>
          <a:xfrm>
            <a:off x="1003300" y="1828800"/>
            <a:ext cx="8866090" cy="3618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1. Initialize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t> independent M-H MCMC chains with random values for all parameters.</a:t>
            </a:r>
          </a:p>
        </p:txBody>
      </p:sp>
      <p:graphicFrame>
        <p:nvGraphicFramePr>
          <p:cNvPr id="5510" name="Table 5510"/>
          <p:cNvGraphicFramePr/>
          <p:nvPr/>
        </p:nvGraphicFramePr>
        <p:xfrm>
          <a:off x="2060917" y="3078252"/>
          <a:ext cx="6063566" cy="2113627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1" bandCol="0" bandRow="0" rtl="0">
                <a:tableStyleId>{D51ADE6A-740E-44AE-83CC-AE7238B6C88D}</a:tableStyleId>
              </a:tblPr>
              <a:tblGrid>
                <a:gridCol w="1207633"/>
                <a:gridCol w="1207633"/>
                <a:gridCol w="1207633"/>
                <a:gridCol w="1207633"/>
                <a:gridCol w="1207633"/>
              </a:tblGrid>
              <a:tr h="348037">
                <a:tc>
                  <a:txBody>
                    <a:bodyPr/>
                    <a:lstStyle/>
                    <a:p>
                      <a:pPr defTabSz="914400">
                        <a:lnSpc>
                          <a:spcPts val="2100"/>
                        </a:lnSpc>
                        <a:tabLst>
                          <a:tab pos="838200" algn="l"/>
                        </a:tabLst>
                        <a:defRPr sz="1800"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25400" marR="25400" marT="25400" marB="254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gridSpan="4"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 b="1">
                          <a:latin typeface="Arial"/>
                          <a:ea typeface="Arial"/>
                          <a:cs typeface="Arial"/>
                          <a:sym typeface="Arial"/>
                        </a:rPr>
                        <a:t>    temperature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 b="1">
                          <a:latin typeface="Arial"/>
                          <a:ea typeface="Arial"/>
                          <a:cs typeface="Arial"/>
                          <a:sym typeface="Arial"/>
                        </a:rPr>
                        <a:t>chain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0.25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0.15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0.69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551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3288" y="2654303"/>
            <a:ext cx="143904" cy="228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grpSp>
        <p:nvGrpSpPr>
          <p:cNvPr id="5514" name="Group 5514"/>
          <p:cNvGrpSpPr/>
          <p:nvPr/>
        </p:nvGrpSpPr>
        <p:grpSpPr>
          <a:xfrm>
            <a:off x="1257300" y="2578100"/>
            <a:ext cx="8866089" cy="361826"/>
            <a:chOff x="0" y="0"/>
            <a:chExt cx="8866088" cy="361825"/>
          </a:xfrm>
        </p:grpSpPr>
        <p:sp>
          <p:nvSpPr>
            <p:cNvPr id="5512" name="Shape 5512"/>
            <p:cNvSpPr/>
            <p:nvPr/>
          </p:nvSpPr>
          <p:spPr>
            <a:xfrm>
              <a:off x="0" y="0"/>
              <a:ext cx="8866089" cy="361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marL="228600" indent="-228600">
                <a:lnSpc>
                  <a:spcPts val="2200"/>
                </a:lnSpc>
                <a:spcBef>
                  <a:spcPts val="400"/>
                </a:spcBef>
                <a:buSzPct val="100000"/>
                <a:buChar char="•"/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posterior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t> is raised to a power,    : the heat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 = 1/(1 +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iT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</a:p>
          </p:txBody>
        </p:sp>
        <p:pic>
          <p:nvPicPr>
            <p:cNvPr id="5513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295988" y="76203"/>
              <a:ext cx="198724" cy="228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515" name="Shape 5515"/>
          <p:cNvSpPr/>
          <p:nvPr/>
        </p:nvSpPr>
        <p:spPr>
          <a:xfrm>
            <a:off x="4630259" y="3487365"/>
            <a:ext cx="3628893" cy="167911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551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12437" y="4879919"/>
            <a:ext cx="1921317" cy="22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517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2437" y="4528903"/>
            <a:ext cx="1921317" cy="22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518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12437" y="4177886"/>
            <a:ext cx="1921317" cy="22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519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012437" y="3826870"/>
            <a:ext cx="1921317" cy="228601"/>
          </a:xfrm>
          <a:prstGeom prst="rect">
            <a:avLst/>
          </a:prstGeom>
          <a:ln w="12700">
            <a:miter lim="400000"/>
          </a:ln>
        </p:spPr>
      </p:pic>
      <p:sp>
        <p:nvSpPr>
          <p:cNvPr id="5520" name="Shape 5520"/>
          <p:cNvSpPr/>
          <p:nvPr/>
        </p:nvSpPr>
        <p:spPr>
          <a:xfrm>
            <a:off x="1257300" y="5181600"/>
            <a:ext cx="8866089" cy="63614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incremental heating successively ‘flattens’ the posterior visited by each chain by making the acceptance probability of the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aseline="31999" i="1"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t> chain more ‘permissive’:</a:t>
            </a:r>
          </a:p>
        </p:txBody>
      </p:sp>
      <p:pic>
        <p:nvPicPr>
          <p:cNvPr id="5521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707674" y="5772882"/>
            <a:ext cx="4744652" cy="584201"/>
          </a:xfrm>
          <a:prstGeom prst="rect">
            <a:avLst/>
          </a:prstGeom>
          <a:ln w="12700">
            <a:miter lim="400000"/>
          </a:ln>
        </p:spPr>
      </p:pic>
      <p:sp>
        <p:nvSpPr>
          <p:cNvPr id="5522" name="Shape 5522"/>
          <p:cNvSpPr/>
          <p:nvPr/>
        </p:nvSpPr>
        <p:spPr>
          <a:xfrm>
            <a:off x="1003300" y="21971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The chains are incrementally heated, such that the first chain is cold (unmodified).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4" name="Shape 5524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Metropolis-Coupled MCMC </a:t>
            </a:r>
          </a:p>
        </p:txBody>
      </p:sp>
      <p:sp>
        <p:nvSpPr>
          <p:cNvPr id="5525" name="Shape 5525"/>
          <p:cNvSpPr/>
          <p:nvPr/>
        </p:nvSpPr>
        <p:spPr>
          <a:xfrm>
            <a:off x="533400" y="13716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MC</a:t>
            </a:r>
            <a:r>
              <a:rPr baseline="31250" sz="1600"/>
              <a:t>3</a:t>
            </a:r>
            <a:r>
              <a:t> algorithm</a:t>
            </a:r>
          </a:p>
        </p:txBody>
      </p:sp>
      <p:sp>
        <p:nvSpPr>
          <p:cNvPr id="5526" name="Shape 5526"/>
          <p:cNvSpPr/>
          <p:nvPr/>
        </p:nvSpPr>
        <p:spPr>
          <a:xfrm>
            <a:off x="1003300" y="1828800"/>
            <a:ext cx="8866090" cy="3618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1. Initialize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t> independent M-H MCMC chains with random values for all parameters.</a:t>
            </a:r>
          </a:p>
        </p:txBody>
      </p:sp>
      <p:graphicFrame>
        <p:nvGraphicFramePr>
          <p:cNvPr id="5527" name="Table 5527"/>
          <p:cNvGraphicFramePr/>
          <p:nvPr/>
        </p:nvGraphicFramePr>
        <p:xfrm>
          <a:off x="2060917" y="3078252"/>
          <a:ext cx="6063566" cy="2113627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1" bandCol="0" bandRow="0" rtl="0">
                <a:tableStyleId>{D51ADE6A-740E-44AE-83CC-AE7238B6C88D}</a:tableStyleId>
              </a:tblPr>
              <a:tblGrid>
                <a:gridCol w="1207633"/>
                <a:gridCol w="1207633"/>
                <a:gridCol w="1207633"/>
                <a:gridCol w="1207633"/>
                <a:gridCol w="1207633"/>
              </a:tblGrid>
              <a:tr h="348037">
                <a:tc>
                  <a:txBody>
                    <a:bodyPr/>
                    <a:lstStyle/>
                    <a:p>
                      <a:pPr defTabSz="914400">
                        <a:lnSpc>
                          <a:spcPts val="2100"/>
                        </a:lnSpc>
                        <a:tabLst>
                          <a:tab pos="838200" algn="l"/>
                        </a:tabLst>
                        <a:defRPr sz="1800"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25400" marR="25400" marT="25400" marB="254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gridSpan="4"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 b="1">
                          <a:latin typeface="Arial"/>
                          <a:ea typeface="Arial"/>
                          <a:cs typeface="Arial"/>
                          <a:sym typeface="Arial"/>
                        </a:rPr>
                        <a:t>    temperature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 b="1">
                          <a:latin typeface="Arial"/>
                          <a:ea typeface="Arial"/>
                          <a:cs typeface="Arial"/>
                          <a:sym typeface="Arial"/>
                        </a:rPr>
                        <a:t>chain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0.25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0.15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0.69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552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3288" y="2654303"/>
            <a:ext cx="143904" cy="228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grpSp>
        <p:nvGrpSpPr>
          <p:cNvPr id="5531" name="Group 5531"/>
          <p:cNvGrpSpPr/>
          <p:nvPr/>
        </p:nvGrpSpPr>
        <p:grpSpPr>
          <a:xfrm>
            <a:off x="1257300" y="2578100"/>
            <a:ext cx="8866089" cy="361826"/>
            <a:chOff x="0" y="0"/>
            <a:chExt cx="8866088" cy="361825"/>
          </a:xfrm>
        </p:grpSpPr>
        <p:sp>
          <p:nvSpPr>
            <p:cNvPr id="5529" name="Shape 5529"/>
            <p:cNvSpPr/>
            <p:nvPr/>
          </p:nvSpPr>
          <p:spPr>
            <a:xfrm>
              <a:off x="0" y="0"/>
              <a:ext cx="8866089" cy="361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marL="228600" indent="-228600">
                <a:lnSpc>
                  <a:spcPts val="2200"/>
                </a:lnSpc>
                <a:spcBef>
                  <a:spcPts val="400"/>
                </a:spcBef>
                <a:buSzPct val="100000"/>
                <a:buChar char="•"/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posterior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t> is raised to a power,    : the heat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 = 1/(1 +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iT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</a:p>
          </p:txBody>
        </p:sp>
        <p:pic>
          <p:nvPicPr>
            <p:cNvPr id="5530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295988" y="76203"/>
              <a:ext cx="198724" cy="228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532" name="Shape 5532"/>
          <p:cNvSpPr/>
          <p:nvPr/>
        </p:nvSpPr>
        <p:spPr>
          <a:xfrm>
            <a:off x="4630259" y="3487365"/>
            <a:ext cx="3628893" cy="167911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5533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12437" y="4879919"/>
            <a:ext cx="1921317" cy="22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534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2437" y="4528903"/>
            <a:ext cx="1921317" cy="22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535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12437" y="4177886"/>
            <a:ext cx="1921317" cy="22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536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012437" y="3826870"/>
            <a:ext cx="1921317" cy="228601"/>
          </a:xfrm>
          <a:prstGeom prst="rect">
            <a:avLst/>
          </a:prstGeom>
          <a:ln w="12700">
            <a:miter lim="400000"/>
          </a:ln>
        </p:spPr>
      </p:pic>
      <p:sp>
        <p:nvSpPr>
          <p:cNvPr id="5537" name="Shape 5537"/>
          <p:cNvSpPr/>
          <p:nvPr/>
        </p:nvSpPr>
        <p:spPr>
          <a:xfrm>
            <a:off x="1257300" y="5181600"/>
            <a:ext cx="8866089" cy="63614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incremental heating successively ‘flattens’ the posterior visited by each chain by making the acceptance probability of the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aseline="31999" i="1"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t> chain more ‘permissive’:</a:t>
            </a:r>
          </a:p>
        </p:txBody>
      </p:sp>
      <p:sp>
        <p:nvSpPr>
          <p:cNvPr id="5538" name="Shape 5538"/>
          <p:cNvSpPr/>
          <p:nvPr/>
        </p:nvSpPr>
        <p:spPr>
          <a:xfrm>
            <a:off x="1257300" y="6426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this allows heated chains to more readily traverse regions of low probability.</a:t>
            </a:r>
          </a:p>
        </p:txBody>
      </p:sp>
      <p:pic>
        <p:nvPicPr>
          <p:cNvPr id="5539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707674" y="5772882"/>
            <a:ext cx="4744652" cy="584201"/>
          </a:xfrm>
          <a:prstGeom prst="rect">
            <a:avLst/>
          </a:prstGeom>
          <a:ln w="12700">
            <a:miter lim="400000"/>
          </a:ln>
        </p:spPr>
      </p:pic>
      <p:sp>
        <p:nvSpPr>
          <p:cNvPr id="5540" name="Shape 5540"/>
          <p:cNvSpPr/>
          <p:nvPr/>
        </p:nvSpPr>
        <p:spPr>
          <a:xfrm>
            <a:off x="1003300" y="21971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The chains are incrementally heated, such that the first chain is cold (unmodified).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2" name="Shape 5542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Metropolis-Coupled MCMC </a:t>
            </a:r>
          </a:p>
        </p:txBody>
      </p:sp>
      <p:sp>
        <p:nvSpPr>
          <p:cNvPr id="5543" name="Shape 5543"/>
          <p:cNvSpPr/>
          <p:nvPr/>
        </p:nvSpPr>
        <p:spPr>
          <a:xfrm>
            <a:off x="533400" y="13716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MC</a:t>
            </a:r>
            <a:r>
              <a:rPr baseline="31250" sz="1600"/>
              <a:t>3</a:t>
            </a:r>
            <a:r>
              <a:t> algorithm</a:t>
            </a:r>
          </a:p>
        </p:txBody>
      </p:sp>
      <p:sp>
        <p:nvSpPr>
          <p:cNvPr id="5544" name="Shape 5544"/>
          <p:cNvSpPr/>
          <p:nvPr/>
        </p:nvSpPr>
        <p:spPr>
          <a:xfrm>
            <a:off x="1003300" y="1828800"/>
            <a:ext cx="8866090" cy="3618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1. Initialize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t> independent M-H MCMC chains with random values for all parameters.</a:t>
            </a:r>
          </a:p>
        </p:txBody>
      </p:sp>
      <p:graphicFrame>
        <p:nvGraphicFramePr>
          <p:cNvPr id="5545" name="Table 5545"/>
          <p:cNvGraphicFramePr/>
          <p:nvPr/>
        </p:nvGraphicFramePr>
        <p:xfrm>
          <a:off x="2060917" y="3078252"/>
          <a:ext cx="6063566" cy="2113627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1" bandCol="0" bandRow="0" rtl="0">
                <a:tableStyleId>{D51ADE6A-740E-44AE-83CC-AE7238B6C88D}</a:tableStyleId>
              </a:tblPr>
              <a:tblGrid>
                <a:gridCol w="1207633"/>
                <a:gridCol w="1207633"/>
                <a:gridCol w="1207633"/>
                <a:gridCol w="1207633"/>
                <a:gridCol w="1207633"/>
              </a:tblGrid>
              <a:tr h="348037">
                <a:tc>
                  <a:txBody>
                    <a:bodyPr/>
                    <a:lstStyle/>
                    <a:p>
                      <a:pPr defTabSz="914400">
                        <a:lnSpc>
                          <a:spcPts val="2100"/>
                        </a:lnSpc>
                        <a:tabLst>
                          <a:tab pos="838200" algn="l"/>
                        </a:tabLst>
                        <a:defRPr sz="1800"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25400" marR="25400" marT="25400" marB="254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gridSpan="4"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 b="1">
                          <a:latin typeface="Arial"/>
                          <a:ea typeface="Arial"/>
                          <a:cs typeface="Arial"/>
                          <a:sym typeface="Arial"/>
                        </a:rPr>
                        <a:t>    temperature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 b="1">
                          <a:latin typeface="Arial"/>
                          <a:ea typeface="Arial"/>
                          <a:cs typeface="Arial"/>
                          <a:sym typeface="Arial"/>
                        </a:rPr>
                        <a:t>chain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0.25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0.15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0.69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554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3288" y="2654303"/>
            <a:ext cx="143904" cy="228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grpSp>
        <p:nvGrpSpPr>
          <p:cNvPr id="5549" name="Group 5549"/>
          <p:cNvGrpSpPr/>
          <p:nvPr/>
        </p:nvGrpSpPr>
        <p:grpSpPr>
          <a:xfrm>
            <a:off x="1257300" y="2578100"/>
            <a:ext cx="8866089" cy="361826"/>
            <a:chOff x="0" y="0"/>
            <a:chExt cx="8866088" cy="361825"/>
          </a:xfrm>
        </p:grpSpPr>
        <p:sp>
          <p:nvSpPr>
            <p:cNvPr id="5547" name="Shape 5547"/>
            <p:cNvSpPr/>
            <p:nvPr/>
          </p:nvSpPr>
          <p:spPr>
            <a:xfrm>
              <a:off x="0" y="0"/>
              <a:ext cx="8866089" cy="361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marL="228600" indent="-228600">
                <a:lnSpc>
                  <a:spcPts val="2200"/>
                </a:lnSpc>
                <a:spcBef>
                  <a:spcPts val="400"/>
                </a:spcBef>
                <a:buSzPct val="100000"/>
                <a:buChar char="•"/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posterior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t> is raised to a power,    : the heat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 = 1/(1 +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iT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</a:p>
          </p:txBody>
        </p:sp>
        <p:pic>
          <p:nvPicPr>
            <p:cNvPr id="5548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295988" y="76203"/>
              <a:ext cx="198724" cy="228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550" name="Shape 5550"/>
          <p:cNvSpPr/>
          <p:nvPr/>
        </p:nvSpPr>
        <p:spPr>
          <a:xfrm>
            <a:off x="4630259" y="3487365"/>
            <a:ext cx="3628893" cy="167911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5551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12437" y="4879919"/>
            <a:ext cx="1921317" cy="22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552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2437" y="4528903"/>
            <a:ext cx="1921317" cy="22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553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12437" y="4177886"/>
            <a:ext cx="1921317" cy="22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554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012437" y="3826870"/>
            <a:ext cx="1921317" cy="228601"/>
          </a:xfrm>
          <a:prstGeom prst="rect">
            <a:avLst/>
          </a:prstGeom>
          <a:ln w="12700">
            <a:miter lim="400000"/>
          </a:ln>
        </p:spPr>
      </p:pic>
      <p:sp>
        <p:nvSpPr>
          <p:cNvPr id="5555" name="Shape 5555"/>
          <p:cNvSpPr/>
          <p:nvPr/>
        </p:nvSpPr>
        <p:spPr>
          <a:xfrm>
            <a:off x="1257300" y="5181600"/>
            <a:ext cx="8866089" cy="63614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incremental heating successively ‘flattens’ the posterior visited by each chain by making the acceptance probability of the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aseline="31999" i="1"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t> chain more ‘permissive’:</a:t>
            </a:r>
          </a:p>
        </p:txBody>
      </p:sp>
      <p:pic>
        <p:nvPicPr>
          <p:cNvPr id="5556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707674" y="5772882"/>
            <a:ext cx="4744652" cy="584201"/>
          </a:xfrm>
          <a:prstGeom prst="rect">
            <a:avLst/>
          </a:prstGeom>
          <a:ln w="12700">
            <a:miter lim="400000"/>
          </a:ln>
        </p:spPr>
      </p:pic>
      <p:sp>
        <p:nvSpPr>
          <p:cNvPr id="5557" name="Shape 5557"/>
          <p:cNvSpPr/>
          <p:nvPr/>
        </p:nvSpPr>
        <p:spPr>
          <a:xfrm>
            <a:off x="1257300" y="6794500"/>
            <a:ext cx="8866089" cy="3618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degree of incremental heating is controlled by the temperature parameter,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i="1"/>
              <a:t>.</a:t>
            </a:r>
          </a:p>
        </p:txBody>
      </p:sp>
      <p:sp>
        <p:nvSpPr>
          <p:cNvPr id="5558" name="Shape 5558"/>
          <p:cNvSpPr/>
          <p:nvPr/>
        </p:nvSpPr>
        <p:spPr>
          <a:xfrm>
            <a:off x="1257300" y="6426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this allows heated chains to more readily traverse regions of low probability.</a:t>
            </a:r>
          </a:p>
        </p:txBody>
      </p:sp>
      <p:sp>
        <p:nvSpPr>
          <p:cNvPr id="5559" name="Shape 5559"/>
          <p:cNvSpPr/>
          <p:nvPr/>
        </p:nvSpPr>
        <p:spPr>
          <a:xfrm>
            <a:off x="1003300" y="21971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The chains are incrementally heated, such that the first chain is cold (unmodified).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1" name="Shape 5561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Metropolis-Coupled MCMC </a:t>
            </a:r>
          </a:p>
        </p:txBody>
      </p:sp>
      <p:sp>
        <p:nvSpPr>
          <p:cNvPr id="5562" name="Shape 5562"/>
          <p:cNvSpPr/>
          <p:nvPr/>
        </p:nvSpPr>
        <p:spPr>
          <a:xfrm>
            <a:off x="533400" y="13716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MC</a:t>
            </a:r>
            <a:r>
              <a:rPr baseline="31250" sz="1600"/>
              <a:t>3</a:t>
            </a:r>
            <a:r>
              <a:t> algorithm</a:t>
            </a:r>
          </a:p>
        </p:txBody>
      </p:sp>
      <p:sp>
        <p:nvSpPr>
          <p:cNvPr id="5563" name="Shape 5563"/>
          <p:cNvSpPr/>
          <p:nvPr/>
        </p:nvSpPr>
        <p:spPr>
          <a:xfrm>
            <a:off x="1003300" y="1828800"/>
            <a:ext cx="8866090" cy="3618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1. Initialize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t> independent M-H MCMC chains with random values for all parameters.</a:t>
            </a:r>
          </a:p>
        </p:txBody>
      </p:sp>
      <p:graphicFrame>
        <p:nvGraphicFramePr>
          <p:cNvPr id="5564" name="Table 5564"/>
          <p:cNvGraphicFramePr/>
          <p:nvPr/>
        </p:nvGraphicFramePr>
        <p:xfrm>
          <a:off x="2060917" y="3078252"/>
          <a:ext cx="6063566" cy="2113627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1" bandCol="0" bandRow="0" rtl="0">
                <a:tableStyleId>{D51ADE6A-740E-44AE-83CC-AE7238B6C88D}</a:tableStyleId>
              </a:tblPr>
              <a:tblGrid>
                <a:gridCol w="1207633"/>
                <a:gridCol w="1207633"/>
                <a:gridCol w="1207633"/>
                <a:gridCol w="1207633"/>
                <a:gridCol w="1207633"/>
              </a:tblGrid>
              <a:tr h="348037">
                <a:tc>
                  <a:txBody>
                    <a:bodyPr/>
                    <a:lstStyle/>
                    <a:p>
                      <a:pPr defTabSz="914400">
                        <a:lnSpc>
                          <a:spcPts val="2100"/>
                        </a:lnSpc>
                        <a:tabLst>
                          <a:tab pos="838200" algn="l"/>
                        </a:tabLst>
                        <a:defRPr sz="1800"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25400" marR="25400" marT="25400" marB="254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gridSpan="4"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 b="1">
                          <a:latin typeface="Arial"/>
                          <a:ea typeface="Arial"/>
                          <a:cs typeface="Arial"/>
                          <a:sym typeface="Arial"/>
                        </a:rPr>
                        <a:t>    temperature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 b="1">
                          <a:latin typeface="Arial"/>
                          <a:ea typeface="Arial"/>
                          <a:cs typeface="Arial"/>
                          <a:sym typeface="Arial"/>
                        </a:rPr>
                        <a:t>chain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0.25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0.15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0.69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556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3288" y="2654303"/>
            <a:ext cx="143904" cy="228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grpSp>
        <p:nvGrpSpPr>
          <p:cNvPr id="5568" name="Group 5568"/>
          <p:cNvGrpSpPr/>
          <p:nvPr/>
        </p:nvGrpSpPr>
        <p:grpSpPr>
          <a:xfrm>
            <a:off x="1257300" y="2578100"/>
            <a:ext cx="8866089" cy="361826"/>
            <a:chOff x="0" y="0"/>
            <a:chExt cx="8866088" cy="361825"/>
          </a:xfrm>
        </p:grpSpPr>
        <p:sp>
          <p:nvSpPr>
            <p:cNvPr id="5566" name="Shape 5566"/>
            <p:cNvSpPr/>
            <p:nvPr/>
          </p:nvSpPr>
          <p:spPr>
            <a:xfrm>
              <a:off x="0" y="0"/>
              <a:ext cx="8866089" cy="361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marL="228600" indent="-228600">
                <a:lnSpc>
                  <a:spcPts val="2200"/>
                </a:lnSpc>
                <a:spcBef>
                  <a:spcPts val="400"/>
                </a:spcBef>
                <a:buSzPct val="100000"/>
                <a:buChar char="•"/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posterior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t> is raised to a power,    : the heat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 = 1/(1 +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iT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</a:p>
          </p:txBody>
        </p:sp>
        <p:pic>
          <p:nvPicPr>
            <p:cNvPr id="5567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295988" y="76203"/>
              <a:ext cx="198724" cy="228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569" name="Shape 5569"/>
          <p:cNvSpPr/>
          <p:nvPr/>
        </p:nvSpPr>
        <p:spPr>
          <a:xfrm>
            <a:off x="5818370" y="3487365"/>
            <a:ext cx="2440782" cy="167911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570" name="Shape 5570"/>
          <p:cNvSpPr/>
          <p:nvPr/>
        </p:nvSpPr>
        <p:spPr>
          <a:xfrm>
            <a:off x="1257300" y="5181600"/>
            <a:ext cx="8866089" cy="63614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incremental heating successively ‘flattens’ the posterior visited by each chain by making the acceptance probability of the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aseline="31999" i="1"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t> chain more ‘permissive’:</a:t>
            </a:r>
          </a:p>
        </p:txBody>
      </p:sp>
      <p:pic>
        <p:nvPicPr>
          <p:cNvPr id="5571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07674" y="5772882"/>
            <a:ext cx="4744652" cy="584201"/>
          </a:xfrm>
          <a:prstGeom prst="rect">
            <a:avLst/>
          </a:prstGeom>
          <a:ln w="12700">
            <a:miter lim="400000"/>
          </a:ln>
        </p:spPr>
      </p:pic>
      <p:sp>
        <p:nvSpPr>
          <p:cNvPr id="5572" name="Shape 5572"/>
          <p:cNvSpPr/>
          <p:nvPr/>
        </p:nvSpPr>
        <p:spPr>
          <a:xfrm>
            <a:off x="1257300" y="6794500"/>
            <a:ext cx="8866089" cy="3618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degree of incremental heating is controlled by the temperature parameter,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i="1"/>
              <a:t>.</a:t>
            </a:r>
          </a:p>
        </p:txBody>
      </p:sp>
      <p:sp>
        <p:nvSpPr>
          <p:cNvPr id="5573" name="Shape 5573"/>
          <p:cNvSpPr/>
          <p:nvPr/>
        </p:nvSpPr>
        <p:spPr>
          <a:xfrm>
            <a:off x="1257300" y="6426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this allows heated chains to more readily traverse regions of low probability.</a:t>
            </a:r>
          </a:p>
        </p:txBody>
      </p:sp>
      <p:sp>
        <p:nvSpPr>
          <p:cNvPr id="5574" name="Shape 5574"/>
          <p:cNvSpPr/>
          <p:nvPr/>
        </p:nvSpPr>
        <p:spPr>
          <a:xfrm>
            <a:off x="1003300" y="21971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The chains are incrementally heated, such that the first chain is cold (unmodified).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6" name="Shape 5576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Metropolis-Coupled MCMC </a:t>
            </a:r>
          </a:p>
        </p:txBody>
      </p:sp>
      <p:sp>
        <p:nvSpPr>
          <p:cNvPr id="5577" name="Shape 5577"/>
          <p:cNvSpPr/>
          <p:nvPr/>
        </p:nvSpPr>
        <p:spPr>
          <a:xfrm>
            <a:off x="533400" y="13716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MC</a:t>
            </a:r>
            <a:r>
              <a:rPr baseline="31250" sz="1600"/>
              <a:t>3</a:t>
            </a:r>
            <a:r>
              <a:t> algorithm</a:t>
            </a:r>
          </a:p>
        </p:txBody>
      </p:sp>
      <p:sp>
        <p:nvSpPr>
          <p:cNvPr id="5578" name="Shape 5578"/>
          <p:cNvSpPr/>
          <p:nvPr/>
        </p:nvSpPr>
        <p:spPr>
          <a:xfrm>
            <a:off x="1003300" y="1828800"/>
            <a:ext cx="8866090" cy="3618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1. Initialize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t> independent M-H MCMC chains with random values for all parameters.</a:t>
            </a:r>
          </a:p>
        </p:txBody>
      </p:sp>
      <p:graphicFrame>
        <p:nvGraphicFramePr>
          <p:cNvPr id="5579" name="Table 5579"/>
          <p:cNvGraphicFramePr/>
          <p:nvPr/>
        </p:nvGraphicFramePr>
        <p:xfrm>
          <a:off x="2060917" y="3078252"/>
          <a:ext cx="6063566" cy="2113627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1" bandCol="0" bandRow="0" rtl="0">
                <a:tableStyleId>{D51ADE6A-740E-44AE-83CC-AE7238B6C88D}</a:tableStyleId>
              </a:tblPr>
              <a:tblGrid>
                <a:gridCol w="1207633"/>
                <a:gridCol w="1207633"/>
                <a:gridCol w="1207633"/>
                <a:gridCol w="1207633"/>
                <a:gridCol w="1207633"/>
              </a:tblGrid>
              <a:tr h="348037">
                <a:tc>
                  <a:txBody>
                    <a:bodyPr/>
                    <a:lstStyle/>
                    <a:p>
                      <a:pPr defTabSz="914400">
                        <a:lnSpc>
                          <a:spcPts val="2100"/>
                        </a:lnSpc>
                        <a:tabLst>
                          <a:tab pos="838200" algn="l"/>
                        </a:tabLst>
                        <a:defRPr sz="1800"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25400" marR="25400" marT="25400" marB="254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gridSpan="4"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 b="1">
                          <a:latin typeface="Arial"/>
                          <a:ea typeface="Arial"/>
                          <a:cs typeface="Arial"/>
                          <a:sym typeface="Arial"/>
                        </a:rPr>
                        <a:t>    temperature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 b="1">
                          <a:latin typeface="Arial"/>
                          <a:ea typeface="Arial"/>
                          <a:cs typeface="Arial"/>
                          <a:sym typeface="Arial"/>
                        </a:rPr>
                        <a:t>chain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0.25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0.15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0.69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558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3288" y="2654303"/>
            <a:ext cx="143904" cy="228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grpSp>
        <p:nvGrpSpPr>
          <p:cNvPr id="5583" name="Group 5583"/>
          <p:cNvGrpSpPr/>
          <p:nvPr/>
        </p:nvGrpSpPr>
        <p:grpSpPr>
          <a:xfrm>
            <a:off x="1257300" y="2578100"/>
            <a:ext cx="8866089" cy="361826"/>
            <a:chOff x="0" y="0"/>
            <a:chExt cx="8866088" cy="361825"/>
          </a:xfrm>
        </p:grpSpPr>
        <p:sp>
          <p:nvSpPr>
            <p:cNvPr id="5581" name="Shape 5581"/>
            <p:cNvSpPr/>
            <p:nvPr/>
          </p:nvSpPr>
          <p:spPr>
            <a:xfrm>
              <a:off x="0" y="0"/>
              <a:ext cx="8866089" cy="361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marL="228600" indent="-228600">
                <a:lnSpc>
                  <a:spcPts val="2200"/>
                </a:lnSpc>
                <a:spcBef>
                  <a:spcPts val="400"/>
                </a:spcBef>
                <a:buSzPct val="100000"/>
                <a:buChar char="•"/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posterior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t> is raised to a power,    : the heat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 = 1/(1 +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iT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</a:p>
          </p:txBody>
        </p:sp>
        <p:pic>
          <p:nvPicPr>
            <p:cNvPr id="5582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295988" y="76203"/>
              <a:ext cx="198724" cy="228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584" name="Shape 5584"/>
          <p:cNvSpPr/>
          <p:nvPr/>
        </p:nvSpPr>
        <p:spPr>
          <a:xfrm>
            <a:off x="7019621" y="3487365"/>
            <a:ext cx="1239531" cy="167911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585" name="Shape 5585"/>
          <p:cNvSpPr/>
          <p:nvPr/>
        </p:nvSpPr>
        <p:spPr>
          <a:xfrm>
            <a:off x="1257300" y="5181600"/>
            <a:ext cx="8866089" cy="63614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incremental heating successively ‘flattens’ the posterior visited by each chain by making the acceptance probability of the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aseline="31999" i="1"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t> chain more ‘permissive’:</a:t>
            </a:r>
          </a:p>
        </p:txBody>
      </p:sp>
      <p:pic>
        <p:nvPicPr>
          <p:cNvPr id="558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07674" y="5772882"/>
            <a:ext cx="4744652" cy="584201"/>
          </a:xfrm>
          <a:prstGeom prst="rect">
            <a:avLst/>
          </a:prstGeom>
          <a:ln w="12700">
            <a:miter lim="400000"/>
          </a:ln>
        </p:spPr>
      </p:pic>
      <p:sp>
        <p:nvSpPr>
          <p:cNvPr id="5587" name="Shape 5587"/>
          <p:cNvSpPr/>
          <p:nvPr/>
        </p:nvSpPr>
        <p:spPr>
          <a:xfrm>
            <a:off x="1257300" y="6794500"/>
            <a:ext cx="8866089" cy="3618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degree of incremental heating is controlled by the temperature parameter,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i="1"/>
              <a:t>.</a:t>
            </a:r>
          </a:p>
        </p:txBody>
      </p:sp>
      <p:sp>
        <p:nvSpPr>
          <p:cNvPr id="5588" name="Shape 5588"/>
          <p:cNvSpPr/>
          <p:nvPr/>
        </p:nvSpPr>
        <p:spPr>
          <a:xfrm>
            <a:off x="1257300" y="6426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this allows heated chains to more readily traverse regions of low probability.</a:t>
            </a:r>
          </a:p>
        </p:txBody>
      </p:sp>
      <p:sp>
        <p:nvSpPr>
          <p:cNvPr id="5589" name="Shape 5589"/>
          <p:cNvSpPr/>
          <p:nvPr/>
        </p:nvSpPr>
        <p:spPr>
          <a:xfrm>
            <a:off x="1003300" y="21971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The chains are incrementally heated, such that the first chain is cold (unmodified).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" name="Shape 5591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Metropolis-Coupled MCMC </a:t>
            </a:r>
          </a:p>
        </p:txBody>
      </p:sp>
      <p:sp>
        <p:nvSpPr>
          <p:cNvPr id="5592" name="Shape 5592"/>
          <p:cNvSpPr/>
          <p:nvPr/>
        </p:nvSpPr>
        <p:spPr>
          <a:xfrm>
            <a:off x="533400" y="13716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MC</a:t>
            </a:r>
            <a:r>
              <a:rPr baseline="31250" sz="1600"/>
              <a:t>3</a:t>
            </a:r>
            <a:r>
              <a:t> algorithm</a:t>
            </a:r>
          </a:p>
        </p:txBody>
      </p:sp>
      <p:sp>
        <p:nvSpPr>
          <p:cNvPr id="5593" name="Shape 5593"/>
          <p:cNvSpPr/>
          <p:nvPr/>
        </p:nvSpPr>
        <p:spPr>
          <a:xfrm>
            <a:off x="1003300" y="1828800"/>
            <a:ext cx="8866090" cy="3618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1. Initialize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t> independent M-H MCMC chains with random values for all parameters.</a:t>
            </a:r>
          </a:p>
        </p:txBody>
      </p:sp>
      <p:graphicFrame>
        <p:nvGraphicFramePr>
          <p:cNvPr id="5594" name="Table 5594"/>
          <p:cNvGraphicFramePr/>
          <p:nvPr/>
        </p:nvGraphicFramePr>
        <p:xfrm>
          <a:off x="2060917" y="3078252"/>
          <a:ext cx="6063566" cy="2113627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1" bandCol="0" bandRow="0" rtl="0">
                <a:tableStyleId>{D51ADE6A-740E-44AE-83CC-AE7238B6C88D}</a:tableStyleId>
              </a:tblPr>
              <a:tblGrid>
                <a:gridCol w="1207633"/>
                <a:gridCol w="1207633"/>
                <a:gridCol w="1207633"/>
                <a:gridCol w="1207633"/>
                <a:gridCol w="1207633"/>
              </a:tblGrid>
              <a:tr h="348037">
                <a:tc>
                  <a:txBody>
                    <a:bodyPr/>
                    <a:lstStyle/>
                    <a:p>
                      <a:pPr defTabSz="914400">
                        <a:lnSpc>
                          <a:spcPts val="2100"/>
                        </a:lnSpc>
                        <a:tabLst>
                          <a:tab pos="838200" algn="l"/>
                        </a:tabLst>
                        <a:defRPr sz="1800"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25400" marR="25400" marT="25400" marB="254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gridSpan="4"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 b="1">
                          <a:latin typeface="Arial"/>
                          <a:ea typeface="Arial"/>
                          <a:cs typeface="Arial"/>
                          <a:sym typeface="Arial"/>
                        </a:rPr>
                        <a:t>    temperature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 b="1">
                          <a:latin typeface="Arial"/>
                          <a:ea typeface="Arial"/>
                          <a:cs typeface="Arial"/>
                          <a:sym typeface="Arial"/>
                        </a:rPr>
                        <a:t>chain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0.25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0.15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0.69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559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3288" y="2654303"/>
            <a:ext cx="143904" cy="228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grpSp>
        <p:nvGrpSpPr>
          <p:cNvPr id="5598" name="Group 5598"/>
          <p:cNvGrpSpPr/>
          <p:nvPr/>
        </p:nvGrpSpPr>
        <p:grpSpPr>
          <a:xfrm>
            <a:off x="1257300" y="2578100"/>
            <a:ext cx="8866089" cy="361826"/>
            <a:chOff x="0" y="0"/>
            <a:chExt cx="8866088" cy="361825"/>
          </a:xfrm>
        </p:grpSpPr>
        <p:sp>
          <p:nvSpPr>
            <p:cNvPr id="5596" name="Shape 5596"/>
            <p:cNvSpPr/>
            <p:nvPr/>
          </p:nvSpPr>
          <p:spPr>
            <a:xfrm>
              <a:off x="0" y="0"/>
              <a:ext cx="8866089" cy="361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marL="228600" indent="-228600">
                <a:lnSpc>
                  <a:spcPts val="2200"/>
                </a:lnSpc>
                <a:spcBef>
                  <a:spcPts val="400"/>
                </a:spcBef>
                <a:buSzPct val="100000"/>
                <a:buChar char="•"/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posterior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t> is raised to a power,    : the heat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 = 1/(1 +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iT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</a:p>
          </p:txBody>
        </p:sp>
        <p:pic>
          <p:nvPicPr>
            <p:cNvPr id="5597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295988" y="76203"/>
              <a:ext cx="198724" cy="228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599" name="Shape 5599"/>
          <p:cNvSpPr/>
          <p:nvPr/>
        </p:nvSpPr>
        <p:spPr>
          <a:xfrm>
            <a:off x="1257300" y="5181600"/>
            <a:ext cx="8866089" cy="63614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incremental heating successively ‘flattens’ the posterior visited by each chain by making the acceptance probability of the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aseline="31999" i="1"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t> chain more ‘permissive’:</a:t>
            </a:r>
          </a:p>
        </p:txBody>
      </p:sp>
      <p:pic>
        <p:nvPicPr>
          <p:cNvPr id="5600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07674" y="5772882"/>
            <a:ext cx="4744652" cy="584201"/>
          </a:xfrm>
          <a:prstGeom prst="rect">
            <a:avLst/>
          </a:prstGeom>
          <a:ln w="12700">
            <a:miter lim="400000"/>
          </a:ln>
        </p:spPr>
      </p:pic>
      <p:sp>
        <p:nvSpPr>
          <p:cNvPr id="5601" name="Shape 5601"/>
          <p:cNvSpPr/>
          <p:nvPr/>
        </p:nvSpPr>
        <p:spPr>
          <a:xfrm>
            <a:off x="1257300" y="6794500"/>
            <a:ext cx="8866089" cy="3618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degree of incremental heating is controlled by the temperature parameter,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i="1"/>
              <a:t>.</a:t>
            </a:r>
          </a:p>
        </p:txBody>
      </p:sp>
      <p:sp>
        <p:nvSpPr>
          <p:cNvPr id="5602" name="Shape 5602"/>
          <p:cNvSpPr/>
          <p:nvPr/>
        </p:nvSpPr>
        <p:spPr>
          <a:xfrm>
            <a:off x="1257300" y="6426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this allows heated chains to more readily traverse regions of low probability.</a:t>
            </a:r>
          </a:p>
        </p:txBody>
      </p:sp>
      <p:sp>
        <p:nvSpPr>
          <p:cNvPr id="5603" name="Shape 5603"/>
          <p:cNvSpPr/>
          <p:nvPr/>
        </p:nvSpPr>
        <p:spPr>
          <a:xfrm>
            <a:off x="1003300" y="21971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The chains are incrementally heated, such that the first chain is cold (unmodified).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5" name="Shape 5605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Metropolis-Coupled MCMC </a:t>
            </a:r>
          </a:p>
        </p:txBody>
      </p:sp>
      <p:sp>
        <p:nvSpPr>
          <p:cNvPr id="5606" name="Shape 5606"/>
          <p:cNvSpPr/>
          <p:nvPr/>
        </p:nvSpPr>
        <p:spPr>
          <a:xfrm>
            <a:off x="533400" y="13716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MC</a:t>
            </a:r>
            <a:r>
              <a:rPr baseline="31250" sz="1600"/>
              <a:t>3</a:t>
            </a:r>
            <a:r>
              <a:t> algorithm</a:t>
            </a:r>
          </a:p>
        </p:txBody>
      </p:sp>
      <p:sp>
        <p:nvSpPr>
          <p:cNvPr id="5607" name="Shape 5607"/>
          <p:cNvSpPr/>
          <p:nvPr/>
        </p:nvSpPr>
        <p:spPr>
          <a:xfrm>
            <a:off x="1003300" y="1828800"/>
            <a:ext cx="8866090" cy="3618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1. Initialize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t> independent M-H MCMC chains with random values for all parameters.</a:t>
            </a:r>
          </a:p>
        </p:txBody>
      </p:sp>
      <p:graphicFrame>
        <p:nvGraphicFramePr>
          <p:cNvPr id="5608" name="Table 5608"/>
          <p:cNvGraphicFramePr/>
          <p:nvPr/>
        </p:nvGraphicFramePr>
        <p:xfrm>
          <a:off x="2060917" y="3078252"/>
          <a:ext cx="6063566" cy="2113627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1" bandCol="0" bandRow="0" rtl="0">
                <a:tableStyleId>{D51ADE6A-740E-44AE-83CC-AE7238B6C88D}</a:tableStyleId>
              </a:tblPr>
              <a:tblGrid>
                <a:gridCol w="1207633"/>
                <a:gridCol w="1207633"/>
                <a:gridCol w="1207633"/>
                <a:gridCol w="1207633"/>
                <a:gridCol w="1207633"/>
              </a:tblGrid>
              <a:tr h="348037">
                <a:tc>
                  <a:txBody>
                    <a:bodyPr/>
                    <a:lstStyle/>
                    <a:p>
                      <a:pPr defTabSz="914400">
                        <a:lnSpc>
                          <a:spcPts val="2100"/>
                        </a:lnSpc>
                        <a:tabLst>
                          <a:tab pos="838200" algn="l"/>
                        </a:tabLst>
                        <a:defRPr sz="1800"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25400" marR="25400" marT="25400" marB="254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gridSpan="4"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 b="1">
                          <a:latin typeface="Arial"/>
                          <a:ea typeface="Arial"/>
                          <a:cs typeface="Arial"/>
                          <a:sym typeface="Arial"/>
                        </a:rPr>
                        <a:t>    temperature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 b="1">
                          <a:latin typeface="Arial"/>
                          <a:ea typeface="Arial"/>
                          <a:cs typeface="Arial"/>
                          <a:sym typeface="Arial"/>
                        </a:rPr>
                        <a:t>chain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0.25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0.15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0.69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560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3288" y="2654303"/>
            <a:ext cx="143904" cy="228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grpSp>
        <p:nvGrpSpPr>
          <p:cNvPr id="5612" name="Group 5612"/>
          <p:cNvGrpSpPr/>
          <p:nvPr/>
        </p:nvGrpSpPr>
        <p:grpSpPr>
          <a:xfrm>
            <a:off x="1257300" y="2578100"/>
            <a:ext cx="8866089" cy="361826"/>
            <a:chOff x="0" y="0"/>
            <a:chExt cx="8866088" cy="361825"/>
          </a:xfrm>
        </p:grpSpPr>
        <p:sp>
          <p:nvSpPr>
            <p:cNvPr id="5610" name="Shape 5610"/>
            <p:cNvSpPr/>
            <p:nvPr/>
          </p:nvSpPr>
          <p:spPr>
            <a:xfrm>
              <a:off x="0" y="0"/>
              <a:ext cx="8866089" cy="361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marL="228600" indent="-228600">
                <a:lnSpc>
                  <a:spcPts val="2200"/>
                </a:lnSpc>
                <a:spcBef>
                  <a:spcPts val="400"/>
                </a:spcBef>
                <a:buSzPct val="100000"/>
                <a:buChar char="•"/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posterior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t> is raised to a power,    : the heat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 = 1/(1 +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iT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</a:p>
          </p:txBody>
        </p:sp>
        <p:pic>
          <p:nvPicPr>
            <p:cNvPr id="5611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295988" y="76203"/>
              <a:ext cx="198724" cy="228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613" name="Shape 5613"/>
          <p:cNvSpPr/>
          <p:nvPr/>
        </p:nvSpPr>
        <p:spPr>
          <a:xfrm>
            <a:off x="1257300" y="5181600"/>
            <a:ext cx="8866089" cy="63614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incremental heating successively ‘flattens’ the posterior visited by each chain by making the acceptance probability of the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aseline="31999" i="1"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t> chain more ‘permissive’:</a:t>
            </a:r>
          </a:p>
        </p:txBody>
      </p:sp>
      <p:pic>
        <p:nvPicPr>
          <p:cNvPr id="561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07674" y="5772882"/>
            <a:ext cx="4744652" cy="584201"/>
          </a:xfrm>
          <a:prstGeom prst="rect">
            <a:avLst/>
          </a:prstGeom>
          <a:ln w="12700">
            <a:miter lim="400000"/>
          </a:ln>
        </p:spPr>
      </p:pic>
      <p:sp>
        <p:nvSpPr>
          <p:cNvPr id="5615" name="Shape 5615"/>
          <p:cNvSpPr/>
          <p:nvPr/>
        </p:nvSpPr>
        <p:spPr>
          <a:xfrm>
            <a:off x="1257300" y="6794500"/>
            <a:ext cx="8866089" cy="3618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degree of incremental heating is controlled by the temperature parameter,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i="1"/>
              <a:t>.</a:t>
            </a:r>
          </a:p>
        </p:txBody>
      </p:sp>
      <p:sp>
        <p:nvSpPr>
          <p:cNvPr id="5616" name="Shape 5616"/>
          <p:cNvSpPr/>
          <p:nvPr/>
        </p:nvSpPr>
        <p:spPr>
          <a:xfrm>
            <a:off x="1257300" y="6426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this allows heated chains to more readily traverse regions of low probability.</a:t>
            </a:r>
          </a:p>
        </p:txBody>
      </p:sp>
      <p:sp>
        <p:nvSpPr>
          <p:cNvPr id="5617" name="Shape 5617"/>
          <p:cNvSpPr/>
          <p:nvPr/>
        </p:nvSpPr>
        <p:spPr>
          <a:xfrm>
            <a:off x="1447521" y="3813346"/>
            <a:ext cx="6651562" cy="257217"/>
          </a:xfrm>
          <a:prstGeom prst="rect">
            <a:avLst/>
          </a:prstGeom>
          <a:solidFill>
            <a:srgbClr val="0433FF">
              <a:alpha val="50000"/>
            </a:srgbClr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618" name="Shape 5618"/>
          <p:cNvSpPr/>
          <p:nvPr/>
        </p:nvSpPr>
        <p:spPr>
          <a:xfrm>
            <a:off x="1526833" y="3761544"/>
            <a:ext cx="114367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cold chain</a:t>
            </a:r>
          </a:p>
        </p:txBody>
      </p:sp>
      <p:sp>
        <p:nvSpPr>
          <p:cNvPr id="5619" name="Shape 5619"/>
          <p:cNvSpPr/>
          <p:nvPr/>
        </p:nvSpPr>
        <p:spPr>
          <a:xfrm>
            <a:off x="1257300" y="71628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samples are only collected by the ‘cold’ chain (</a:t>
            </a:r>
            <a:r>
              <a:rPr i="1"/>
              <a:t>i.e.</a:t>
            </a:r>
            <a:r>
              <a:t>, the undistorted posterior).</a:t>
            </a:r>
          </a:p>
        </p:txBody>
      </p:sp>
      <p:sp>
        <p:nvSpPr>
          <p:cNvPr id="5620" name="Shape 5620"/>
          <p:cNvSpPr/>
          <p:nvPr/>
        </p:nvSpPr>
        <p:spPr>
          <a:xfrm>
            <a:off x="1003300" y="21971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The chains are incrementally heated, such that the first chain is cold (unmodified).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2" name="Shape 5622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Metropolis-Coupled MCMC </a:t>
            </a:r>
          </a:p>
        </p:txBody>
      </p:sp>
      <p:sp>
        <p:nvSpPr>
          <p:cNvPr id="5623" name="Shape 5623"/>
          <p:cNvSpPr/>
          <p:nvPr/>
        </p:nvSpPr>
        <p:spPr>
          <a:xfrm>
            <a:off x="533400" y="13716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MC</a:t>
            </a:r>
            <a:r>
              <a:rPr baseline="31250" sz="1600"/>
              <a:t>3</a:t>
            </a:r>
            <a:r>
              <a:t> algorithm</a:t>
            </a:r>
          </a:p>
        </p:txBody>
      </p:sp>
      <p:sp>
        <p:nvSpPr>
          <p:cNvPr id="5624" name="Shape 5624"/>
          <p:cNvSpPr/>
          <p:nvPr/>
        </p:nvSpPr>
        <p:spPr>
          <a:xfrm>
            <a:off x="1003300" y="1828800"/>
            <a:ext cx="8866090" cy="3618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1. Initialize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t> independent M-H MCMC chains with random values for all parameters.</a:t>
            </a:r>
          </a:p>
        </p:txBody>
      </p:sp>
      <p:pic>
        <p:nvPicPr>
          <p:cNvPr id="562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3288" y="2654303"/>
            <a:ext cx="143904" cy="228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grpSp>
        <p:nvGrpSpPr>
          <p:cNvPr id="5630" name="Group 5630"/>
          <p:cNvGrpSpPr/>
          <p:nvPr/>
        </p:nvGrpSpPr>
        <p:grpSpPr>
          <a:xfrm>
            <a:off x="1140934" y="5939602"/>
            <a:ext cx="2260154" cy="361827"/>
            <a:chOff x="0" y="0"/>
            <a:chExt cx="2260152" cy="361825"/>
          </a:xfrm>
        </p:grpSpPr>
        <p:grpSp>
          <p:nvGrpSpPr>
            <p:cNvPr id="5628" name="Group 5628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5626" name="Shape 5626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0433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627" name="Shape 5627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0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1.00)</a:t>
                </a:r>
              </a:p>
            </p:txBody>
          </p:sp>
        </p:grpSp>
        <p:pic>
          <p:nvPicPr>
            <p:cNvPr id="5629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5000"/>
                </a:srgbClr>
              </a:outerShdw>
            </a:effectLst>
          </p:spPr>
        </p:pic>
      </p:grpSp>
      <p:grpSp>
        <p:nvGrpSpPr>
          <p:cNvPr id="5633" name="Group 5633"/>
          <p:cNvGrpSpPr/>
          <p:nvPr/>
        </p:nvGrpSpPr>
        <p:grpSpPr>
          <a:xfrm>
            <a:off x="1257300" y="2578100"/>
            <a:ext cx="8866089" cy="361826"/>
            <a:chOff x="0" y="0"/>
            <a:chExt cx="8866088" cy="361825"/>
          </a:xfrm>
        </p:grpSpPr>
        <p:sp>
          <p:nvSpPr>
            <p:cNvPr id="5631" name="Shape 5631"/>
            <p:cNvSpPr/>
            <p:nvPr/>
          </p:nvSpPr>
          <p:spPr>
            <a:xfrm>
              <a:off x="0" y="0"/>
              <a:ext cx="8866089" cy="361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marL="228600" indent="-228600">
                <a:lnSpc>
                  <a:spcPts val="2200"/>
                </a:lnSpc>
                <a:spcBef>
                  <a:spcPts val="400"/>
                </a:spcBef>
                <a:buSzPct val="100000"/>
                <a:buChar char="•"/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posterior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t> is raised to a power,    : the heat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 = 1/(1 +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iT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</a:p>
          </p:txBody>
        </p:sp>
        <p:pic>
          <p:nvPicPr>
            <p:cNvPr id="5632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295988" y="76203"/>
              <a:ext cx="198724" cy="228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634" name="Shape 5634"/>
          <p:cNvSpPr/>
          <p:nvPr/>
        </p:nvSpPr>
        <p:spPr>
          <a:xfrm>
            <a:off x="1003300" y="21971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The chains are incrementally heated, such that the first chain is cold (unmodified).</a:t>
            </a:r>
          </a:p>
        </p:txBody>
      </p:sp>
      <p:sp>
        <p:nvSpPr>
          <p:cNvPr id="5635" name="Shape 5635"/>
          <p:cNvSpPr/>
          <p:nvPr/>
        </p:nvSpPr>
        <p:spPr>
          <a:xfrm>
            <a:off x="1257300" y="2895600"/>
            <a:ext cx="8866089" cy="6351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cold chain samples the true posterior, whereas the heated chains sample successively ‘flattened’ distortions of the posterior</a:t>
            </a:r>
          </a:p>
        </p:txBody>
      </p:sp>
      <p:pic>
        <p:nvPicPr>
          <p:cNvPr id="563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32" y="3975100"/>
            <a:ext cx="10160064" cy="17272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/>
          <p:nvPr/>
        </p:nvSpPr>
        <p:spPr>
          <a:xfrm>
            <a:off x="889000" y="15367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There is the possibility that the die are biased in a specific way:</a:t>
            </a:r>
          </a:p>
        </p:txBody>
      </p:sp>
      <p:sp>
        <p:nvSpPr>
          <p:cNvPr id="578" name="Shape 578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The biased-die problem</a:t>
            </a:r>
          </a:p>
        </p:txBody>
      </p:sp>
      <p:sp>
        <p:nvSpPr>
          <p:cNvPr id="579" name="Shape 579"/>
          <p:cNvSpPr/>
          <p:nvPr/>
        </p:nvSpPr>
        <p:spPr>
          <a:xfrm>
            <a:off x="3283247" y="139997"/>
            <a:ext cx="359350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  <p:pic>
        <p:nvPicPr>
          <p:cNvPr id="58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50" y="1974850"/>
            <a:ext cx="3060700" cy="2400300"/>
          </a:xfrm>
          <a:prstGeom prst="rect">
            <a:avLst/>
          </a:prstGeom>
          <a:ln w="12700">
            <a:miter lim="400000"/>
          </a:ln>
        </p:spPr>
      </p:pic>
      <p:sp>
        <p:nvSpPr>
          <p:cNvPr id="581" name="Shape 581"/>
          <p:cNvSpPr/>
          <p:nvPr/>
        </p:nvSpPr>
        <p:spPr>
          <a:xfrm>
            <a:off x="1143000" y="1790700"/>
            <a:ext cx="299141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90% die are fair</a:t>
            </a:r>
          </a:p>
        </p:txBody>
      </p:sp>
      <p:sp>
        <p:nvSpPr>
          <p:cNvPr id="582" name="Shape 582"/>
          <p:cNvSpPr/>
          <p:nvPr/>
        </p:nvSpPr>
        <p:spPr>
          <a:xfrm>
            <a:off x="1143000" y="2044700"/>
            <a:ext cx="299141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10% die are biased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8" name="Shape 5638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Metropolis-Coupled MCMC </a:t>
            </a:r>
          </a:p>
        </p:txBody>
      </p:sp>
      <p:sp>
        <p:nvSpPr>
          <p:cNvPr id="5639" name="Shape 5639"/>
          <p:cNvSpPr/>
          <p:nvPr/>
        </p:nvSpPr>
        <p:spPr>
          <a:xfrm>
            <a:off x="533400" y="13716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MC</a:t>
            </a:r>
            <a:r>
              <a:rPr baseline="31250" sz="1600"/>
              <a:t>3</a:t>
            </a:r>
            <a:r>
              <a:t> algorithm</a:t>
            </a:r>
          </a:p>
        </p:txBody>
      </p:sp>
      <p:sp>
        <p:nvSpPr>
          <p:cNvPr id="5640" name="Shape 5640"/>
          <p:cNvSpPr/>
          <p:nvPr/>
        </p:nvSpPr>
        <p:spPr>
          <a:xfrm>
            <a:off x="1003300" y="1828800"/>
            <a:ext cx="8866090" cy="3618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1. Initialize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t> independent M-H MCMC chains with random values for all parameters.</a:t>
            </a:r>
          </a:p>
        </p:txBody>
      </p:sp>
      <p:grpSp>
        <p:nvGrpSpPr>
          <p:cNvPr id="5645" name="Group 5645"/>
          <p:cNvGrpSpPr/>
          <p:nvPr/>
        </p:nvGrpSpPr>
        <p:grpSpPr>
          <a:xfrm>
            <a:off x="1140934" y="5939602"/>
            <a:ext cx="2260154" cy="361827"/>
            <a:chOff x="0" y="0"/>
            <a:chExt cx="2260152" cy="361825"/>
          </a:xfrm>
        </p:grpSpPr>
        <p:grpSp>
          <p:nvGrpSpPr>
            <p:cNvPr id="5643" name="Group 5643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5641" name="Shape 5641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0433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642" name="Shape 5642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0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1.00)</a:t>
                </a:r>
              </a:p>
            </p:txBody>
          </p:sp>
        </p:grpSp>
        <p:pic>
          <p:nvPicPr>
            <p:cNvPr id="5644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5000"/>
                </a:srgbClr>
              </a:outerShdw>
            </a:effectLst>
          </p:spPr>
        </p:pic>
      </p:grpSp>
      <p:grpSp>
        <p:nvGrpSpPr>
          <p:cNvPr id="5650" name="Group 5650"/>
          <p:cNvGrpSpPr/>
          <p:nvPr/>
        </p:nvGrpSpPr>
        <p:grpSpPr>
          <a:xfrm>
            <a:off x="1140934" y="6269802"/>
            <a:ext cx="2260154" cy="361827"/>
            <a:chOff x="0" y="0"/>
            <a:chExt cx="2260152" cy="361825"/>
          </a:xfrm>
        </p:grpSpPr>
        <p:grpSp>
          <p:nvGrpSpPr>
            <p:cNvPr id="5648" name="Group 5648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5646" name="Shape 5646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FFCC01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647" name="Shape 5647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1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0.83)</a:t>
                </a:r>
              </a:p>
            </p:txBody>
          </p:sp>
        </p:grpSp>
        <p:pic>
          <p:nvPicPr>
            <p:cNvPr id="5649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5000"/>
                </a:srgbClr>
              </a:outerShdw>
            </a:effectLst>
          </p:spPr>
        </p:pic>
      </p:grpSp>
      <p:grpSp>
        <p:nvGrpSpPr>
          <p:cNvPr id="5653" name="Group 5653"/>
          <p:cNvGrpSpPr/>
          <p:nvPr/>
        </p:nvGrpSpPr>
        <p:grpSpPr>
          <a:xfrm>
            <a:off x="1257300" y="2578100"/>
            <a:ext cx="8866089" cy="361826"/>
            <a:chOff x="0" y="0"/>
            <a:chExt cx="8866088" cy="361825"/>
          </a:xfrm>
        </p:grpSpPr>
        <p:sp>
          <p:nvSpPr>
            <p:cNvPr id="5651" name="Shape 5651"/>
            <p:cNvSpPr/>
            <p:nvPr/>
          </p:nvSpPr>
          <p:spPr>
            <a:xfrm>
              <a:off x="0" y="0"/>
              <a:ext cx="8866089" cy="361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marL="228600" indent="-228600">
                <a:lnSpc>
                  <a:spcPts val="2200"/>
                </a:lnSpc>
                <a:spcBef>
                  <a:spcPts val="400"/>
                </a:spcBef>
                <a:buSzPct val="100000"/>
                <a:buChar char="•"/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posterior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t> is raised to a power,    : the heat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 = 1/(1 +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iT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</a:p>
          </p:txBody>
        </p:sp>
        <p:pic>
          <p:nvPicPr>
            <p:cNvPr id="5652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295988" y="76203"/>
              <a:ext cx="198724" cy="228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654" name="Shape 5654"/>
          <p:cNvSpPr/>
          <p:nvPr/>
        </p:nvSpPr>
        <p:spPr>
          <a:xfrm>
            <a:off x="1257300" y="2895600"/>
            <a:ext cx="8866089" cy="6351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cold chain samples the true posterior, whereas the heated chains sample successively ‘flattened’ distortions of the posterior</a:t>
            </a:r>
          </a:p>
        </p:txBody>
      </p:sp>
      <p:pic>
        <p:nvPicPr>
          <p:cNvPr id="565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32" y="3975100"/>
            <a:ext cx="10160064" cy="17272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pic>
        <p:nvPicPr>
          <p:cNvPr id="5656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12700" y="4102111"/>
            <a:ext cx="10160001" cy="144777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sp>
        <p:nvSpPr>
          <p:cNvPr id="5657" name="Shape 5657"/>
          <p:cNvSpPr/>
          <p:nvPr/>
        </p:nvSpPr>
        <p:spPr>
          <a:xfrm>
            <a:off x="1003300" y="21971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The chains are incrementally heated, such that the first chain is cold (unmodified).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9" name="Shape 5659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Metropolis-Coupled MCMC </a:t>
            </a:r>
          </a:p>
        </p:txBody>
      </p:sp>
      <p:sp>
        <p:nvSpPr>
          <p:cNvPr id="5660" name="Shape 5660"/>
          <p:cNvSpPr/>
          <p:nvPr/>
        </p:nvSpPr>
        <p:spPr>
          <a:xfrm>
            <a:off x="533400" y="13716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MC</a:t>
            </a:r>
            <a:r>
              <a:rPr baseline="31250" sz="1600"/>
              <a:t>3</a:t>
            </a:r>
            <a:r>
              <a:t> algorithm</a:t>
            </a:r>
          </a:p>
        </p:txBody>
      </p:sp>
      <p:sp>
        <p:nvSpPr>
          <p:cNvPr id="5661" name="Shape 5661"/>
          <p:cNvSpPr/>
          <p:nvPr/>
        </p:nvSpPr>
        <p:spPr>
          <a:xfrm>
            <a:off x="1003300" y="1828800"/>
            <a:ext cx="8866090" cy="3618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1. Initialize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t> independent M-H MCMC chains with random values for all parameters.</a:t>
            </a:r>
          </a:p>
        </p:txBody>
      </p:sp>
      <p:grpSp>
        <p:nvGrpSpPr>
          <p:cNvPr id="5666" name="Group 5666"/>
          <p:cNvGrpSpPr/>
          <p:nvPr/>
        </p:nvGrpSpPr>
        <p:grpSpPr>
          <a:xfrm>
            <a:off x="1140934" y="5939602"/>
            <a:ext cx="2260154" cy="361827"/>
            <a:chOff x="0" y="0"/>
            <a:chExt cx="2260152" cy="361825"/>
          </a:xfrm>
        </p:grpSpPr>
        <p:grpSp>
          <p:nvGrpSpPr>
            <p:cNvPr id="5664" name="Group 5664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5662" name="Shape 5662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0433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663" name="Shape 5663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0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1.00)</a:t>
                </a:r>
              </a:p>
            </p:txBody>
          </p:sp>
        </p:grpSp>
        <p:pic>
          <p:nvPicPr>
            <p:cNvPr id="5665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5000"/>
                </a:srgbClr>
              </a:outerShdw>
            </a:effectLst>
          </p:spPr>
        </p:pic>
      </p:grpSp>
      <p:grpSp>
        <p:nvGrpSpPr>
          <p:cNvPr id="5671" name="Group 5671"/>
          <p:cNvGrpSpPr/>
          <p:nvPr/>
        </p:nvGrpSpPr>
        <p:grpSpPr>
          <a:xfrm>
            <a:off x="1140934" y="6269802"/>
            <a:ext cx="2260154" cy="361827"/>
            <a:chOff x="0" y="0"/>
            <a:chExt cx="2260152" cy="361825"/>
          </a:xfrm>
        </p:grpSpPr>
        <p:grpSp>
          <p:nvGrpSpPr>
            <p:cNvPr id="5669" name="Group 5669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5667" name="Shape 5667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FFCC01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668" name="Shape 5668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1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0.83)</a:t>
                </a:r>
              </a:p>
            </p:txBody>
          </p:sp>
        </p:grpSp>
        <p:pic>
          <p:nvPicPr>
            <p:cNvPr id="5670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5000"/>
                </a:srgbClr>
              </a:outerShdw>
            </a:effectLst>
          </p:spPr>
        </p:pic>
      </p:grpSp>
      <p:grpSp>
        <p:nvGrpSpPr>
          <p:cNvPr id="5676" name="Group 5676"/>
          <p:cNvGrpSpPr/>
          <p:nvPr/>
        </p:nvGrpSpPr>
        <p:grpSpPr>
          <a:xfrm>
            <a:off x="1140934" y="6600001"/>
            <a:ext cx="2260154" cy="361827"/>
            <a:chOff x="0" y="0"/>
            <a:chExt cx="2260152" cy="361825"/>
          </a:xfrm>
        </p:grpSpPr>
        <p:grpSp>
          <p:nvGrpSpPr>
            <p:cNvPr id="5674" name="Group 5674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5672" name="Shape 5672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FF9901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673" name="Shape 5673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2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0.71)</a:t>
                </a:r>
              </a:p>
            </p:txBody>
          </p:sp>
        </p:grpSp>
        <p:pic>
          <p:nvPicPr>
            <p:cNvPr id="5675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5000"/>
                </a:srgbClr>
              </a:outerShdw>
            </a:effectLst>
          </p:spPr>
        </p:pic>
      </p:grpSp>
      <p:grpSp>
        <p:nvGrpSpPr>
          <p:cNvPr id="5679" name="Group 5679"/>
          <p:cNvGrpSpPr/>
          <p:nvPr/>
        </p:nvGrpSpPr>
        <p:grpSpPr>
          <a:xfrm>
            <a:off x="1257300" y="2578100"/>
            <a:ext cx="8866089" cy="361826"/>
            <a:chOff x="0" y="0"/>
            <a:chExt cx="8866088" cy="361825"/>
          </a:xfrm>
        </p:grpSpPr>
        <p:sp>
          <p:nvSpPr>
            <p:cNvPr id="5677" name="Shape 5677"/>
            <p:cNvSpPr/>
            <p:nvPr/>
          </p:nvSpPr>
          <p:spPr>
            <a:xfrm>
              <a:off x="0" y="0"/>
              <a:ext cx="8866089" cy="361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marL="228600" indent="-228600">
                <a:lnSpc>
                  <a:spcPts val="2200"/>
                </a:lnSpc>
                <a:spcBef>
                  <a:spcPts val="400"/>
                </a:spcBef>
                <a:buSzPct val="100000"/>
                <a:buChar char="•"/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posterior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t> is raised to a power,    : the heat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 = 1/(1 +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iT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</a:p>
          </p:txBody>
        </p:sp>
        <p:pic>
          <p:nvPicPr>
            <p:cNvPr id="5678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295988" y="76203"/>
              <a:ext cx="198724" cy="228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680" name="Shape 5680"/>
          <p:cNvSpPr/>
          <p:nvPr/>
        </p:nvSpPr>
        <p:spPr>
          <a:xfrm>
            <a:off x="1257300" y="2895600"/>
            <a:ext cx="8866089" cy="6351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cold chain samples the true posterior, whereas the heated chains sample successively ‘flattened’ distortions of the posterior</a:t>
            </a:r>
          </a:p>
        </p:txBody>
      </p:sp>
      <p:pic>
        <p:nvPicPr>
          <p:cNvPr id="5681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32" y="3975100"/>
            <a:ext cx="10160064" cy="17272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pic>
        <p:nvPicPr>
          <p:cNvPr id="5682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12700" y="4102111"/>
            <a:ext cx="10160001" cy="144777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pic>
        <p:nvPicPr>
          <p:cNvPr id="5683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0" y="4203710"/>
            <a:ext cx="10160000" cy="124458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sp>
        <p:nvSpPr>
          <p:cNvPr id="5684" name="Shape 5684"/>
          <p:cNvSpPr/>
          <p:nvPr/>
        </p:nvSpPr>
        <p:spPr>
          <a:xfrm>
            <a:off x="1003300" y="21971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The chains are incrementally heated, such that the first chain is cold (unmodified).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6" name="Shape 5686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Metropolis-Coupled MCMC </a:t>
            </a:r>
          </a:p>
        </p:txBody>
      </p:sp>
      <p:sp>
        <p:nvSpPr>
          <p:cNvPr id="5687" name="Shape 5687"/>
          <p:cNvSpPr/>
          <p:nvPr/>
        </p:nvSpPr>
        <p:spPr>
          <a:xfrm>
            <a:off x="533400" y="13716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MC</a:t>
            </a:r>
            <a:r>
              <a:rPr baseline="31250" sz="1600"/>
              <a:t>3</a:t>
            </a:r>
            <a:r>
              <a:t> algorithm</a:t>
            </a:r>
          </a:p>
        </p:txBody>
      </p:sp>
      <p:sp>
        <p:nvSpPr>
          <p:cNvPr id="5688" name="Shape 5688"/>
          <p:cNvSpPr/>
          <p:nvPr/>
        </p:nvSpPr>
        <p:spPr>
          <a:xfrm>
            <a:off x="1003300" y="1828800"/>
            <a:ext cx="8866090" cy="3618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1. Initialize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t> independent M-H MCMC chains with random values for all parameters.</a:t>
            </a:r>
          </a:p>
        </p:txBody>
      </p:sp>
      <p:grpSp>
        <p:nvGrpSpPr>
          <p:cNvPr id="5693" name="Group 5693"/>
          <p:cNvGrpSpPr/>
          <p:nvPr/>
        </p:nvGrpSpPr>
        <p:grpSpPr>
          <a:xfrm>
            <a:off x="1140934" y="5939602"/>
            <a:ext cx="2260154" cy="361827"/>
            <a:chOff x="0" y="0"/>
            <a:chExt cx="2260152" cy="361825"/>
          </a:xfrm>
        </p:grpSpPr>
        <p:grpSp>
          <p:nvGrpSpPr>
            <p:cNvPr id="5691" name="Group 5691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5689" name="Shape 5689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0433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690" name="Shape 5690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0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1.00)</a:t>
                </a:r>
              </a:p>
            </p:txBody>
          </p:sp>
        </p:grpSp>
        <p:pic>
          <p:nvPicPr>
            <p:cNvPr id="5692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5000"/>
                </a:srgbClr>
              </a:outerShdw>
            </a:effectLst>
          </p:spPr>
        </p:pic>
      </p:grpSp>
      <p:grpSp>
        <p:nvGrpSpPr>
          <p:cNvPr id="5698" name="Group 5698"/>
          <p:cNvGrpSpPr/>
          <p:nvPr/>
        </p:nvGrpSpPr>
        <p:grpSpPr>
          <a:xfrm>
            <a:off x="1140934" y="6269802"/>
            <a:ext cx="2260154" cy="361827"/>
            <a:chOff x="0" y="0"/>
            <a:chExt cx="2260152" cy="361825"/>
          </a:xfrm>
        </p:grpSpPr>
        <p:grpSp>
          <p:nvGrpSpPr>
            <p:cNvPr id="5696" name="Group 5696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5694" name="Shape 5694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FFCC01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695" name="Shape 5695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1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0.83)</a:t>
                </a:r>
              </a:p>
            </p:txBody>
          </p:sp>
        </p:grpSp>
        <p:pic>
          <p:nvPicPr>
            <p:cNvPr id="5697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5000"/>
                </a:srgbClr>
              </a:outerShdw>
            </a:effectLst>
          </p:spPr>
        </p:pic>
      </p:grpSp>
      <p:grpSp>
        <p:nvGrpSpPr>
          <p:cNvPr id="5703" name="Group 5703"/>
          <p:cNvGrpSpPr/>
          <p:nvPr/>
        </p:nvGrpSpPr>
        <p:grpSpPr>
          <a:xfrm>
            <a:off x="1140934" y="6600001"/>
            <a:ext cx="2260154" cy="361827"/>
            <a:chOff x="0" y="0"/>
            <a:chExt cx="2260152" cy="361825"/>
          </a:xfrm>
        </p:grpSpPr>
        <p:grpSp>
          <p:nvGrpSpPr>
            <p:cNvPr id="5701" name="Group 5701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5699" name="Shape 5699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FF9901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700" name="Shape 5700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2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0.71)</a:t>
                </a:r>
              </a:p>
            </p:txBody>
          </p:sp>
        </p:grpSp>
        <p:pic>
          <p:nvPicPr>
            <p:cNvPr id="5702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5000"/>
                </a:srgbClr>
              </a:outerShdw>
            </a:effectLst>
          </p:spPr>
        </p:pic>
      </p:grpSp>
      <p:grpSp>
        <p:nvGrpSpPr>
          <p:cNvPr id="5708" name="Group 5708"/>
          <p:cNvGrpSpPr/>
          <p:nvPr/>
        </p:nvGrpSpPr>
        <p:grpSpPr>
          <a:xfrm>
            <a:off x="1140934" y="6930201"/>
            <a:ext cx="2260154" cy="361827"/>
            <a:chOff x="0" y="0"/>
            <a:chExt cx="2260152" cy="361825"/>
          </a:xfrm>
        </p:grpSpPr>
        <p:grpSp>
          <p:nvGrpSpPr>
            <p:cNvPr id="5706" name="Group 5706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5704" name="Shape 5704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FF3301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705" name="Shape 5705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3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0.63)</a:t>
                </a:r>
              </a:p>
            </p:txBody>
          </p:sp>
        </p:grpSp>
        <p:pic>
          <p:nvPicPr>
            <p:cNvPr id="5707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5000"/>
                </a:srgbClr>
              </a:outerShdw>
            </a:effectLst>
          </p:spPr>
        </p:pic>
      </p:grpSp>
      <p:grpSp>
        <p:nvGrpSpPr>
          <p:cNvPr id="5711" name="Group 5711"/>
          <p:cNvGrpSpPr/>
          <p:nvPr/>
        </p:nvGrpSpPr>
        <p:grpSpPr>
          <a:xfrm>
            <a:off x="1257300" y="2578100"/>
            <a:ext cx="8866089" cy="361826"/>
            <a:chOff x="0" y="0"/>
            <a:chExt cx="8866088" cy="361825"/>
          </a:xfrm>
        </p:grpSpPr>
        <p:sp>
          <p:nvSpPr>
            <p:cNvPr id="5709" name="Shape 5709"/>
            <p:cNvSpPr/>
            <p:nvPr/>
          </p:nvSpPr>
          <p:spPr>
            <a:xfrm>
              <a:off x="0" y="0"/>
              <a:ext cx="8866089" cy="361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marL="228600" indent="-228600">
                <a:lnSpc>
                  <a:spcPts val="2200"/>
                </a:lnSpc>
                <a:spcBef>
                  <a:spcPts val="400"/>
                </a:spcBef>
                <a:buSzPct val="100000"/>
                <a:buChar char="•"/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posterior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t> is raised to a power,    : the heat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 = 1/(1 +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iT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</a:p>
          </p:txBody>
        </p:sp>
        <p:pic>
          <p:nvPicPr>
            <p:cNvPr id="5710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295988" y="76203"/>
              <a:ext cx="198724" cy="228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712" name="Shape 5712"/>
          <p:cNvSpPr/>
          <p:nvPr/>
        </p:nvSpPr>
        <p:spPr>
          <a:xfrm>
            <a:off x="1257300" y="2895600"/>
            <a:ext cx="8866089" cy="6351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cold chain samples the true posterior, whereas the heated chains sample successively ‘flattened’ distortions of the posterior</a:t>
            </a:r>
          </a:p>
        </p:txBody>
      </p:sp>
      <p:pic>
        <p:nvPicPr>
          <p:cNvPr id="5713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3975115"/>
            <a:ext cx="10160000" cy="172717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sp>
        <p:nvSpPr>
          <p:cNvPr id="5714" name="Shape 5714"/>
          <p:cNvSpPr/>
          <p:nvPr/>
        </p:nvSpPr>
        <p:spPr>
          <a:xfrm>
            <a:off x="1003300" y="21971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The chains are incrementally heated, such that the first chain is cold (unmodified).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6" name="Shape 5716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Metropolis-Coupled MCMC </a:t>
            </a:r>
          </a:p>
        </p:txBody>
      </p:sp>
      <p:sp>
        <p:nvSpPr>
          <p:cNvPr id="5717" name="Shape 5717"/>
          <p:cNvSpPr/>
          <p:nvPr/>
        </p:nvSpPr>
        <p:spPr>
          <a:xfrm>
            <a:off x="533400" y="13716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MC</a:t>
            </a:r>
            <a:r>
              <a:rPr baseline="31250" sz="1600"/>
              <a:t>3</a:t>
            </a:r>
            <a:r>
              <a:t> algorithm</a:t>
            </a:r>
          </a:p>
        </p:txBody>
      </p:sp>
      <p:sp>
        <p:nvSpPr>
          <p:cNvPr id="5718" name="Shape 5718"/>
          <p:cNvSpPr/>
          <p:nvPr/>
        </p:nvSpPr>
        <p:spPr>
          <a:xfrm>
            <a:off x="1003300" y="1828800"/>
            <a:ext cx="8866090" cy="3618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1. Initialize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t> independent M-H MCMC chains with random values for all parameters.</a:t>
            </a:r>
          </a:p>
        </p:txBody>
      </p:sp>
      <p:grpSp>
        <p:nvGrpSpPr>
          <p:cNvPr id="5723" name="Group 5723"/>
          <p:cNvGrpSpPr/>
          <p:nvPr/>
        </p:nvGrpSpPr>
        <p:grpSpPr>
          <a:xfrm>
            <a:off x="1140934" y="5939602"/>
            <a:ext cx="2260154" cy="361827"/>
            <a:chOff x="0" y="0"/>
            <a:chExt cx="2260152" cy="361825"/>
          </a:xfrm>
        </p:grpSpPr>
        <p:grpSp>
          <p:nvGrpSpPr>
            <p:cNvPr id="5721" name="Group 5721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5719" name="Shape 5719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0433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720" name="Shape 5720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0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1.00)</a:t>
                </a:r>
              </a:p>
            </p:txBody>
          </p:sp>
        </p:grpSp>
        <p:pic>
          <p:nvPicPr>
            <p:cNvPr id="5722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5000"/>
                </a:srgbClr>
              </a:outerShdw>
            </a:effectLst>
          </p:spPr>
        </p:pic>
      </p:grpSp>
      <p:grpSp>
        <p:nvGrpSpPr>
          <p:cNvPr id="5728" name="Group 5728"/>
          <p:cNvGrpSpPr/>
          <p:nvPr/>
        </p:nvGrpSpPr>
        <p:grpSpPr>
          <a:xfrm>
            <a:off x="1140934" y="6269802"/>
            <a:ext cx="2260154" cy="361827"/>
            <a:chOff x="0" y="0"/>
            <a:chExt cx="2260152" cy="361825"/>
          </a:xfrm>
        </p:grpSpPr>
        <p:grpSp>
          <p:nvGrpSpPr>
            <p:cNvPr id="5726" name="Group 5726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5724" name="Shape 5724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FFCC01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725" name="Shape 5725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1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0.83)</a:t>
                </a:r>
              </a:p>
            </p:txBody>
          </p:sp>
        </p:grpSp>
        <p:pic>
          <p:nvPicPr>
            <p:cNvPr id="5727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5000"/>
                </a:srgbClr>
              </a:outerShdw>
            </a:effectLst>
          </p:spPr>
        </p:pic>
      </p:grpSp>
      <p:grpSp>
        <p:nvGrpSpPr>
          <p:cNvPr id="5733" name="Group 5733"/>
          <p:cNvGrpSpPr/>
          <p:nvPr/>
        </p:nvGrpSpPr>
        <p:grpSpPr>
          <a:xfrm>
            <a:off x="1140934" y="6600001"/>
            <a:ext cx="2260154" cy="361827"/>
            <a:chOff x="0" y="0"/>
            <a:chExt cx="2260152" cy="361825"/>
          </a:xfrm>
        </p:grpSpPr>
        <p:grpSp>
          <p:nvGrpSpPr>
            <p:cNvPr id="5731" name="Group 5731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5729" name="Shape 5729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FF9901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730" name="Shape 5730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2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0.71)</a:t>
                </a:r>
              </a:p>
            </p:txBody>
          </p:sp>
        </p:grpSp>
        <p:pic>
          <p:nvPicPr>
            <p:cNvPr id="5732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5000"/>
                </a:srgbClr>
              </a:outerShdw>
            </a:effectLst>
          </p:spPr>
        </p:pic>
      </p:grpSp>
      <p:grpSp>
        <p:nvGrpSpPr>
          <p:cNvPr id="5738" name="Group 5738"/>
          <p:cNvGrpSpPr/>
          <p:nvPr/>
        </p:nvGrpSpPr>
        <p:grpSpPr>
          <a:xfrm>
            <a:off x="1140934" y="6930201"/>
            <a:ext cx="2260154" cy="361827"/>
            <a:chOff x="0" y="0"/>
            <a:chExt cx="2260152" cy="361825"/>
          </a:xfrm>
        </p:grpSpPr>
        <p:grpSp>
          <p:nvGrpSpPr>
            <p:cNvPr id="5736" name="Group 5736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5734" name="Shape 5734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FF3301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735" name="Shape 5735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3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0.63)</a:t>
                </a:r>
              </a:p>
            </p:txBody>
          </p:sp>
        </p:grpSp>
        <p:pic>
          <p:nvPicPr>
            <p:cNvPr id="5737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5000"/>
                </a:srgbClr>
              </a:outerShdw>
            </a:effectLst>
          </p:spPr>
        </p:pic>
      </p:grpSp>
      <p:grpSp>
        <p:nvGrpSpPr>
          <p:cNvPr id="5741" name="Group 5741"/>
          <p:cNvGrpSpPr/>
          <p:nvPr/>
        </p:nvGrpSpPr>
        <p:grpSpPr>
          <a:xfrm>
            <a:off x="1257300" y="2578100"/>
            <a:ext cx="8866089" cy="361826"/>
            <a:chOff x="0" y="0"/>
            <a:chExt cx="8866088" cy="361825"/>
          </a:xfrm>
        </p:grpSpPr>
        <p:sp>
          <p:nvSpPr>
            <p:cNvPr id="5739" name="Shape 5739"/>
            <p:cNvSpPr/>
            <p:nvPr/>
          </p:nvSpPr>
          <p:spPr>
            <a:xfrm>
              <a:off x="0" y="0"/>
              <a:ext cx="8866089" cy="361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marL="228600" indent="-228600">
                <a:lnSpc>
                  <a:spcPts val="2200"/>
                </a:lnSpc>
                <a:spcBef>
                  <a:spcPts val="400"/>
                </a:spcBef>
                <a:buSzPct val="100000"/>
                <a:buChar char="•"/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posterior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t> is raised to a power,    : the heat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 = 1/(1 +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iT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</a:p>
          </p:txBody>
        </p:sp>
        <p:pic>
          <p:nvPicPr>
            <p:cNvPr id="5740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295988" y="76203"/>
              <a:ext cx="198724" cy="228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742" name="Shape 5742"/>
          <p:cNvSpPr/>
          <p:nvPr/>
        </p:nvSpPr>
        <p:spPr>
          <a:xfrm>
            <a:off x="1257300" y="34925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heated chains to more readily traverse regions of low probability</a:t>
            </a:r>
          </a:p>
        </p:txBody>
      </p:sp>
      <p:sp>
        <p:nvSpPr>
          <p:cNvPr id="5743" name="Shape 5743"/>
          <p:cNvSpPr/>
          <p:nvPr/>
        </p:nvSpPr>
        <p:spPr>
          <a:xfrm>
            <a:off x="1257300" y="2895600"/>
            <a:ext cx="8866089" cy="6351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cold chain samples the true posterior, whereas the heated chains sample successively ‘flattened’ distortions of the posterior</a:t>
            </a:r>
          </a:p>
        </p:txBody>
      </p:sp>
      <p:pic>
        <p:nvPicPr>
          <p:cNvPr id="574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3975115"/>
            <a:ext cx="10160000" cy="172717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sp>
        <p:nvSpPr>
          <p:cNvPr id="5745" name="Shape 5745"/>
          <p:cNvSpPr/>
          <p:nvPr/>
        </p:nvSpPr>
        <p:spPr>
          <a:xfrm>
            <a:off x="1003300" y="21971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The chains are incrementally heated, such that the first chain is cold (unmodified).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7" name="Shape 5747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Metropolis-Coupled MCMC </a:t>
            </a:r>
          </a:p>
        </p:txBody>
      </p:sp>
      <p:sp>
        <p:nvSpPr>
          <p:cNvPr id="5748" name="Shape 5748"/>
          <p:cNvSpPr/>
          <p:nvPr/>
        </p:nvSpPr>
        <p:spPr>
          <a:xfrm>
            <a:off x="533400" y="13716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MC</a:t>
            </a:r>
            <a:r>
              <a:rPr baseline="31250" sz="1600"/>
              <a:t>3</a:t>
            </a:r>
            <a:r>
              <a:t> algorithm</a:t>
            </a:r>
          </a:p>
        </p:txBody>
      </p:sp>
      <p:sp>
        <p:nvSpPr>
          <p:cNvPr id="5749" name="Shape 5749"/>
          <p:cNvSpPr/>
          <p:nvPr/>
        </p:nvSpPr>
        <p:spPr>
          <a:xfrm>
            <a:off x="1003300" y="1828800"/>
            <a:ext cx="8866090" cy="3618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1. Initialize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t> independent M-H MCMC chains with random values for all parameters.</a:t>
            </a:r>
          </a:p>
        </p:txBody>
      </p:sp>
      <p:grpSp>
        <p:nvGrpSpPr>
          <p:cNvPr id="5754" name="Group 5754"/>
          <p:cNvGrpSpPr/>
          <p:nvPr/>
        </p:nvGrpSpPr>
        <p:grpSpPr>
          <a:xfrm>
            <a:off x="1140934" y="5939602"/>
            <a:ext cx="2260154" cy="361827"/>
            <a:chOff x="0" y="0"/>
            <a:chExt cx="2260152" cy="361825"/>
          </a:xfrm>
        </p:grpSpPr>
        <p:grpSp>
          <p:nvGrpSpPr>
            <p:cNvPr id="5752" name="Group 5752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5750" name="Shape 5750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0433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751" name="Shape 5751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0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1.00)</a:t>
                </a:r>
              </a:p>
            </p:txBody>
          </p:sp>
        </p:grpSp>
        <p:pic>
          <p:nvPicPr>
            <p:cNvPr id="5753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5000"/>
                </a:srgbClr>
              </a:outerShdw>
            </a:effectLst>
          </p:spPr>
        </p:pic>
      </p:grpSp>
      <p:grpSp>
        <p:nvGrpSpPr>
          <p:cNvPr id="5759" name="Group 5759"/>
          <p:cNvGrpSpPr/>
          <p:nvPr/>
        </p:nvGrpSpPr>
        <p:grpSpPr>
          <a:xfrm>
            <a:off x="1140934" y="6269802"/>
            <a:ext cx="2260154" cy="361827"/>
            <a:chOff x="0" y="0"/>
            <a:chExt cx="2260152" cy="361825"/>
          </a:xfrm>
        </p:grpSpPr>
        <p:grpSp>
          <p:nvGrpSpPr>
            <p:cNvPr id="5757" name="Group 5757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5755" name="Shape 5755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FFCC01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756" name="Shape 5756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1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0.83)</a:t>
                </a:r>
              </a:p>
            </p:txBody>
          </p:sp>
        </p:grpSp>
        <p:pic>
          <p:nvPicPr>
            <p:cNvPr id="5758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5000"/>
                </a:srgbClr>
              </a:outerShdw>
            </a:effectLst>
          </p:spPr>
        </p:pic>
      </p:grpSp>
      <p:grpSp>
        <p:nvGrpSpPr>
          <p:cNvPr id="5764" name="Group 5764"/>
          <p:cNvGrpSpPr/>
          <p:nvPr/>
        </p:nvGrpSpPr>
        <p:grpSpPr>
          <a:xfrm>
            <a:off x="1140934" y="6600001"/>
            <a:ext cx="2260154" cy="361827"/>
            <a:chOff x="0" y="0"/>
            <a:chExt cx="2260152" cy="361825"/>
          </a:xfrm>
        </p:grpSpPr>
        <p:grpSp>
          <p:nvGrpSpPr>
            <p:cNvPr id="5762" name="Group 5762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5760" name="Shape 5760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FF9901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761" name="Shape 5761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2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0.71)</a:t>
                </a:r>
              </a:p>
            </p:txBody>
          </p:sp>
        </p:grpSp>
        <p:pic>
          <p:nvPicPr>
            <p:cNvPr id="5763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5000"/>
                </a:srgbClr>
              </a:outerShdw>
            </a:effectLst>
          </p:spPr>
        </p:pic>
      </p:grpSp>
      <p:grpSp>
        <p:nvGrpSpPr>
          <p:cNvPr id="5769" name="Group 5769"/>
          <p:cNvGrpSpPr/>
          <p:nvPr/>
        </p:nvGrpSpPr>
        <p:grpSpPr>
          <a:xfrm>
            <a:off x="1140934" y="6930201"/>
            <a:ext cx="2260154" cy="361827"/>
            <a:chOff x="0" y="0"/>
            <a:chExt cx="2260152" cy="361825"/>
          </a:xfrm>
        </p:grpSpPr>
        <p:grpSp>
          <p:nvGrpSpPr>
            <p:cNvPr id="5767" name="Group 5767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5765" name="Shape 5765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FF3301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766" name="Shape 5766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3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0.63)</a:t>
                </a:r>
              </a:p>
            </p:txBody>
          </p:sp>
        </p:grpSp>
        <p:pic>
          <p:nvPicPr>
            <p:cNvPr id="5768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5000"/>
                </a:srgbClr>
              </a:outerShdw>
            </a:effectLst>
          </p:spPr>
        </p:pic>
      </p:grpSp>
      <p:grpSp>
        <p:nvGrpSpPr>
          <p:cNvPr id="5772" name="Group 5772"/>
          <p:cNvGrpSpPr/>
          <p:nvPr/>
        </p:nvGrpSpPr>
        <p:grpSpPr>
          <a:xfrm>
            <a:off x="1257300" y="2578100"/>
            <a:ext cx="8866089" cy="361826"/>
            <a:chOff x="0" y="0"/>
            <a:chExt cx="8866088" cy="361825"/>
          </a:xfrm>
        </p:grpSpPr>
        <p:sp>
          <p:nvSpPr>
            <p:cNvPr id="5770" name="Shape 5770"/>
            <p:cNvSpPr/>
            <p:nvPr/>
          </p:nvSpPr>
          <p:spPr>
            <a:xfrm>
              <a:off x="0" y="0"/>
              <a:ext cx="8866089" cy="361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marL="228600" indent="-228600">
                <a:lnSpc>
                  <a:spcPts val="2200"/>
                </a:lnSpc>
                <a:spcBef>
                  <a:spcPts val="400"/>
                </a:spcBef>
                <a:buSzPct val="100000"/>
                <a:buChar char="•"/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posterior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t> is raised to a power,    : the heat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 = 1/(1 +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iT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</a:p>
          </p:txBody>
        </p:sp>
        <p:pic>
          <p:nvPicPr>
            <p:cNvPr id="5771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295988" y="76203"/>
              <a:ext cx="198724" cy="228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773" name="Shape 5773"/>
          <p:cNvSpPr/>
          <p:nvPr/>
        </p:nvSpPr>
        <p:spPr>
          <a:xfrm>
            <a:off x="1257300" y="34925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heated chains to more readily traverse regions of low probability</a:t>
            </a:r>
          </a:p>
        </p:txBody>
      </p:sp>
      <p:sp>
        <p:nvSpPr>
          <p:cNvPr id="5774" name="Shape 5774"/>
          <p:cNvSpPr/>
          <p:nvPr/>
        </p:nvSpPr>
        <p:spPr>
          <a:xfrm>
            <a:off x="1257300" y="2895600"/>
            <a:ext cx="8866089" cy="6351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cold chain samples the true posterior, whereas the heated chains sample successively ‘flattened’ distortions of the posterior</a:t>
            </a:r>
          </a:p>
        </p:txBody>
      </p:sp>
      <p:pic>
        <p:nvPicPr>
          <p:cNvPr id="577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3975115"/>
            <a:ext cx="10160000" cy="172717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sp>
        <p:nvSpPr>
          <p:cNvPr id="5776" name="Shape 5776"/>
          <p:cNvSpPr/>
          <p:nvPr/>
        </p:nvSpPr>
        <p:spPr>
          <a:xfrm>
            <a:off x="1815635" y="4321134"/>
            <a:ext cx="190501" cy="190501"/>
          </a:xfrm>
          <a:prstGeom prst="ellipse">
            <a:avLst/>
          </a:prstGeom>
          <a:solidFill>
            <a:srgbClr val="FF990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777" name="Shape 5777"/>
          <p:cNvSpPr/>
          <p:nvPr/>
        </p:nvSpPr>
        <p:spPr>
          <a:xfrm>
            <a:off x="2929227" y="3874778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778" name="Shape 5778"/>
          <p:cNvSpPr/>
          <p:nvPr/>
        </p:nvSpPr>
        <p:spPr>
          <a:xfrm>
            <a:off x="3348670" y="4241665"/>
            <a:ext cx="190501" cy="190501"/>
          </a:xfrm>
          <a:prstGeom prst="ellipse">
            <a:avLst/>
          </a:prstGeom>
          <a:solidFill>
            <a:srgbClr val="FF330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779" name="Shape 5779"/>
          <p:cNvSpPr/>
          <p:nvPr/>
        </p:nvSpPr>
        <p:spPr>
          <a:xfrm>
            <a:off x="8155309" y="4625934"/>
            <a:ext cx="190501" cy="190501"/>
          </a:xfrm>
          <a:prstGeom prst="ellipse">
            <a:avLst/>
          </a:prstGeom>
          <a:solidFill>
            <a:srgbClr val="FFCC0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780" name="Shape 5780"/>
          <p:cNvSpPr/>
          <p:nvPr/>
        </p:nvSpPr>
        <p:spPr>
          <a:xfrm>
            <a:off x="1003300" y="21971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The chains are incrementally heated, such that the first chain is cold (unmodified).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after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015981 0.001125 0.031829 0.004476 0.047286 0.009999 C 0.060775 0.014818 0.073906 0.021271 0.086515 0.029276" origin="layout" pathEditMode="relative">
                                      <p:cBhvr>
                                        <p:cTn id="6" dur="1000" fill="hold"/>
                                        <p:tgtEl>
                                          <p:spTgt spid="57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with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017081 -0.006514 0.034866 -0.009129 0.052602 -0.007736 C 0.070718 -0.006312 0.088513 -0.000728 0.105204 0.008771" origin="layout" pathEditMode="relative">
                                      <p:cBhvr>
                                        <p:cTn id="9" dur="1000" fill="hold"/>
                                        <p:tgtEl>
                                          <p:spTgt spid="57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path" nodeType="with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016242 0.000023 0.032368 0.003643 0.047719 0.010717 C 0.068510 0.020298 0.087236 0.035853 0.106004 0.050771 C 0.124026 0.065096 0.142293 0.079002 0.160800 0.092475" origin="layout" pathEditMode="relative">
                                      <p:cBhvr>
                                        <p:cTn id="12" dur="1000" fill="hold"/>
                                        <p:tgtEl>
                                          <p:spTgt spid="57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path" nodeType="with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012759 -0.006786 0.025967 -0.011960 0.039451 -0.015454 C 0.057818 -0.020213 0.076565 -0.021826 0.095239 -0.020253" origin="layout" pathEditMode="relative">
                                      <p:cBhvr>
                                        <p:cTn id="15" dur="1000" fill="hold"/>
                                        <p:tgtEl>
                                          <p:spTgt spid="57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path" nodeType="afterEffect" presetSubtype="0" presetID="-1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95239 -0.020253 C 0.122978 -0.022154 0.158493 -0.017083 0.185055 -0.006121 C 0.217248 0.007164 0.247137 0.028838 0.273118 0.057455" origin="layout" pathEditMode="relative">
                                      <p:cBhvr>
                                        <p:cTn id="18" dur="1000" fill="hold"/>
                                        <p:tgtEl>
                                          <p:spTgt spid="57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path" nodeType="withEffect" presetSubtype="0" presetID="-1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160800 0.092475 C 0.177018 0.106073 0.194624 0.116475 0.213072 0.123359 C 0.231387 0.130193 0.250343 0.133488 0.269360 0.133145" origin="layout" pathEditMode="relative">
                                      <p:cBhvr>
                                        <p:cTn id="21" dur="1000" fill="hold"/>
                                        <p:tgtEl>
                                          <p:spTgt spid="57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path" nodeType="withEffect" presetSubtype="0" presetID="-1" grpId="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105204 0.008771 C 0.080960 -0.003768 0.054929 -0.008968 0.028993 -0.006451 C 0.003041 -0.003933 -0.022168 0.006247 -0.044806 0.023354" origin="layout" pathEditMode="relative">
                                      <p:cBhvr>
                                        <p:cTn id="24" dur="1000" fill="hold"/>
                                        <p:tgtEl>
                                          <p:spTgt spid="57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path" nodeType="withEffect" presetSubtype="0" presetID="-1" grpId="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86515 0.029276 L 0.124243 0.062045" origin="layout" pathEditMode="relative">
                                      <p:cBhvr>
                                        <p:cTn id="27" dur="1000" fill="hold"/>
                                        <p:tgtEl>
                                          <p:spTgt spid="57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975115"/>
            <a:ext cx="10160000" cy="172717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sp>
        <p:nvSpPr>
          <p:cNvPr id="5783" name="Shape 5783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Metropolis-Coupled MCMC </a:t>
            </a:r>
          </a:p>
        </p:txBody>
      </p:sp>
      <p:sp>
        <p:nvSpPr>
          <p:cNvPr id="5784" name="Shape 5784"/>
          <p:cNvSpPr/>
          <p:nvPr/>
        </p:nvSpPr>
        <p:spPr>
          <a:xfrm>
            <a:off x="533400" y="13716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MC</a:t>
            </a:r>
            <a:r>
              <a:rPr baseline="31250" sz="1600"/>
              <a:t>3</a:t>
            </a:r>
            <a:r>
              <a:t> algorithm</a:t>
            </a:r>
          </a:p>
        </p:txBody>
      </p:sp>
      <p:sp>
        <p:nvSpPr>
          <p:cNvPr id="5785" name="Shape 5785"/>
          <p:cNvSpPr/>
          <p:nvPr/>
        </p:nvSpPr>
        <p:spPr>
          <a:xfrm>
            <a:off x="1003300" y="1828800"/>
            <a:ext cx="8866090" cy="3618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1. Initialize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t> independent M-H MCMC chains with random values for all parameters.</a:t>
            </a:r>
          </a:p>
        </p:txBody>
      </p:sp>
      <p:sp>
        <p:nvSpPr>
          <p:cNvPr id="5786" name="Shape 5786"/>
          <p:cNvSpPr/>
          <p:nvPr/>
        </p:nvSpPr>
        <p:spPr>
          <a:xfrm>
            <a:off x="6081821" y="5259491"/>
            <a:ext cx="190501" cy="190501"/>
          </a:xfrm>
          <a:prstGeom prst="ellipse">
            <a:avLst/>
          </a:prstGeom>
          <a:solidFill>
            <a:srgbClr val="FF330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787" name="Shape 5787"/>
          <p:cNvSpPr/>
          <p:nvPr/>
        </p:nvSpPr>
        <p:spPr>
          <a:xfrm>
            <a:off x="4594464" y="4756150"/>
            <a:ext cx="190501" cy="190500"/>
          </a:xfrm>
          <a:prstGeom prst="ellipse">
            <a:avLst/>
          </a:prstGeom>
          <a:solidFill>
            <a:srgbClr val="FF990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788" name="Shape 5788"/>
          <p:cNvSpPr/>
          <p:nvPr/>
        </p:nvSpPr>
        <p:spPr>
          <a:xfrm>
            <a:off x="4188084" y="4346534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789" name="Shape 5789"/>
          <p:cNvSpPr/>
          <p:nvPr/>
        </p:nvSpPr>
        <p:spPr>
          <a:xfrm>
            <a:off x="7707695" y="4803734"/>
            <a:ext cx="190501" cy="190501"/>
          </a:xfrm>
          <a:prstGeom prst="ellipse">
            <a:avLst/>
          </a:prstGeom>
          <a:solidFill>
            <a:srgbClr val="FFCC0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790" name="Shape 5790"/>
          <p:cNvSpPr/>
          <p:nvPr/>
        </p:nvSpPr>
        <p:spPr>
          <a:xfrm>
            <a:off x="1003300" y="25781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3. At prescribed intervals, two chains are randomly selected to swap.</a:t>
            </a:r>
          </a:p>
        </p:txBody>
      </p:sp>
      <p:grpSp>
        <p:nvGrpSpPr>
          <p:cNvPr id="5795" name="Group 5795"/>
          <p:cNvGrpSpPr/>
          <p:nvPr/>
        </p:nvGrpSpPr>
        <p:grpSpPr>
          <a:xfrm>
            <a:off x="1140934" y="5939602"/>
            <a:ext cx="2260154" cy="361827"/>
            <a:chOff x="0" y="0"/>
            <a:chExt cx="2260152" cy="361825"/>
          </a:xfrm>
        </p:grpSpPr>
        <p:grpSp>
          <p:nvGrpSpPr>
            <p:cNvPr id="5793" name="Group 5793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5791" name="Shape 5791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0433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792" name="Shape 5792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0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1.00)</a:t>
                </a:r>
              </a:p>
            </p:txBody>
          </p:sp>
        </p:grpSp>
        <p:pic>
          <p:nvPicPr>
            <p:cNvPr id="5794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5000"/>
                </a:srgbClr>
              </a:outerShdw>
            </a:effectLst>
          </p:spPr>
        </p:pic>
      </p:grpSp>
      <p:grpSp>
        <p:nvGrpSpPr>
          <p:cNvPr id="5800" name="Group 5800"/>
          <p:cNvGrpSpPr/>
          <p:nvPr/>
        </p:nvGrpSpPr>
        <p:grpSpPr>
          <a:xfrm>
            <a:off x="1140934" y="6269802"/>
            <a:ext cx="2260154" cy="361827"/>
            <a:chOff x="0" y="0"/>
            <a:chExt cx="2260152" cy="361825"/>
          </a:xfrm>
        </p:grpSpPr>
        <p:grpSp>
          <p:nvGrpSpPr>
            <p:cNvPr id="5798" name="Group 5798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5796" name="Shape 5796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FFCC01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797" name="Shape 5797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1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0.83)</a:t>
                </a:r>
              </a:p>
            </p:txBody>
          </p:sp>
        </p:grpSp>
        <p:pic>
          <p:nvPicPr>
            <p:cNvPr id="5799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5000"/>
                </a:srgbClr>
              </a:outerShdw>
            </a:effectLst>
          </p:spPr>
        </p:pic>
      </p:grpSp>
      <p:grpSp>
        <p:nvGrpSpPr>
          <p:cNvPr id="5805" name="Group 5805"/>
          <p:cNvGrpSpPr/>
          <p:nvPr/>
        </p:nvGrpSpPr>
        <p:grpSpPr>
          <a:xfrm>
            <a:off x="1140934" y="6600001"/>
            <a:ext cx="2260154" cy="361827"/>
            <a:chOff x="0" y="0"/>
            <a:chExt cx="2260152" cy="361825"/>
          </a:xfrm>
        </p:grpSpPr>
        <p:grpSp>
          <p:nvGrpSpPr>
            <p:cNvPr id="5803" name="Group 5803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5801" name="Shape 5801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FF9901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802" name="Shape 5802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2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0.71)</a:t>
                </a:r>
              </a:p>
            </p:txBody>
          </p:sp>
        </p:grpSp>
        <p:pic>
          <p:nvPicPr>
            <p:cNvPr id="5804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5000"/>
                </a:srgbClr>
              </a:outerShdw>
            </a:effectLst>
          </p:spPr>
        </p:pic>
      </p:grpSp>
      <p:grpSp>
        <p:nvGrpSpPr>
          <p:cNvPr id="5810" name="Group 5810"/>
          <p:cNvGrpSpPr/>
          <p:nvPr/>
        </p:nvGrpSpPr>
        <p:grpSpPr>
          <a:xfrm>
            <a:off x="1140934" y="6930201"/>
            <a:ext cx="2260154" cy="361827"/>
            <a:chOff x="0" y="0"/>
            <a:chExt cx="2260152" cy="361825"/>
          </a:xfrm>
        </p:grpSpPr>
        <p:grpSp>
          <p:nvGrpSpPr>
            <p:cNvPr id="5808" name="Group 5808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5806" name="Shape 5806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FF3301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807" name="Shape 5807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3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0.63)</a:t>
                </a:r>
              </a:p>
            </p:txBody>
          </p:sp>
        </p:grpSp>
        <p:pic>
          <p:nvPicPr>
            <p:cNvPr id="5809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5000"/>
                </a:srgbClr>
              </a:outerShdw>
            </a:effectLst>
          </p:spPr>
        </p:pic>
      </p:grpSp>
      <p:sp>
        <p:nvSpPr>
          <p:cNvPr id="5811" name="Shape 5811"/>
          <p:cNvSpPr/>
          <p:nvPr/>
        </p:nvSpPr>
        <p:spPr>
          <a:xfrm>
            <a:off x="1003300" y="21971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The chains are incrementally heated, such that the first chain is cold (unmodified).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Subtype="0" presetID="26" grpId="1" fill="hold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id="6" dur="1500" fill="hold" tmFilter="0, 0; .2, .5; .8, .5; 1, 0"/>
                                        <p:tgtEl>
                                          <p:spTgt spid="57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750" fill="hold" autoRev="1"/>
                                        <p:tgtEl>
                                          <p:spTgt spid="57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mph" nodeType="withEffect" presetSubtype="0" presetID="26" grpId="2" fill="hold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id="10" dur="1500" fill="hold" tmFilter="0, 0; .2, .5; .8, .5; 1, 0"/>
                                        <p:tgtEl>
                                          <p:spTgt spid="578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750" fill="hold" autoRev="1"/>
                                        <p:tgtEl>
                                          <p:spTgt spid="578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789" grpId="2"/>
      <p:bldP build="whole" bldLvl="1" animBg="1" rev="0" advAuto="0" spid="5788" grpId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975115"/>
            <a:ext cx="10160000" cy="172717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sp>
        <p:nvSpPr>
          <p:cNvPr id="5814" name="Shape 5814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Metropolis-Coupled MCMC </a:t>
            </a:r>
          </a:p>
        </p:txBody>
      </p:sp>
      <p:sp>
        <p:nvSpPr>
          <p:cNvPr id="5815" name="Shape 5815"/>
          <p:cNvSpPr/>
          <p:nvPr/>
        </p:nvSpPr>
        <p:spPr>
          <a:xfrm>
            <a:off x="533400" y="13716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MC</a:t>
            </a:r>
            <a:r>
              <a:rPr baseline="31250" sz="1600"/>
              <a:t>3</a:t>
            </a:r>
            <a:r>
              <a:t> algorithm</a:t>
            </a:r>
          </a:p>
        </p:txBody>
      </p:sp>
      <p:sp>
        <p:nvSpPr>
          <p:cNvPr id="5816" name="Shape 5816"/>
          <p:cNvSpPr/>
          <p:nvPr/>
        </p:nvSpPr>
        <p:spPr>
          <a:xfrm>
            <a:off x="1003300" y="1828800"/>
            <a:ext cx="8866090" cy="3618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1. Initialize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t> independent M-H MCMC chains with random values for all parameters.</a:t>
            </a:r>
          </a:p>
        </p:txBody>
      </p:sp>
      <p:sp>
        <p:nvSpPr>
          <p:cNvPr id="5817" name="Shape 5817"/>
          <p:cNvSpPr/>
          <p:nvPr/>
        </p:nvSpPr>
        <p:spPr>
          <a:xfrm>
            <a:off x="4188084" y="4346534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818" name="Shape 5818"/>
          <p:cNvSpPr/>
          <p:nvPr/>
        </p:nvSpPr>
        <p:spPr>
          <a:xfrm>
            <a:off x="1003300" y="25781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3. At prescribed intervals, two chains are randomly selected to swap.</a:t>
            </a:r>
          </a:p>
        </p:txBody>
      </p:sp>
      <p:grpSp>
        <p:nvGrpSpPr>
          <p:cNvPr id="5823" name="Group 5823"/>
          <p:cNvGrpSpPr/>
          <p:nvPr/>
        </p:nvGrpSpPr>
        <p:grpSpPr>
          <a:xfrm>
            <a:off x="1140934" y="5939602"/>
            <a:ext cx="2260154" cy="361827"/>
            <a:chOff x="0" y="0"/>
            <a:chExt cx="2260152" cy="361825"/>
          </a:xfrm>
        </p:grpSpPr>
        <p:grpSp>
          <p:nvGrpSpPr>
            <p:cNvPr id="5821" name="Group 5821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5819" name="Shape 5819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0433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820" name="Shape 5820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0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1.00)</a:t>
                </a:r>
              </a:p>
            </p:txBody>
          </p:sp>
        </p:grpSp>
        <p:pic>
          <p:nvPicPr>
            <p:cNvPr id="5822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5000"/>
                </a:srgbClr>
              </a:outerShdw>
            </a:effectLst>
          </p:spPr>
        </p:pic>
      </p:grpSp>
      <p:grpSp>
        <p:nvGrpSpPr>
          <p:cNvPr id="5828" name="Group 5828"/>
          <p:cNvGrpSpPr/>
          <p:nvPr/>
        </p:nvGrpSpPr>
        <p:grpSpPr>
          <a:xfrm>
            <a:off x="1140934" y="6269802"/>
            <a:ext cx="2260154" cy="361827"/>
            <a:chOff x="0" y="0"/>
            <a:chExt cx="2260152" cy="361825"/>
          </a:xfrm>
        </p:grpSpPr>
        <p:grpSp>
          <p:nvGrpSpPr>
            <p:cNvPr id="5826" name="Group 5826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5824" name="Shape 5824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FFCC01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825" name="Shape 5825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1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0.83)</a:t>
                </a:r>
              </a:p>
            </p:txBody>
          </p:sp>
        </p:grpSp>
        <p:pic>
          <p:nvPicPr>
            <p:cNvPr id="5827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5000"/>
                </a:srgbClr>
              </a:outerShdw>
            </a:effectLst>
          </p:spPr>
        </p:pic>
      </p:grpSp>
      <p:grpSp>
        <p:nvGrpSpPr>
          <p:cNvPr id="5833" name="Group 5833"/>
          <p:cNvGrpSpPr/>
          <p:nvPr/>
        </p:nvGrpSpPr>
        <p:grpSpPr>
          <a:xfrm>
            <a:off x="1140934" y="6600001"/>
            <a:ext cx="2260154" cy="361827"/>
            <a:chOff x="0" y="0"/>
            <a:chExt cx="2260152" cy="361825"/>
          </a:xfrm>
        </p:grpSpPr>
        <p:grpSp>
          <p:nvGrpSpPr>
            <p:cNvPr id="5831" name="Group 5831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5829" name="Shape 5829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FF9901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830" name="Shape 5830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2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0.71)</a:t>
                </a:r>
              </a:p>
            </p:txBody>
          </p:sp>
        </p:grpSp>
        <p:pic>
          <p:nvPicPr>
            <p:cNvPr id="5832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5000"/>
                </a:srgbClr>
              </a:outerShdw>
            </a:effectLst>
          </p:spPr>
        </p:pic>
      </p:grpSp>
      <p:grpSp>
        <p:nvGrpSpPr>
          <p:cNvPr id="5838" name="Group 5838"/>
          <p:cNvGrpSpPr/>
          <p:nvPr/>
        </p:nvGrpSpPr>
        <p:grpSpPr>
          <a:xfrm>
            <a:off x="1140934" y="6930201"/>
            <a:ext cx="2260154" cy="361827"/>
            <a:chOff x="0" y="0"/>
            <a:chExt cx="2260152" cy="361825"/>
          </a:xfrm>
        </p:grpSpPr>
        <p:grpSp>
          <p:nvGrpSpPr>
            <p:cNvPr id="5836" name="Group 5836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5834" name="Shape 5834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FF3301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835" name="Shape 5835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3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0.63)</a:t>
                </a:r>
              </a:p>
            </p:txBody>
          </p:sp>
        </p:grpSp>
        <p:pic>
          <p:nvPicPr>
            <p:cNvPr id="5837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5000"/>
                </a:srgbClr>
              </a:outerShdw>
            </a:effectLst>
          </p:spPr>
        </p:pic>
      </p:grpSp>
      <p:sp>
        <p:nvSpPr>
          <p:cNvPr id="5839" name="Shape 5839"/>
          <p:cNvSpPr/>
          <p:nvPr/>
        </p:nvSpPr>
        <p:spPr>
          <a:xfrm>
            <a:off x="1257300" y="29591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we compute the acceptance probability of swapping the two chains. </a:t>
            </a:r>
          </a:p>
        </p:txBody>
      </p:sp>
      <p:pic>
        <p:nvPicPr>
          <p:cNvPr id="5840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15733" y="3444310"/>
            <a:ext cx="3928534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5841" name="Shape 5841"/>
          <p:cNvSpPr/>
          <p:nvPr/>
        </p:nvSpPr>
        <p:spPr>
          <a:xfrm>
            <a:off x="6081821" y="5259491"/>
            <a:ext cx="190501" cy="190501"/>
          </a:xfrm>
          <a:prstGeom prst="ellipse">
            <a:avLst/>
          </a:prstGeom>
          <a:solidFill>
            <a:srgbClr val="FF330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842" name="Shape 5842"/>
          <p:cNvSpPr/>
          <p:nvPr/>
        </p:nvSpPr>
        <p:spPr>
          <a:xfrm>
            <a:off x="4594464" y="4756150"/>
            <a:ext cx="190501" cy="190500"/>
          </a:xfrm>
          <a:prstGeom prst="ellipse">
            <a:avLst/>
          </a:prstGeom>
          <a:solidFill>
            <a:srgbClr val="FF990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843" name="Shape 5843"/>
          <p:cNvSpPr/>
          <p:nvPr/>
        </p:nvSpPr>
        <p:spPr>
          <a:xfrm>
            <a:off x="7707695" y="4803734"/>
            <a:ext cx="190501" cy="190501"/>
          </a:xfrm>
          <a:prstGeom prst="ellipse">
            <a:avLst/>
          </a:prstGeom>
          <a:solidFill>
            <a:srgbClr val="FFCC0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844" name="Shape 5844"/>
          <p:cNvSpPr/>
          <p:nvPr/>
        </p:nvSpPr>
        <p:spPr>
          <a:xfrm>
            <a:off x="1003300" y="21971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The chains are incrementally heated, such that the first chain is cold (unmodified).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975115"/>
            <a:ext cx="10160000" cy="172717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sp>
        <p:nvSpPr>
          <p:cNvPr id="5847" name="Shape 5847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Metropolis-Coupled MCMC </a:t>
            </a:r>
          </a:p>
        </p:txBody>
      </p:sp>
      <p:sp>
        <p:nvSpPr>
          <p:cNvPr id="5848" name="Shape 5848"/>
          <p:cNvSpPr/>
          <p:nvPr/>
        </p:nvSpPr>
        <p:spPr>
          <a:xfrm>
            <a:off x="533400" y="13716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MC</a:t>
            </a:r>
            <a:r>
              <a:rPr baseline="31250" sz="1600"/>
              <a:t>3</a:t>
            </a:r>
            <a:r>
              <a:t> algorithm</a:t>
            </a:r>
          </a:p>
        </p:txBody>
      </p:sp>
      <p:sp>
        <p:nvSpPr>
          <p:cNvPr id="5849" name="Shape 5849"/>
          <p:cNvSpPr/>
          <p:nvPr/>
        </p:nvSpPr>
        <p:spPr>
          <a:xfrm>
            <a:off x="1003300" y="1828800"/>
            <a:ext cx="8866090" cy="3618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1. Initialize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t> independent M-H MCMC chains with random values for all parameters.</a:t>
            </a:r>
          </a:p>
        </p:txBody>
      </p:sp>
      <p:sp>
        <p:nvSpPr>
          <p:cNvPr id="5850" name="Shape 5850"/>
          <p:cNvSpPr/>
          <p:nvPr/>
        </p:nvSpPr>
        <p:spPr>
          <a:xfrm>
            <a:off x="4188084" y="4346534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851" name="Shape 5851"/>
          <p:cNvSpPr/>
          <p:nvPr/>
        </p:nvSpPr>
        <p:spPr>
          <a:xfrm>
            <a:off x="1003300" y="25781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3. At prescribed intervals, two chains are randomly selected to swap.</a:t>
            </a:r>
          </a:p>
        </p:txBody>
      </p:sp>
      <p:grpSp>
        <p:nvGrpSpPr>
          <p:cNvPr id="5856" name="Group 5856"/>
          <p:cNvGrpSpPr/>
          <p:nvPr/>
        </p:nvGrpSpPr>
        <p:grpSpPr>
          <a:xfrm>
            <a:off x="1140934" y="5939602"/>
            <a:ext cx="2260154" cy="361827"/>
            <a:chOff x="0" y="0"/>
            <a:chExt cx="2260152" cy="361825"/>
          </a:xfrm>
        </p:grpSpPr>
        <p:grpSp>
          <p:nvGrpSpPr>
            <p:cNvPr id="5854" name="Group 5854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5852" name="Shape 5852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0433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853" name="Shape 5853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0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1.00)</a:t>
                </a:r>
              </a:p>
            </p:txBody>
          </p:sp>
        </p:grpSp>
        <p:pic>
          <p:nvPicPr>
            <p:cNvPr id="5855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5000"/>
                </a:srgbClr>
              </a:outerShdw>
            </a:effectLst>
          </p:spPr>
        </p:pic>
      </p:grpSp>
      <p:grpSp>
        <p:nvGrpSpPr>
          <p:cNvPr id="5861" name="Group 5861"/>
          <p:cNvGrpSpPr/>
          <p:nvPr/>
        </p:nvGrpSpPr>
        <p:grpSpPr>
          <a:xfrm>
            <a:off x="1140934" y="6269802"/>
            <a:ext cx="2260154" cy="361827"/>
            <a:chOff x="0" y="0"/>
            <a:chExt cx="2260152" cy="361825"/>
          </a:xfrm>
        </p:grpSpPr>
        <p:grpSp>
          <p:nvGrpSpPr>
            <p:cNvPr id="5859" name="Group 5859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5857" name="Shape 5857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FFCC01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858" name="Shape 5858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1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0.83)</a:t>
                </a:r>
              </a:p>
            </p:txBody>
          </p:sp>
        </p:grpSp>
        <p:pic>
          <p:nvPicPr>
            <p:cNvPr id="5860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5000"/>
                </a:srgbClr>
              </a:outerShdw>
            </a:effectLst>
          </p:spPr>
        </p:pic>
      </p:grpSp>
      <p:grpSp>
        <p:nvGrpSpPr>
          <p:cNvPr id="5866" name="Group 5866"/>
          <p:cNvGrpSpPr/>
          <p:nvPr/>
        </p:nvGrpSpPr>
        <p:grpSpPr>
          <a:xfrm>
            <a:off x="1140934" y="6600001"/>
            <a:ext cx="2260154" cy="361827"/>
            <a:chOff x="0" y="0"/>
            <a:chExt cx="2260152" cy="361825"/>
          </a:xfrm>
        </p:grpSpPr>
        <p:grpSp>
          <p:nvGrpSpPr>
            <p:cNvPr id="5864" name="Group 5864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5862" name="Shape 5862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FF9901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863" name="Shape 5863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2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0.71)</a:t>
                </a:r>
              </a:p>
            </p:txBody>
          </p:sp>
        </p:grpSp>
        <p:pic>
          <p:nvPicPr>
            <p:cNvPr id="5865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5000"/>
                </a:srgbClr>
              </a:outerShdw>
            </a:effectLst>
          </p:spPr>
        </p:pic>
      </p:grpSp>
      <p:grpSp>
        <p:nvGrpSpPr>
          <p:cNvPr id="5871" name="Group 5871"/>
          <p:cNvGrpSpPr/>
          <p:nvPr/>
        </p:nvGrpSpPr>
        <p:grpSpPr>
          <a:xfrm>
            <a:off x="1140934" y="6930201"/>
            <a:ext cx="2260154" cy="361827"/>
            <a:chOff x="0" y="0"/>
            <a:chExt cx="2260152" cy="361825"/>
          </a:xfrm>
        </p:grpSpPr>
        <p:grpSp>
          <p:nvGrpSpPr>
            <p:cNvPr id="5869" name="Group 5869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5867" name="Shape 5867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FF3301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868" name="Shape 5868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3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0.63)</a:t>
                </a:r>
              </a:p>
            </p:txBody>
          </p:sp>
        </p:grpSp>
        <p:pic>
          <p:nvPicPr>
            <p:cNvPr id="5870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5000"/>
                </a:srgbClr>
              </a:outerShdw>
            </a:effectLst>
          </p:spPr>
        </p:pic>
      </p:grpSp>
      <p:sp>
        <p:nvSpPr>
          <p:cNvPr id="5872" name="Shape 5872"/>
          <p:cNvSpPr/>
          <p:nvPr/>
        </p:nvSpPr>
        <p:spPr>
          <a:xfrm>
            <a:off x="1257300" y="29591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we compute the acceptance probability of swapping the two chains. </a:t>
            </a:r>
          </a:p>
        </p:txBody>
      </p:sp>
      <p:sp>
        <p:nvSpPr>
          <p:cNvPr id="5873" name="Shape 5873"/>
          <p:cNvSpPr/>
          <p:nvPr/>
        </p:nvSpPr>
        <p:spPr>
          <a:xfrm>
            <a:off x="1257300" y="33401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if accepted, the chains swap positions (and in computer memory)</a:t>
            </a:r>
          </a:p>
        </p:txBody>
      </p:sp>
      <p:sp>
        <p:nvSpPr>
          <p:cNvPr id="5874" name="Shape 5874"/>
          <p:cNvSpPr/>
          <p:nvPr/>
        </p:nvSpPr>
        <p:spPr>
          <a:xfrm>
            <a:off x="6081821" y="5259491"/>
            <a:ext cx="190501" cy="190501"/>
          </a:xfrm>
          <a:prstGeom prst="ellipse">
            <a:avLst/>
          </a:prstGeom>
          <a:solidFill>
            <a:srgbClr val="FF330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875" name="Shape 5875"/>
          <p:cNvSpPr/>
          <p:nvPr/>
        </p:nvSpPr>
        <p:spPr>
          <a:xfrm>
            <a:off x="4594464" y="4756150"/>
            <a:ext cx="190501" cy="190500"/>
          </a:xfrm>
          <a:prstGeom prst="ellipse">
            <a:avLst/>
          </a:prstGeom>
          <a:solidFill>
            <a:srgbClr val="FF990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876" name="Shape 5876"/>
          <p:cNvSpPr/>
          <p:nvPr/>
        </p:nvSpPr>
        <p:spPr>
          <a:xfrm>
            <a:off x="7707695" y="4803734"/>
            <a:ext cx="190501" cy="190501"/>
          </a:xfrm>
          <a:prstGeom prst="ellipse">
            <a:avLst/>
          </a:prstGeom>
          <a:solidFill>
            <a:srgbClr val="FFCC0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877" name="Shape 5877"/>
          <p:cNvSpPr/>
          <p:nvPr/>
        </p:nvSpPr>
        <p:spPr>
          <a:xfrm>
            <a:off x="1003300" y="21971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The chains are incrementally heated, such that the first chain is cold (unmodified).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060146 -0.047627 0.131321 -0.064127 0.199994 -0.046363 C 0.255650 -0.031967 0.306784 0.004372 0.346777 0.057949" origin="layout" pathEditMode="relative">
                                      <p:cBhvr>
                                        <p:cTn id="6" dur="1000" fill="hold"/>
                                        <p:tgtEl>
                                          <p:spTgt spid="58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499"/>
                                        <p:tgtEl>
                                          <p:spTgt spid="5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path" nodeType="with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-0.041841 -0.062988 -0.099641 -0.103180 -0.162327 -0.112875 C -0.227994 -0.123033 -0.294069 -0.099035 -0.346802 -0.045877" origin="layout" pathEditMode="relative">
                                      <p:cBhvr>
                                        <p:cTn id="13" dur="1000" fill="hold"/>
                                        <p:tgtEl>
                                          <p:spTgt spid="58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873" grpId="2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975115"/>
            <a:ext cx="10160000" cy="172717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sp>
        <p:nvSpPr>
          <p:cNvPr id="5880" name="Shape 5880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Metropolis-Coupled MCMC </a:t>
            </a:r>
          </a:p>
        </p:txBody>
      </p:sp>
      <p:sp>
        <p:nvSpPr>
          <p:cNvPr id="5881" name="Shape 5881"/>
          <p:cNvSpPr/>
          <p:nvPr/>
        </p:nvSpPr>
        <p:spPr>
          <a:xfrm>
            <a:off x="533400" y="13716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MC</a:t>
            </a:r>
            <a:r>
              <a:rPr baseline="31250" sz="1600"/>
              <a:t>3</a:t>
            </a:r>
            <a:r>
              <a:t> algorithm</a:t>
            </a:r>
          </a:p>
        </p:txBody>
      </p:sp>
      <p:sp>
        <p:nvSpPr>
          <p:cNvPr id="5882" name="Shape 5882"/>
          <p:cNvSpPr/>
          <p:nvPr/>
        </p:nvSpPr>
        <p:spPr>
          <a:xfrm>
            <a:off x="1003300" y="1828800"/>
            <a:ext cx="8866090" cy="3618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1. Initialize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t> independent M-H MCMC chains with random values for all parameters.</a:t>
            </a:r>
          </a:p>
        </p:txBody>
      </p:sp>
      <p:sp>
        <p:nvSpPr>
          <p:cNvPr id="5883" name="Shape 5883"/>
          <p:cNvSpPr/>
          <p:nvPr/>
        </p:nvSpPr>
        <p:spPr>
          <a:xfrm>
            <a:off x="1003300" y="25781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3. At prescribed intervals, two chains are randomly selected to swap.</a:t>
            </a:r>
          </a:p>
        </p:txBody>
      </p:sp>
      <p:sp>
        <p:nvSpPr>
          <p:cNvPr id="5884" name="Shape 5884"/>
          <p:cNvSpPr/>
          <p:nvPr/>
        </p:nvSpPr>
        <p:spPr>
          <a:xfrm>
            <a:off x="4188084" y="4444865"/>
            <a:ext cx="190501" cy="190501"/>
          </a:xfrm>
          <a:prstGeom prst="ellipse">
            <a:avLst/>
          </a:prstGeom>
          <a:solidFill>
            <a:srgbClr val="FFCC0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885" name="Shape 5885"/>
          <p:cNvSpPr/>
          <p:nvPr/>
        </p:nvSpPr>
        <p:spPr>
          <a:xfrm>
            <a:off x="7707695" y="4794250"/>
            <a:ext cx="190501" cy="190500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886" name="Shape 5886"/>
          <p:cNvSpPr/>
          <p:nvPr/>
        </p:nvSpPr>
        <p:spPr>
          <a:xfrm>
            <a:off x="1003300" y="29591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4. Only samples from the cold chain are used to approximate the posterior.</a:t>
            </a:r>
          </a:p>
        </p:txBody>
      </p:sp>
      <p:grpSp>
        <p:nvGrpSpPr>
          <p:cNvPr id="5891" name="Group 5891"/>
          <p:cNvGrpSpPr/>
          <p:nvPr/>
        </p:nvGrpSpPr>
        <p:grpSpPr>
          <a:xfrm>
            <a:off x="1140934" y="5939602"/>
            <a:ext cx="2260154" cy="361827"/>
            <a:chOff x="0" y="0"/>
            <a:chExt cx="2260152" cy="361825"/>
          </a:xfrm>
        </p:grpSpPr>
        <p:grpSp>
          <p:nvGrpSpPr>
            <p:cNvPr id="5889" name="Group 5889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5887" name="Shape 5887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0433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888" name="Shape 5888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0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1.00)</a:t>
                </a:r>
              </a:p>
            </p:txBody>
          </p:sp>
        </p:grpSp>
        <p:pic>
          <p:nvPicPr>
            <p:cNvPr id="5890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5000"/>
                </a:srgbClr>
              </a:outerShdw>
            </a:effectLst>
          </p:spPr>
        </p:pic>
      </p:grpSp>
      <p:grpSp>
        <p:nvGrpSpPr>
          <p:cNvPr id="5896" name="Group 5896"/>
          <p:cNvGrpSpPr/>
          <p:nvPr/>
        </p:nvGrpSpPr>
        <p:grpSpPr>
          <a:xfrm>
            <a:off x="1140934" y="6269802"/>
            <a:ext cx="2260154" cy="361827"/>
            <a:chOff x="0" y="0"/>
            <a:chExt cx="2260152" cy="361825"/>
          </a:xfrm>
        </p:grpSpPr>
        <p:grpSp>
          <p:nvGrpSpPr>
            <p:cNvPr id="5894" name="Group 5894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5892" name="Shape 5892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FFCC01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893" name="Shape 5893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1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0.83)</a:t>
                </a:r>
              </a:p>
            </p:txBody>
          </p:sp>
        </p:grpSp>
        <p:pic>
          <p:nvPicPr>
            <p:cNvPr id="5895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5000"/>
                </a:srgbClr>
              </a:outerShdw>
            </a:effectLst>
          </p:spPr>
        </p:pic>
      </p:grpSp>
      <p:grpSp>
        <p:nvGrpSpPr>
          <p:cNvPr id="5901" name="Group 5901"/>
          <p:cNvGrpSpPr/>
          <p:nvPr/>
        </p:nvGrpSpPr>
        <p:grpSpPr>
          <a:xfrm>
            <a:off x="1140934" y="6600001"/>
            <a:ext cx="2260154" cy="361827"/>
            <a:chOff x="0" y="0"/>
            <a:chExt cx="2260152" cy="361825"/>
          </a:xfrm>
        </p:grpSpPr>
        <p:grpSp>
          <p:nvGrpSpPr>
            <p:cNvPr id="5899" name="Group 5899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5897" name="Shape 5897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FF9901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898" name="Shape 5898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2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0.71)</a:t>
                </a:r>
              </a:p>
            </p:txBody>
          </p:sp>
        </p:grpSp>
        <p:pic>
          <p:nvPicPr>
            <p:cNvPr id="5900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5000"/>
                </a:srgbClr>
              </a:outerShdw>
            </a:effectLst>
          </p:spPr>
        </p:pic>
      </p:grpSp>
      <p:grpSp>
        <p:nvGrpSpPr>
          <p:cNvPr id="5906" name="Group 5906"/>
          <p:cNvGrpSpPr/>
          <p:nvPr/>
        </p:nvGrpSpPr>
        <p:grpSpPr>
          <a:xfrm>
            <a:off x="1140934" y="6930201"/>
            <a:ext cx="2260154" cy="361827"/>
            <a:chOff x="0" y="0"/>
            <a:chExt cx="2260152" cy="361825"/>
          </a:xfrm>
        </p:grpSpPr>
        <p:grpSp>
          <p:nvGrpSpPr>
            <p:cNvPr id="5904" name="Group 5904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5902" name="Shape 5902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FF3301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903" name="Shape 5903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3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0.63)</a:t>
                </a:r>
              </a:p>
            </p:txBody>
          </p:sp>
        </p:grpSp>
        <p:pic>
          <p:nvPicPr>
            <p:cNvPr id="5905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5000"/>
                </a:srgbClr>
              </a:outerShdw>
            </a:effectLst>
          </p:spPr>
        </p:pic>
      </p:grpSp>
      <p:sp>
        <p:nvSpPr>
          <p:cNvPr id="5907" name="Shape 5907"/>
          <p:cNvSpPr/>
          <p:nvPr/>
        </p:nvSpPr>
        <p:spPr>
          <a:xfrm>
            <a:off x="6081821" y="5259491"/>
            <a:ext cx="190501" cy="190501"/>
          </a:xfrm>
          <a:prstGeom prst="ellipse">
            <a:avLst/>
          </a:prstGeom>
          <a:solidFill>
            <a:srgbClr val="FF330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908" name="Shape 5908"/>
          <p:cNvSpPr/>
          <p:nvPr/>
        </p:nvSpPr>
        <p:spPr>
          <a:xfrm>
            <a:off x="4594464" y="4756150"/>
            <a:ext cx="190501" cy="190500"/>
          </a:xfrm>
          <a:prstGeom prst="ellipse">
            <a:avLst/>
          </a:prstGeom>
          <a:solidFill>
            <a:srgbClr val="FF990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909" name="Shape 5909"/>
          <p:cNvSpPr/>
          <p:nvPr/>
        </p:nvSpPr>
        <p:spPr>
          <a:xfrm>
            <a:off x="1003300" y="21971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The chains are incrementally heated, such that the first chain is cold (unmodified).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1" name="iMCMC_log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5852" y="2165350"/>
            <a:ext cx="3898901" cy="32893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04800" dist="127000" dir="2700000">
              <a:srgbClr val="000000">
                <a:alpha val="75000"/>
              </a:srgbClr>
            </a:outerShdw>
          </a:effectLst>
        </p:spPr>
      </p:pic>
      <p:sp>
        <p:nvSpPr>
          <p:cNvPr id="5912" name="Shape 5912"/>
          <p:cNvSpPr/>
          <p:nvPr/>
        </p:nvSpPr>
        <p:spPr>
          <a:xfrm>
            <a:off x="2584487" y="7251700"/>
            <a:ext cx="4877484" cy="29898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John Huelsenbeck (inspired by </a:t>
            </a:r>
            <a:r>
              <a:rPr i="1"/>
              <a:t>MCMC Robot</a:t>
            </a:r>
            <a:r>
              <a:t> by Paul Lewis)</a:t>
            </a:r>
          </a:p>
        </p:txBody>
      </p:sp>
      <p:sp>
        <p:nvSpPr>
          <p:cNvPr id="5913" name="Shape 5913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Metropolis-Coupled MCMC </a:t>
            </a:r>
          </a:p>
        </p:txBody>
      </p:sp>
      <p:sp>
        <p:nvSpPr>
          <p:cNvPr id="5914" name="Shape 5914"/>
          <p:cNvSpPr/>
          <p:nvPr/>
        </p:nvSpPr>
        <p:spPr>
          <a:xfrm>
            <a:off x="533400" y="13716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MC</a:t>
            </a:r>
            <a:r>
              <a:rPr baseline="31250" sz="1600"/>
              <a:t>3</a:t>
            </a:r>
            <a:r>
              <a:t> demo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/>
          <p:nvPr/>
        </p:nvSpPr>
        <p:spPr>
          <a:xfrm>
            <a:off x="889000" y="15367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There is the possibility that the die are biased in a specific way:</a:t>
            </a:r>
          </a:p>
        </p:txBody>
      </p:sp>
      <p:sp>
        <p:nvSpPr>
          <p:cNvPr id="585" name="Shape 585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The biased-die problem</a:t>
            </a:r>
          </a:p>
        </p:txBody>
      </p:sp>
      <p:sp>
        <p:nvSpPr>
          <p:cNvPr id="586" name="Shape 586"/>
          <p:cNvSpPr/>
          <p:nvPr/>
        </p:nvSpPr>
        <p:spPr>
          <a:xfrm>
            <a:off x="3283247" y="139997"/>
            <a:ext cx="359350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  <p:pic>
        <p:nvPicPr>
          <p:cNvPr id="587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50" y="1974850"/>
            <a:ext cx="3060700" cy="2400300"/>
          </a:xfrm>
          <a:prstGeom prst="rect">
            <a:avLst/>
          </a:prstGeom>
          <a:ln w="12700">
            <a:miter lim="400000"/>
          </a:ln>
        </p:spPr>
      </p:pic>
      <p:sp>
        <p:nvSpPr>
          <p:cNvPr id="588" name="Shape 588"/>
          <p:cNvSpPr/>
          <p:nvPr/>
        </p:nvSpPr>
        <p:spPr>
          <a:xfrm>
            <a:off x="889000" y="44196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We generate some observations from a randomly selected die:</a:t>
            </a:r>
          </a:p>
        </p:txBody>
      </p:sp>
      <p:sp>
        <p:nvSpPr>
          <p:cNvPr id="589" name="Shape 589"/>
          <p:cNvSpPr/>
          <p:nvPr/>
        </p:nvSpPr>
        <p:spPr>
          <a:xfrm>
            <a:off x="1143000" y="4673600"/>
            <a:ext cx="299141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 rolls with 4 and 6 pips</a:t>
            </a:r>
          </a:p>
        </p:txBody>
      </p:sp>
      <p:sp>
        <p:nvSpPr>
          <p:cNvPr id="590" name="Shape 590"/>
          <p:cNvSpPr/>
          <p:nvPr/>
        </p:nvSpPr>
        <p:spPr>
          <a:xfrm>
            <a:off x="1143000" y="1790700"/>
            <a:ext cx="299141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90% die are fair</a:t>
            </a:r>
          </a:p>
        </p:txBody>
      </p:sp>
      <p:sp>
        <p:nvSpPr>
          <p:cNvPr id="591" name="Shape 591"/>
          <p:cNvSpPr/>
          <p:nvPr/>
        </p:nvSpPr>
        <p:spPr>
          <a:xfrm>
            <a:off x="1143000" y="2044700"/>
            <a:ext cx="299141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10% die are biased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6" name="Shape 5916"/>
          <p:cNvSpPr/>
          <p:nvPr/>
        </p:nvSpPr>
        <p:spPr>
          <a:xfrm>
            <a:off x="4379019" y="139997"/>
            <a:ext cx="140196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Outline</a:t>
            </a:r>
          </a:p>
        </p:txBody>
      </p:sp>
      <p:sp>
        <p:nvSpPr>
          <p:cNvPr id="5917" name="Shape 5917"/>
          <p:cNvSpPr/>
          <p:nvPr/>
        </p:nvSpPr>
        <p:spPr>
          <a:xfrm>
            <a:off x="427199" y="4735584"/>
            <a:ext cx="469901" cy="342901"/>
          </a:xfrm>
          <a:prstGeom prst="rightArrow">
            <a:avLst>
              <a:gd name="adj1" fmla="val 54395"/>
              <a:gd name="adj2" fmla="val 70415"/>
            </a:avLst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127000" dist="508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918" name="Shape 5918"/>
          <p:cNvSpPr/>
          <p:nvPr/>
        </p:nvSpPr>
        <p:spPr>
          <a:xfrm>
            <a:off x="635000" y="1208723"/>
            <a:ext cx="80010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I. Introduction to Bayesian inference</a:t>
            </a:r>
          </a:p>
        </p:txBody>
      </p:sp>
      <p:sp>
        <p:nvSpPr>
          <p:cNvPr id="5919" name="Shape 5919"/>
          <p:cNvSpPr/>
          <p:nvPr/>
        </p:nvSpPr>
        <p:spPr>
          <a:xfrm>
            <a:off x="635000" y="4345623"/>
            <a:ext cx="80010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III. Numerical algorithms for Bayesian inference</a:t>
            </a:r>
          </a:p>
        </p:txBody>
      </p:sp>
      <p:sp>
        <p:nvSpPr>
          <p:cNvPr id="5920" name="Shape 5920"/>
          <p:cNvSpPr/>
          <p:nvPr/>
        </p:nvSpPr>
        <p:spPr>
          <a:xfrm>
            <a:off x="990600" y="47266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Markov-chain Monte Carlo (MCMC)</a:t>
            </a:r>
          </a:p>
        </p:txBody>
      </p:sp>
      <p:sp>
        <p:nvSpPr>
          <p:cNvPr id="5921" name="Shape 5921"/>
          <p:cNvSpPr/>
          <p:nvPr/>
        </p:nvSpPr>
        <p:spPr>
          <a:xfrm>
            <a:off x="1371600" y="50441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Metropolis-Hastings algorithm</a:t>
            </a:r>
          </a:p>
        </p:txBody>
      </p:sp>
      <p:sp>
        <p:nvSpPr>
          <p:cNvPr id="5922" name="Shape 5922"/>
          <p:cNvSpPr/>
          <p:nvPr/>
        </p:nvSpPr>
        <p:spPr>
          <a:xfrm>
            <a:off x="1371600" y="53616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Metropolis-Coupled algorithm</a:t>
            </a:r>
          </a:p>
        </p:txBody>
      </p:sp>
      <p:sp>
        <p:nvSpPr>
          <p:cNvPr id="5923" name="Shape 5923"/>
          <p:cNvSpPr/>
          <p:nvPr/>
        </p:nvSpPr>
        <p:spPr>
          <a:xfrm>
            <a:off x="990600" y="15897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Becoming fascinated with posteriors:</a:t>
            </a:r>
          </a:p>
        </p:txBody>
      </p:sp>
      <p:sp>
        <p:nvSpPr>
          <p:cNvPr id="5924" name="Shape 5924"/>
          <p:cNvSpPr/>
          <p:nvPr/>
        </p:nvSpPr>
        <p:spPr>
          <a:xfrm>
            <a:off x="1371600" y="19072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Deriving Bayes theorem</a:t>
            </a:r>
          </a:p>
        </p:txBody>
      </p:sp>
      <p:sp>
        <p:nvSpPr>
          <p:cNvPr id="5925" name="Shape 5925"/>
          <p:cNvSpPr/>
          <p:nvPr/>
        </p:nvSpPr>
        <p:spPr>
          <a:xfrm>
            <a:off x="1371600" y="25422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 of phylogeny</a:t>
            </a:r>
          </a:p>
        </p:txBody>
      </p:sp>
      <p:sp>
        <p:nvSpPr>
          <p:cNvPr id="5926" name="Shape 5926"/>
          <p:cNvSpPr/>
          <p:nvPr/>
        </p:nvSpPr>
        <p:spPr>
          <a:xfrm>
            <a:off x="990600" y="3443923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What’s the deal with priors?</a:t>
            </a:r>
          </a:p>
        </p:txBody>
      </p:sp>
      <p:sp>
        <p:nvSpPr>
          <p:cNvPr id="5927" name="Shape 5927"/>
          <p:cNvSpPr/>
          <p:nvPr/>
        </p:nvSpPr>
        <p:spPr>
          <a:xfrm>
            <a:off x="635000" y="3062923"/>
            <a:ext cx="80010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II. The Bayesian hard sell</a:t>
            </a:r>
          </a:p>
        </p:txBody>
      </p:sp>
      <p:sp>
        <p:nvSpPr>
          <p:cNvPr id="5928" name="Shape 5928"/>
          <p:cNvSpPr/>
          <p:nvPr/>
        </p:nvSpPr>
        <p:spPr>
          <a:xfrm>
            <a:off x="990600" y="3824923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Learning to embrace your inner Bayesian</a:t>
            </a:r>
          </a:p>
        </p:txBody>
      </p:sp>
      <p:sp>
        <p:nvSpPr>
          <p:cNvPr id="5929" name="Shape 5929"/>
          <p:cNvSpPr/>
          <p:nvPr/>
        </p:nvSpPr>
        <p:spPr>
          <a:xfrm>
            <a:off x="990600" y="57426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Summarizing posterior samples</a:t>
            </a:r>
          </a:p>
        </p:txBody>
      </p:sp>
      <p:sp>
        <p:nvSpPr>
          <p:cNvPr id="5930" name="Shape 5930"/>
          <p:cNvSpPr/>
          <p:nvPr/>
        </p:nvSpPr>
        <p:spPr>
          <a:xfrm>
            <a:off x="1371600" y="22247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Two non-phylogenetic examples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2" name="Shape 5932"/>
          <p:cNvSpPr/>
          <p:nvPr/>
        </p:nvSpPr>
        <p:spPr>
          <a:xfrm>
            <a:off x="4379019" y="139997"/>
            <a:ext cx="140196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Outline</a:t>
            </a:r>
          </a:p>
        </p:txBody>
      </p:sp>
      <p:sp>
        <p:nvSpPr>
          <p:cNvPr id="5933" name="Shape 5933"/>
          <p:cNvSpPr/>
          <p:nvPr/>
        </p:nvSpPr>
        <p:spPr>
          <a:xfrm>
            <a:off x="427199" y="5751584"/>
            <a:ext cx="469901" cy="342901"/>
          </a:xfrm>
          <a:prstGeom prst="rightArrow">
            <a:avLst>
              <a:gd name="adj1" fmla="val 54395"/>
              <a:gd name="adj2" fmla="val 70415"/>
            </a:avLst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127000" dist="508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934" name="Shape 5934"/>
          <p:cNvSpPr/>
          <p:nvPr/>
        </p:nvSpPr>
        <p:spPr>
          <a:xfrm>
            <a:off x="635000" y="1208723"/>
            <a:ext cx="80010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I. Introduction to Bayesian inference</a:t>
            </a:r>
          </a:p>
        </p:txBody>
      </p:sp>
      <p:sp>
        <p:nvSpPr>
          <p:cNvPr id="5935" name="Shape 5935"/>
          <p:cNvSpPr/>
          <p:nvPr/>
        </p:nvSpPr>
        <p:spPr>
          <a:xfrm>
            <a:off x="635000" y="4345623"/>
            <a:ext cx="80010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III. Numerical algorithms for Bayesian inference</a:t>
            </a:r>
          </a:p>
        </p:txBody>
      </p:sp>
      <p:sp>
        <p:nvSpPr>
          <p:cNvPr id="5936" name="Shape 5936"/>
          <p:cNvSpPr/>
          <p:nvPr/>
        </p:nvSpPr>
        <p:spPr>
          <a:xfrm>
            <a:off x="990600" y="47266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Markov-chain Monte Carlo (MCMC)</a:t>
            </a:r>
          </a:p>
        </p:txBody>
      </p:sp>
      <p:sp>
        <p:nvSpPr>
          <p:cNvPr id="5937" name="Shape 5937"/>
          <p:cNvSpPr/>
          <p:nvPr/>
        </p:nvSpPr>
        <p:spPr>
          <a:xfrm>
            <a:off x="1371600" y="50441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Metropolis-Hastings algorithm</a:t>
            </a:r>
          </a:p>
        </p:txBody>
      </p:sp>
      <p:sp>
        <p:nvSpPr>
          <p:cNvPr id="5938" name="Shape 5938"/>
          <p:cNvSpPr/>
          <p:nvPr/>
        </p:nvSpPr>
        <p:spPr>
          <a:xfrm>
            <a:off x="1371600" y="53616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Metropolis-Coupled algorithm</a:t>
            </a:r>
          </a:p>
        </p:txBody>
      </p:sp>
      <p:sp>
        <p:nvSpPr>
          <p:cNvPr id="5939" name="Shape 5939"/>
          <p:cNvSpPr/>
          <p:nvPr/>
        </p:nvSpPr>
        <p:spPr>
          <a:xfrm>
            <a:off x="990600" y="15897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Becoming fascinated with posteriors:</a:t>
            </a:r>
          </a:p>
        </p:txBody>
      </p:sp>
      <p:sp>
        <p:nvSpPr>
          <p:cNvPr id="5940" name="Shape 5940"/>
          <p:cNvSpPr/>
          <p:nvPr/>
        </p:nvSpPr>
        <p:spPr>
          <a:xfrm>
            <a:off x="1371600" y="19072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Deriving Bayes theorem</a:t>
            </a:r>
          </a:p>
        </p:txBody>
      </p:sp>
      <p:sp>
        <p:nvSpPr>
          <p:cNvPr id="5941" name="Shape 5941"/>
          <p:cNvSpPr/>
          <p:nvPr/>
        </p:nvSpPr>
        <p:spPr>
          <a:xfrm>
            <a:off x="1371600" y="25422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 of phylogeny</a:t>
            </a:r>
          </a:p>
        </p:txBody>
      </p:sp>
      <p:sp>
        <p:nvSpPr>
          <p:cNvPr id="5942" name="Shape 5942"/>
          <p:cNvSpPr/>
          <p:nvPr/>
        </p:nvSpPr>
        <p:spPr>
          <a:xfrm>
            <a:off x="990600" y="3443923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What’s the deal with priors?</a:t>
            </a:r>
          </a:p>
        </p:txBody>
      </p:sp>
      <p:sp>
        <p:nvSpPr>
          <p:cNvPr id="5943" name="Shape 5943"/>
          <p:cNvSpPr/>
          <p:nvPr/>
        </p:nvSpPr>
        <p:spPr>
          <a:xfrm>
            <a:off x="635000" y="3062923"/>
            <a:ext cx="80010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II. The Bayesian hard sell</a:t>
            </a:r>
          </a:p>
        </p:txBody>
      </p:sp>
      <p:sp>
        <p:nvSpPr>
          <p:cNvPr id="5944" name="Shape 5944"/>
          <p:cNvSpPr/>
          <p:nvPr/>
        </p:nvSpPr>
        <p:spPr>
          <a:xfrm>
            <a:off x="990600" y="3824923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Learning to embrace your inner Bayesian</a:t>
            </a:r>
          </a:p>
        </p:txBody>
      </p:sp>
      <p:sp>
        <p:nvSpPr>
          <p:cNvPr id="5945" name="Shape 5945"/>
          <p:cNvSpPr/>
          <p:nvPr/>
        </p:nvSpPr>
        <p:spPr>
          <a:xfrm>
            <a:off x="990600" y="57426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Summarizing posterior samples</a:t>
            </a:r>
          </a:p>
        </p:txBody>
      </p:sp>
      <p:sp>
        <p:nvSpPr>
          <p:cNvPr id="5946" name="Shape 5946"/>
          <p:cNvSpPr/>
          <p:nvPr/>
        </p:nvSpPr>
        <p:spPr>
          <a:xfrm>
            <a:off x="1371600" y="22247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Two non-phylogenetic examples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8" name="Shape 5948"/>
          <p:cNvSpPr/>
          <p:nvPr/>
        </p:nvSpPr>
        <p:spPr>
          <a:xfrm>
            <a:off x="533400" y="1371600"/>
            <a:ext cx="9626600" cy="38539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Samples from the MCMC simulation approximate the joint posterior</a:t>
            </a:r>
          </a:p>
        </p:txBody>
      </p:sp>
      <p:sp>
        <p:nvSpPr>
          <p:cNvPr id="5949" name="Shape 5949"/>
          <p:cNvSpPr/>
          <p:nvPr/>
        </p:nvSpPr>
        <p:spPr>
          <a:xfrm>
            <a:off x="1003300" y="1828800"/>
            <a:ext cx="8866090" cy="6351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frequency of sampled parameter values provides a valid estimate of the </a:t>
            </a:r>
            <a:br/>
            <a:r>
              <a:t>    posterior probability of that parameter</a:t>
            </a:r>
          </a:p>
        </p:txBody>
      </p:sp>
      <p:sp>
        <p:nvSpPr>
          <p:cNvPr id="5950" name="Shape 5950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2" name="Shape 5952"/>
          <p:cNvSpPr/>
          <p:nvPr/>
        </p:nvSpPr>
        <p:spPr>
          <a:xfrm>
            <a:off x="533400" y="1371600"/>
            <a:ext cx="9626600" cy="38539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Samples from the MCMC simulation approximate the joint posterior</a:t>
            </a:r>
          </a:p>
        </p:txBody>
      </p:sp>
      <p:sp>
        <p:nvSpPr>
          <p:cNvPr id="5953" name="Shape 5953"/>
          <p:cNvSpPr/>
          <p:nvPr/>
        </p:nvSpPr>
        <p:spPr>
          <a:xfrm>
            <a:off x="1003300" y="1828800"/>
            <a:ext cx="8866090" cy="6351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frequency of sampled parameter values provides a valid estimate of the </a:t>
            </a:r>
            <a:br/>
            <a:r>
              <a:t>    posterior probability of that parameter</a:t>
            </a:r>
          </a:p>
        </p:txBody>
      </p:sp>
      <p:sp>
        <p:nvSpPr>
          <p:cNvPr id="5954" name="Shape 5954"/>
          <p:cNvSpPr/>
          <p:nvPr/>
        </p:nvSpPr>
        <p:spPr>
          <a:xfrm>
            <a:off x="1231900" y="24257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e.g.</a:t>
            </a:r>
            <a:r>
              <a:t>, the frequency of a sampled clade provides an estimate of its nodal probability</a:t>
            </a:r>
          </a:p>
        </p:txBody>
      </p:sp>
      <p:sp>
        <p:nvSpPr>
          <p:cNvPr id="5955" name="Shape 5955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7" name="Shape 5957"/>
          <p:cNvSpPr/>
          <p:nvPr/>
        </p:nvSpPr>
        <p:spPr>
          <a:xfrm>
            <a:off x="533400" y="1371600"/>
            <a:ext cx="9626600" cy="38539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Samples from the MCMC simulation approximate the joint posterior</a:t>
            </a:r>
          </a:p>
        </p:txBody>
      </p:sp>
      <p:sp>
        <p:nvSpPr>
          <p:cNvPr id="5958" name="Shape 5958"/>
          <p:cNvSpPr/>
          <p:nvPr/>
        </p:nvSpPr>
        <p:spPr>
          <a:xfrm>
            <a:off x="1003300" y="1828800"/>
            <a:ext cx="8866090" cy="6351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frequency of sampled parameter values provides a valid estimate of the </a:t>
            </a:r>
            <a:br/>
            <a:r>
              <a:t>    posterior probability of that parameter</a:t>
            </a:r>
          </a:p>
        </p:txBody>
      </p:sp>
      <p:sp>
        <p:nvSpPr>
          <p:cNvPr id="5959" name="Shape 5959"/>
          <p:cNvSpPr/>
          <p:nvPr/>
        </p:nvSpPr>
        <p:spPr>
          <a:xfrm>
            <a:off x="1231900" y="24257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e.g.</a:t>
            </a:r>
            <a:r>
              <a:t>, the frequency of a sampled clade provides an estimate of its nodal probability</a:t>
            </a:r>
          </a:p>
        </p:txBody>
      </p:sp>
      <p:sp>
        <p:nvSpPr>
          <p:cNvPr id="5960" name="Shape 5960"/>
          <p:cNvSpPr/>
          <p:nvPr/>
        </p:nvSpPr>
        <p:spPr>
          <a:xfrm>
            <a:off x="1003300" y="2933700"/>
            <a:ext cx="8866090" cy="6351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We can query the joint posterior with respect to any individual parameter of interest: </a:t>
            </a:r>
            <a:br/>
            <a:r>
              <a:t>    the marginal posterior probability</a:t>
            </a:r>
          </a:p>
        </p:txBody>
      </p:sp>
      <p:sp>
        <p:nvSpPr>
          <p:cNvPr id="5961" name="Shape 5961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3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397" y="2679700"/>
            <a:ext cx="9986506" cy="4191000"/>
          </a:xfrm>
          <a:prstGeom prst="rect">
            <a:avLst/>
          </a:prstGeom>
          <a:ln w="12700">
            <a:miter lim="400000"/>
          </a:ln>
        </p:spPr>
      </p:pic>
      <p:sp>
        <p:nvSpPr>
          <p:cNvPr id="5964" name="Shape 5964"/>
          <p:cNvSpPr/>
          <p:nvPr/>
        </p:nvSpPr>
        <p:spPr>
          <a:xfrm rot="16200000">
            <a:off x="5001804" y="-1111407"/>
            <a:ext cx="126688" cy="99441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965" name="Shape 5965"/>
          <p:cNvSpPr/>
          <p:nvPr/>
        </p:nvSpPr>
        <p:spPr>
          <a:xfrm>
            <a:off x="533400" y="1371600"/>
            <a:ext cx="9626600" cy="38539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Samples from the MCMC simulation approximate the joint posterior</a:t>
            </a:r>
          </a:p>
        </p:txBody>
      </p:sp>
      <p:sp>
        <p:nvSpPr>
          <p:cNvPr id="5966" name="Shape 5966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5967" name="Shape 5967"/>
          <p:cNvSpPr/>
          <p:nvPr/>
        </p:nvSpPr>
        <p:spPr>
          <a:xfrm>
            <a:off x="1003300" y="1828800"/>
            <a:ext cx="8866090" cy="6351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Each row in our log file—with values of all model parameters—is a sample from the </a:t>
            </a:r>
            <a:br/>
            <a:r>
              <a:t>    </a:t>
            </a:r>
            <a:r>
              <a:rPr i="1"/>
              <a:t>joint</a:t>
            </a:r>
            <a:r>
              <a:t> posterior probability density.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5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964" grpId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9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397" y="2679700"/>
            <a:ext cx="9986506" cy="4191000"/>
          </a:xfrm>
          <a:prstGeom prst="rect">
            <a:avLst/>
          </a:prstGeom>
          <a:ln w="12700">
            <a:miter lim="400000"/>
          </a:ln>
        </p:spPr>
      </p:pic>
      <p:sp>
        <p:nvSpPr>
          <p:cNvPr id="5970" name="Shape 5970"/>
          <p:cNvSpPr/>
          <p:nvPr/>
        </p:nvSpPr>
        <p:spPr>
          <a:xfrm rot="16200000">
            <a:off x="5001804" y="-971707"/>
            <a:ext cx="126688" cy="99441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971" name="Shape 5971"/>
          <p:cNvSpPr/>
          <p:nvPr/>
        </p:nvSpPr>
        <p:spPr>
          <a:xfrm>
            <a:off x="533400" y="1371600"/>
            <a:ext cx="9626600" cy="38539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Samples from the MCMC simulation approximate the joint posterior</a:t>
            </a:r>
          </a:p>
        </p:txBody>
      </p:sp>
      <p:sp>
        <p:nvSpPr>
          <p:cNvPr id="5972" name="Shape 5972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5973" name="Shape 5973"/>
          <p:cNvSpPr/>
          <p:nvPr/>
        </p:nvSpPr>
        <p:spPr>
          <a:xfrm>
            <a:off x="1003300" y="1828800"/>
            <a:ext cx="8866090" cy="6351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Each row in our log file—with values of all model parameters—is a sample from the </a:t>
            </a:r>
            <a:br/>
            <a:r>
              <a:t>    </a:t>
            </a:r>
            <a:r>
              <a:rPr i="1"/>
              <a:t>joint</a:t>
            </a:r>
            <a:r>
              <a:t> posterior probability density.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5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397" y="2679700"/>
            <a:ext cx="9986506" cy="4191000"/>
          </a:xfrm>
          <a:prstGeom prst="rect">
            <a:avLst/>
          </a:prstGeom>
          <a:ln w="12700">
            <a:miter lim="400000"/>
          </a:ln>
        </p:spPr>
      </p:pic>
      <p:sp>
        <p:nvSpPr>
          <p:cNvPr id="5976" name="Shape 5976"/>
          <p:cNvSpPr/>
          <p:nvPr/>
        </p:nvSpPr>
        <p:spPr>
          <a:xfrm rot="16200000">
            <a:off x="5001804" y="-832007"/>
            <a:ext cx="126688" cy="99441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977" name="Shape 5977"/>
          <p:cNvSpPr/>
          <p:nvPr/>
        </p:nvSpPr>
        <p:spPr>
          <a:xfrm>
            <a:off x="533400" y="1371600"/>
            <a:ext cx="9626600" cy="38539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Samples from the MCMC simulation approximate the joint posterior</a:t>
            </a:r>
          </a:p>
        </p:txBody>
      </p:sp>
      <p:sp>
        <p:nvSpPr>
          <p:cNvPr id="5978" name="Shape 5978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5979" name="Shape 5979"/>
          <p:cNvSpPr/>
          <p:nvPr/>
        </p:nvSpPr>
        <p:spPr>
          <a:xfrm>
            <a:off x="1003300" y="1828800"/>
            <a:ext cx="8866090" cy="6351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Each row in our log file—with values of all model parameters—is a sample from the </a:t>
            </a:r>
            <a:br/>
            <a:r>
              <a:t>    </a:t>
            </a:r>
            <a:r>
              <a:rPr i="1"/>
              <a:t>joint</a:t>
            </a:r>
            <a:r>
              <a:t> posterior probability density.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1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397" y="2679700"/>
            <a:ext cx="9986506" cy="4191000"/>
          </a:xfrm>
          <a:prstGeom prst="rect">
            <a:avLst/>
          </a:prstGeom>
          <a:ln w="12700">
            <a:miter lim="400000"/>
          </a:ln>
        </p:spPr>
      </p:pic>
      <p:sp>
        <p:nvSpPr>
          <p:cNvPr id="5982" name="Shape 5982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5983" name="Shape 5983"/>
          <p:cNvSpPr/>
          <p:nvPr/>
        </p:nvSpPr>
        <p:spPr>
          <a:xfrm>
            <a:off x="533400" y="1371600"/>
            <a:ext cx="9626600" cy="38539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Samples from the MCMC simulation approximate the joint posterior</a:t>
            </a:r>
          </a:p>
        </p:txBody>
      </p:sp>
      <p:sp>
        <p:nvSpPr>
          <p:cNvPr id="5984" name="Shape 5984"/>
          <p:cNvSpPr/>
          <p:nvPr/>
        </p:nvSpPr>
        <p:spPr>
          <a:xfrm>
            <a:off x="1879600" y="3060700"/>
            <a:ext cx="647700" cy="3848100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985" name="Shape 5985"/>
          <p:cNvSpPr/>
          <p:nvPr/>
        </p:nvSpPr>
        <p:spPr>
          <a:xfrm>
            <a:off x="1003300" y="1828800"/>
            <a:ext cx="8866090" cy="6351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Each column in our log file—with values for a single model parameter—is a sample</a:t>
            </a:r>
            <a:br/>
            <a:r>
              <a:t>    from the </a:t>
            </a:r>
            <a:r>
              <a:rPr i="1"/>
              <a:t>marginal</a:t>
            </a:r>
            <a:r>
              <a:t> posterior probability density.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7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397" y="2679700"/>
            <a:ext cx="9986506" cy="4191000"/>
          </a:xfrm>
          <a:prstGeom prst="rect">
            <a:avLst/>
          </a:prstGeom>
          <a:ln w="12700">
            <a:miter lim="400000"/>
          </a:ln>
        </p:spPr>
      </p:pic>
      <p:sp>
        <p:nvSpPr>
          <p:cNvPr id="5988" name="Shape 5988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5989" name="Shape 5989"/>
          <p:cNvSpPr/>
          <p:nvPr/>
        </p:nvSpPr>
        <p:spPr>
          <a:xfrm>
            <a:off x="533400" y="1371600"/>
            <a:ext cx="9626600" cy="38539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Samples from the MCMC simulation approximate the joint posterior</a:t>
            </a:r>
          </a:p>
        </p:txBody>
      </p:sp>
      <p:sp>
        <p:nvSpPr>
          <p:cNvPr id="5990" name="Shape 5990"/>
          <p:cNvSpPr/>
          <p:nvPr/>
        </p:nvSpPr>
        <p:spPr>
          <a:xfrm>
            <a:off x="1879600" y="3060700"/>
            <a:ext cx="647700" cy="3848100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991" name="Shape 5991"/>
          <p:cNvSpPr/>
          <p:nvPr/>
        </p:nvSpPr>
        <p:spPr>
          <a:xfrm>
            <a:off x="1003300" y="1828800"/>
            <a:ext cx="8866090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We can query the joint distribution marginally with respect to any parameter.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51250" y="4832350"/>
            <a:ext cx="4051300" cy="952500"/>
          </a:xfrm>
          <a:prstGeom prst="rect">
            <a:avLst/>
          </a:prstGeom>
          <a:ln w="12700">
            <a:miter lim="400000"/>
          </a:ln>
        </p:spPr>
      </p:pic>
      <p:sp>
        <p:nvSpPr>
          <p:cNvPr id="594" name="Shape 594"/>
          <p:cNvSpPr/>
          <p:nvPr/>
        </p:nvSpPr>
        <p:spPr>
          <a:xfrm>
            <a:off x="5908994" y="4775200"/>
            <a:ext cx="1745601" cy="1270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95" name="Shape 595"/>
          <p:cNvSpPr/>
          <p:nvPr/>
        </p:nvSpPr>
        <p:spPr>
          <a:xfrm>
            <a:off x="889000" y="15367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There is the possibility that the die are biased in a specific way:</a:t>
            </a:r>
          </a:p>
        </p:txBody>
      </p:sp>
      <p:sp>
        <p:nvSpPr>
          <p:cNvPr id="596" name="Shape 596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The biased-die problem</a:t>
            </a:r>
          </a:p>
        </p:txBody>
      </p:sp>
      <p:sp>
        <p:nvSpPr>
          <p:cNvPr id="597" name="Shape 597"/>
          <p:cNvSpPr/>
          <p:nvPr/>
        </p:nvSpPr>
        <p:spPr>
          <a:xfrm>
            <a:off x="3283247" y="139997"/>
            <a:ext cx="359350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  <p:sp>
        <p:nvSpPr>
          <p:cNvPr id="598" name="Shape 598"/>
          <p:cNvSpPr/>
          <p:nvPr/>
        </p:nvSpPr>
        <p:spPr>
          <a:xfrm>
            <a:off x="1143000" y="1790700"/>
            <a:ext cx="299141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90% die are fair</a:t>
            </a:r>
          </a:p>
        </p:txBody>
      </p:sp>
      <p:sp>
        <p:nvSpPr>
          <p:cNvPr id="599" name="Shape 599"/>
          <p:cNvSpPr/>
          <p:nvPr/>
        </p:nvSpPr>
        <p:spPr>
          <a:xfrm>
            <a:off x="1143000" y="2044700"/>
            <a:ext cx="299141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10% die are biased</a:t>
            </a:r>
          </a:p>
        </p:txBody>
      </p:sp>
      <p:pic>
        <p:nvPicPr>
          <p:cNvPr id="60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49650" y="1974850"/>
            <a:ext cx="3060700" cy="2400300"/>
          </a:xfrm>
          <a:prstGeom prst="rect">
            <a:avLst/>
          </a:prstGeom>
          <a:ln w="12700">
            <a:miter lim="400000"/>
          </a:ln>
        </p:spPr>
      </p:pic>
      <p:sp>
        <p:nvSpPr>
          <p:cNvPr id="601" name="Shape 601"/>
          <p:cNvSpPr/>
          <p:nvPr/>
        </p:nvSpPr>
        <p:spPr>
          <a:xfrm>
            <a:off x="889000" y="44196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We generate some observations from a randomly selected die:</a:t>
            </a:r>
          </a:p>
        </p:txBody>
      </p:sp>
      <p:sp>
        <p:nvSpPr>
          <p:cNvPr id="602" name="Shape 602"/>
          <p:cNvSpPr/>
          <p:nvPr/>
        </p:nvSpPr>
        <p:spPr>
          <a:xfrm>
            <a:off x="1143000" y="4673600"/>
            <a:ext cx="299141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 rolls with 4 and 6 pips</a:t>
            </a:r>
          </a:p>
        </p:txBody>
      </p:sp>
      <p:sp>
        <p:nvSpPr>
          <p:cNvPr id="603" name="Shape 603"/>
          <p:cNvSpPr/>
          <p:nvPr/>
        </p:nvSpPr>
        <p:spPr>
          <a:xfrm>
            <a:off x="889000" y="50546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Likelihood of the observations: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3" name="Shape 5993"/>
          <p:cNvSpPr/>
          <p:nvPr/>
        </p:nvSpPr>
        <p:spPr>
          <a:xfrm>
            <a:off x="3060700" y="3022600"/>
            <a:ext cx="4286499" cy="3859114"/>
          </a:xfrm>
          <a:prstGeom prst="rect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5994" name="pasted-image.t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74097" y="3545004"/>
            <a:ext cx="2853585" cy="3199710"/>
          </a:xfrm>
          <a:prstGeom prst="rect">
            <a:avLst/>
          </a:prstGeom>
          <a:ln w="12700">
            <a:miter lim="400000"/>
          </a:ln>
        </p:spPr>
      </p:pic>
      <p:sp>
        <p:nvSpPr>
          <p:cNvPr id="5995" name="Shape 5995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5996" name="Shape 5996"/>
          <p:cNvSpPr/>
          <p:nvPr/>
        </p:nvSpPr>
        <p:spPr>
          <a:xfrm>
            <a:off x="533400" y="1371600"/>
            <a:ext cx="9626600" cy="38539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Samples from the MCMC simulation approximate the joint posterior</a:t>
            </a:r>
          </a:p>
        </p:txBody>
      </p:sp>
      <p:sp>
        <p:nvSpPr>
          <p:cNvPr id="5997" name="Shape 5997"/>
          <p:cNvSpPr/>
          <p:nvPr/>
        </p:nvSpPr>
        <p:spPr>
          <a:xfrm>
            <a:off x="1003300" y="1828800"/>
            <a:ext cx="8866090" cy="6351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We can do this by simply constructed a histogram for any column in the file</a:t>
            </a:r>
            <a:br/>
            <a:r>
              <a:t>    this provides an estimate of its marginal posterior probability density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9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8400" y="2400300"/>
            <a:ext cx="5245100" cy="5245100"/>
          </a:xfrm>
          <a:prstGeom prst="rect">
            <a:avLst/>
          </a:prstGeom>
          <a:ln w="12700">
            <a:miter lim="400000"/>
          </a:ln>
        </p:spPr>
      </p:pic>
      <p:sp>
        <p:nvSpPr>
          <p:cNvPr id="6000" name="Shape 6000"/>
          <p:cNvSpPr/>
          <p:nvPr/>
        </p:nvSpPr>
        <p:spPr>
          <a:xfrm>
            <a:off x="3086100" y="3175000"/>
            <a:ext cx="4267200" cy="254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001" name="Shape 6001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6002" name="Shape 6002"/>
          <p:cNvSpPr/>
          <p:nvPr/>
        </p:nvSpPr>
        <p:spPr>
          <a:xfrm>
            <a:off x="533400" y="1371600"/>
            <a:ext cx="9626600" cy="38539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Samples from the MCMC simulation approximate the joint posterior</a:t>
            </a:r>
          </a:p>
        </p:txBody>
      </p:sp>
      <p:sp>
        <p:nvSpPr>
          <p:cNvPr id="6003" name="Shape 6003"/>
          <p:cNvSpPr/>
          <p:nvPr/>
        </p:nvSpPr>
        <p:spPr>
          <a:xfrm>
            <a:off x="1003300" y="1828800"/>
            <a:ext cx="8866090" cy="6351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We can do this by simply constructed a histogram for any column in the file</a:t>
            </a:r>
            <a:br/>
            <a:r>
              <a:t>    this provides an estimate of its marginal posterior probability density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5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8400" y="2400300"/>
            <a:ext cx="5245100" cy="5245100"/>
          </a:xfrm>
          <a:prstGeom prst="rect">
            <a:avLst/>
          </a:prstGeom>
          <a:ln w="12700">
            <a:miter lim="400000"/>
          </a:ln>
        </p:spPr>
      </p:pic>
      <p:sp>
        <p:nvSpPr>
          <p:cNvPr id="6006" name="Shape 6006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6007" name="Shape 6007"/>
          <p:cNvSpPr/>
          <p:nvPr/>
        </p:nvSpPr>
        <p:spPr>
          <a:xfrm>
            <a:off x="533400" y="1371600"/>
            <a:ext cx="9626600" cy="38539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Samples from the MCMC simulation approximate the joint posterior</a:t>
            </a:r>
          </a:p>
        </p:txBody>
      </p:sp>
      <p:sp>
        <p:nvSpPr>
          <p:cNvPr id="6008" name="Shape 6008"/>
          <p:cNvSpPr/>
          <p:nvPr/>
        </p:nvSpPr>
        <p:spPr>
          <a:xfrm>
            <a:off x="1003300" y="1828800"/>
            <a:ext cx="8866090" cy="63614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We can easily summarize aspects of the marginal posterior probability density:</a:t>
            </a:r>
            <a:br/>
            <a:r>
              <a:t>    </a:t>
            </a:r>
            <a:r>
              <a:rPr i="1"/>
              <a:t>e.g.</a:t>
            </a:r>
            <a:r>
              <a:t>, to summarize the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95%</a:t>
            </a:r>
            <a:r>
              <a:t> credible interval.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0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8400" y="2400300"/>
            <a:ext cx="5245100" cy="5245100"/>
          </a:xfrm>
          <a:prstGeom prst="rect">
            <a:avLst/>
          </a:prstGeom>
          <a:ln w="12700">
            <a:miter lim="400000"/>
          </a:ln>
        </p:spPr>
      </p:pic>
      <p:sp>
        <p:nvSpPr>
          <p:cNvPr id="6011" name="Shape 6011"/>
          <p:cNvSpPr/>
          <p:nvPr/>
        </p:nvSpPr>
        <p:spPr>
          <a:xfrm>
            <a:off x="3086100" y="3175000"/>
            <a:ext cx="4267200" cy="254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6012" name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00700" y="4348529"/>
            <a:ext cx="800100" cy="2390043"/>
          </a:xfrm>
          <a:prstGeom prst="rect">
            <a:avLst/>
          </a:prstGeom>
          <a:ln w="12700">
            <a:miter lim="400000"/>
          </a:ln>
        </p:spPr>
      </p:pic>
      <p:sp>
        <p:nvSpPr>
          <p:cNvPr id="6013" name="Shape 6013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6014" name="Shape 6014"/>
          <p:cNvSpPr/>
          <p:nvPr/>
        </p:nvSpPr>
        <p:spPr>
          <a:xfrm>
            <a:off x="533400" y="1371600"/>
            <a:ext cx="9626600" cy="38539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Samples from the MCMC simulation approximate the joint posterior</a:t>
            </a:r>
          </a:p>
        </p:txBody>
      </p:sp>
      <p:sp>
        <p:nvSpPr>
          <p:cNvPr id="6015" name="Shape 6015"/>
          <p:cNvSpPr/>
          <p:nvPr/>
        </p:nvSpPr>
        <p:spPr>
          <a:xfrm>
            <a:off x="1003300" y="1828800"/>
            <a:ext cx="8866090" cy="63614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We can easily summarize aspects of the marginal posterior probability density:</a:t>
            </a:r>
            <a:br/>
            <a:r>
              <a:t>    </a:t>
            </a:r>
            <a:r>
              <a:rPr i="1"/>
              <a:t>e.g.</a:t>
            </a:r>
            <a:r>
              <a:t>, or the probability within some arbitrary interval of interest (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0.6–0.8</a:t>
            </a:r>
            <a:r>
              <a:t>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6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012" grpId="1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7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48164" y="4799082"/>
            <a:ext cx="3768472" cy="1943596"/>
          </a:xfrm>
          <a:prstGeom prst="rect">
            <a:avLst/>
          </a:prstGeom>
          <a:ln w="12700">
            <a:miter lim="400000"/>
          </a:ln>
        </p:spPr>
      </p:pic>
      <p:sp>
        <p:nvSpPr>
          <p:cNvPr id="6018" name="Shape 6018"/>
          <p:cNvSpPr/>
          <p:nvPr/>
        </p:nvSpPr>
        <p:spPr>
          <a:xfrm>
            <a:off x="3076033" y="6734256"/>
            <a:ext cx="4289691" cy="1"/>
          </a:xfrm>
          <a:prstGeom prst="line">
            <a:avLst/>
          </a:prstGeom>
          <a:ln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019" name="Shape 6019"/>
          <p:cNvSpPr/>
          <p:nvPr/>
        </p:nvSpPr>
        <p:spPr>
          <a:xfrm>
            <a:off x="3075939" y="3022600"/>
            <a:ext cx="4293395" cy="385897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020" name="Shape 6020"/>
          <p:cNvSpPr/>
          <p:nvPr/>
        </p:nvSpPr>
        <p:spPr>
          <a:xfrm>
            <a:off x="2989818" y="3564881"/>
            <a:ext cx="8795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021" name="Shape 6021"/>
          <p:cNvSpPr/>
          <p:nvPr/>
        </p:nvSpPr>
        <p:spPr>
          <a:xfrm>
            <a:off x="2989818" y="4356934"/>
            <a:ext cx="8795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022" name="Shape 6022"/>
          <p:cNvSpPr/>
          <p:nvPr/>
        </p:nvSpPr>
        <p:spPr>
          <a:xfrm>
            <a:off x="2989818" y="6733094"/>
            <a:ext cx="8795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023" name="Shape 6023"/>
          <p:cNvSpPr/>
          <p:nvPr/>
        </p:nvSpPr>
        <p:spPr>
          <a:xfrm>
            <a:off x="2989818" y="5148988"/>
            <a:ext cx="8795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024" name="Shape 6024"/>
          <p:cNvSpPr/>
          <p:nvPr/>
        </p:nvSpPr>
        <p:spPr>
          <a:xfrm>
            <a:off x="2989818" y="5941041"/>
            <a:ext cx="8795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6030" name="Group 6030"/>
          <p:cNvGrpSpPr/>
          <p:nvPr/>
        </p:nvGrpSpPr>
        <p:grpSpPr>
          <a:xfrm rot="16200000">
            <a:off x="4773129" y="5342987"/>
            <a:ext cx="87951" cy="3168214"/>
            <a:chOff x="0" y="0"/>
            <a:chExt cx="87949" cy="3168213"/>
          </a:xfrm>
        </p:grpSpPr>
        <p:sp>
          <p:nvSpPr>
            <p:cNvPr id="6025" name="Shape 6025"/>
            <p:cNvSpPr/>
            <p:nvPr/>
          </p:nvSpPr>
          <p:spPr>
            <a:xfrm>
              <a:off x="0" y="0"/>
              <a:ext cx="8795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6026" name="Shape 6026"/>
            <p:cNvSpPr/>
            <p:nvPr/>
          </p:nvSpPr>
          <p:spPr>
            <a:xfrm>
              <a:off x="0" y="792053"/>
              <a:ext cx="87950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6027" name="Shape 6027"/>
            <p:cNvSpPr/>
            <p:nvPr/>
          </p:nvSpPr>
          <p:spPr>
            <a:xfrm>
              <a:off x="0" y="3168213"/>
              <a:ext cx="87950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6028" name="Shape 6028"/>
            <p:cNvSpPr/>
            <p:nvPr/>
          </p:nvSpPr>
          <p:spPr>
            <a:xfrm>
              <a:off x="0" y="1584106"/>
              <a:ext cx="87950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6029" name="Shape 6029"/>
            <p:cNvSpPr/>
            <p:nvPr/>
          </p:nvSpPr>
          <p:spPr>
            <a:xfrm>
              <a:off x="0" y="2376160"/>
              <a:ext cx="87950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6037" name="Group 6037"/>
          <p:cNvGrpSpPr/>
          <p:nvPr/>
        </p:nvGrpSpPr>
        <p:grpSpPr>
          <a:xfrm>
            <a:off x="3095575" y="6977760"/>
            <a:ext cx="4289953" cy="249430"/>
            <a:chOff x="0" y="0"/>
            <a:chExt cx="4289952" cy="249429"/>
          </a:xfrm>
        </p:grpSpPr>
        <p:sp>
          <p:nvSpPr>
            <p:cNvPr id="6031" name="Shape 6031"/>
            <p:cNvSpPr/>
            <p:nvPr/>
          </p:nvSpPr>
          <p:spPr>
            <a:xfrm>
              <a:off x="0" y="-1"/>
              <a:ext cx="308503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0.0</a:t>
              </a:r>
            </a:p>
          </p:txBody>
        </p:sp>
        <p:sp>
          <p:nvSpPr>
            <p:cNvPr id="6032" name="Shape 6032"/>
            <p:cNvSpPr/>
            <p:nvPr/>
          </p:nvSpPr>
          <p:spPr>
            <a:xfrm>
              <a:off x="796290" y="-1"/>
              <a:ext cx="308503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0.2</a:t>
              </a:r>
            </a:p>
          </p:txBody>
        </p:sp>
        <p:sp>
          <p:nvSpPr>
            <p:cNvPr id="6033" name="Shape 6033"/>
            <p:cNvSpPr/>
            <p:nvPr/>
          </p:nvSpPr>
          <p:spPr>
            <a:xfrm>
              <a:off x="2388870" y="-1"/>
              <a:ext cx="308503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0.6</a:t>
              </a:r>
            </a:p>
          </p:txBody>
        </p:sp>
        <p:sp>
          <p:nvSpPr>
            <p:cNvPr id="6034" name="Shape 6034"/>
            <p:cNvSpPr/>
            <p:nvPr/>
          </p:nvSpPr>
          <p:spPr>
            <a:xfrm>
              <a:off x="3185160" y="-1"/>
              <a:ext cx="308503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0.8</a:t>
              </a:r>
            </a:p>
          </p:txBody>
        </p:sp>
        <p:sp>
          <p:nvSpPr>
            <p:cNvPr id="6035" name="Shape 6035"/>
            <p:cNvSpPr/>
            <p:nvPr/>
          </p:nvSpPr>
          <p:spPr>
            <a:xfrm>
              <a:off x="3981450" y="-1"/>
              <a:ext cx="308503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1.0</a:t>
              </a:r>
            </a:p>
          </p:txBody>
        </p:sp>
        <p:sp>
          <p:nvSpPr>
            <p:cNvPr id="6036" name="Shape 6036"/>
            <p:cNvSpPr/>
            <p:nvPr/>
          </p:nvSpPr>
          <p:spPr>
            <a:xfrm>
              <a:off x="1592580" y="-1"/>
              <a:ext cx="308503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0.4</a:t>
              </a:r>
            </a:p>
          </p:txBody>
        </p:sp>
      </p:grpSp>
      <p:grpSp>
        <p:nvGrpSpPr>
          <p:cNvPr id="6043" name="Group 6043"/>
          <p:cNvGrpSpPr/>
          <p:nvPr/>
        </p:nvGrpSpPr>
        <p:grpSpPr>
          <a:xfrm rot="16200000">
            <a:off x="1158024" y="5014808"/>
            <a:ext cx="3377155" cy="249431"/>
            <a:chOff x="0" y="0"/>
            <a:chExt cx="3377154" cy="249429"/>
          </a:xfrm>
        </p:grpSpPr>
        <p:sp>
          <p:nvSpPr>
            <p:cNvPr id="6038" name="Shape 6038"/>
            <p:cNvSpPr/>
            <p:nvPr/>
          </p:nvSpPr>
          <p:spPr>
            <a:xfrm>
              <a:off x="0" y="-1"/>
              <a:ext cx="191995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6039" name="Shape 6039"/>
            <p:cNvSpPr/>
            <p:nvPr/>
          </p:nvSpPr>
          <p:spPr>
            <a:xfrm>
              <a:off x="796290" y="-1"/>
              <a:ext cx="191995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6040" name="Shape 6040"/>
            <p:cNvSpPr/>
            <p:nvPr/>
          </p:nvSpPr>
          <p:spPr>
            <a:xfrm>
              <a:off x="2388870" y="-1"/>
              <a:ext cx="191995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6041" name="Shape 6041"/>
            <p:cNvSpPr/>
            <p:nvPr/>
          </p:nvSpPr>
          <p:spPr>
            <a:xfrm>
              <a:off x="3185160" y="-1"/>
              <a:ext cx="191995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6042" name="Shape 6042"/>
            <p:cNvSpPr/>
            <p:nvPr/>
          </p:nvSpPr>
          <p:spPr>
            <a:xfrm>
              <a:off x="1592580" y="-1"/>
              <a:ext cx="191995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6044" name="Shape 6044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6045" name="Shape 6045"/>
          <p:cNvSpPr/>
          <p:nvPr/>
        </p:nvSpPr>
        <p:spPr>
          <a:xfrm>
            <a:off x="533400" y="1371600"/>
            <a:ext cx="9626600" cy="38539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Samples from the MCMC simulation approximate the joint posterior</a:t>
            </a:r>
          </a:p>
        </p:txBody>
      </p:sp>
      <p:sp>
        <p:nvSpPr>
          <p:cNvPr id="6046" name="Shape 6046"/>
          <p:cNvSpPr/>
          <p:nvPr/>
        </p:nvSpPr>
        <p:spPr>
          <a:xfrm>
            <a:off x="1003300" y="1828800"/>
            <a:ext cx="8866090" cy="6351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We can easily summarize aspects of the marginal posterior probability density:</a:t>
            </a:r>
            <a:br/>
            <a:r>
              <a:t>    </a:t>
            </a:r>
            <a:r>
              <a:rPr i="1"/>
              <a:t>e.g.</a:t>
            </a:r>
            <a:r>
              <a:t>, or we can summarize the highest posterior density (HPD) interval.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10800000">
            <a:off x="3348164" y="4799082"/>
            <a:ext cx="3768472" cy="1943596"/>
          </a:xfrm>
          <a:prstGeom prst="rect">
            <a:avLst/>
          </a:prstGeom>
          <a:ln w="12700">
            <a:miter lim="400000"/>
          </a:ln>
        </p:spPr>
      </p:pic>
      <p:sp>
        <p:nvSpPr>
          <p:cNvPr id="6049" name="Shape 6049"/>
          <p:cNvSpPr/>
          <p:nvPr/>
        </p:nvSpPr>
        <p:spPr>
          <a:xfrm>
            <a:off x="3076033" y="6734256"/>
            <a:ext cx="4289691" cy="1"/>
          </a:xfrm>
          <a:prstGeom prst="line">
            <a:avLst/>
          </a:prstGeom>
          <a:ln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050" name="Shape 6050"/>
          <p:cNvSpPr/>
          <p:nvPr/>
        </p:nvSpPr>
        <p:spPr>
          <a:xfrm>
            <a:off x="3076033" y="6708856"/>
            <a:ext cx="4289691" cy="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051" name="Shape 6051"/>
          <p:cNvSpPr/>
          <p:nvPr/>
        </p:nvSpPr>
        <p:spPr>
          <a:xfrm>
            <a:off x="3075939" y="3022600"/>
            <a:ext cx="4293395" cy="385897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052" name="Shape 6052"/>
          <p:cNvSpPr/>
          <p:nvPr/>
        </p:nvSpPr>
        <p:spPr>
          <a:xfrm>
            <a:off x="2989818" y="3564881"/>
            <a:ext cx="8795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053" name="Shape 6053"/>
          <p:cNvSpPr/>
          <p:nvPr/>
        </p:nvSpPr>
        <p:spPr>
          <a:xfrm>
            <a:off x="2989818" y="4356934"/>
            <a:ext cx="8795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054" name="Shape 6054"/>
          <p:cNvSpPr/>
          <p:nvPr/>
        </p:nvSpPr>
        <p:spPr>
          <a:xfrm>
            <a:off x="2989818" y="6733094"/>
            <a:ext cx="8795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055" name="Shape 6055"/>
          <p:cNvSpPr/>
          <p:nvPr/>
        </p:nvSpPr>
        <p:spPr>
          <a:xfrm>
            <a:off x="2989818" y="5148988"/>
            <a:ext cx="8795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056" name="Shape 6056"/>
          <p:cNvSpPr/>
          <p:nvPr/>
        </p:nvSpPr>
        <p:spPr>
          <a:xfrm>
            <a:off x="2989818" y="5941041"/>
            <a:ext cx="8795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6062" name="Group 6062"/>
          <p:cNvGrpSpPr/>
          <p:nvPr/>
        </p:nvGrpSpPr>
        <p:grpSpPr>
          <a:xfrm rot="16200000">
            <a:off x="4773129" y="5342987"/>
            <a:ext cx="87951" cy="3168214"/>
            <a:chOff x="0" y="0"/>
            <a:chExt cx="87949" cy="3168213"/>
          </a:xfrm>
        </p:grpSpPr>
        <p:sp>
          <p:nvSpPr>
            <p:cNvPr id="6057" name="Shape 6057"/>
            <p:cNvSpPr/>
            <p:nvPr/>
          </p:nvSpPr>
          <p:spPr>
            <a:xfrm>
              <a:off x="0" y="0"/>
              <a:ext cx="8795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6058" name="Shape 6058"/>
            <p:cNvSpPr/>
            <p:nvPr/>
          </p:nvSpPr>
          <p:spPr>
            <a:xfrm>
              <a:off x="0" y="792053"/>
              <a:ext cx="87950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6059" name="Shape 6059"/>
            <p:cNvSpPr/>
            <p:nvPr/>
          </p:nvSpPr>
          <p:spPr>
            <a:xfrm>
              <a:off x="0" y="3168213"/>
              <a:ext cx="87950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6060" name="Shape 6060"/>
            <p:cNvSpPr/>
            <p:nvPr/>
          </p:nvSpPr>
          <p:spPr>
            <a:xfrm>
              <a:off x="0" y="1584106"/>
              <a:ext cx="87950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6061" name="Shape 6061"/>
            <p:cNvSpPr/>
            <p:nvPr/>
          </p:nvSpPr>
          <p:spPr>
            <a:xfrm>
              <a:off x="0" y="2376160"/>
              <a:ext cx="87950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6069" name="Group 6069"/>
          <p:cNvGrpSpPr/>
          <p:nvPr/>
        </p:nvGrpSpPr>
        <p:grpSpPr>
          <a:xfrm>
            <a:off x="3095575" y="6977760"/>
            <a:ext cx="4289953" cy="249430"/>
            <a:chOff x="0" y="0"/>
            <a:chExt cx="4289952" cy="249429"/>
          </a:xfrm>
        </p:grpSpPr>
        <p:sp>
          <p:nvSpPr>
            <p:cNvPr id="6063" name="Shape 6063"/>
            <p:cNvSpPr/>
            <p:nvPr/>
          </p:nvSpPr>
          <p:spPr>
            <a:xfrm>
              <a:off x="0" y="-1"/>
              <a:ext cx="308503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0.0</a:t>
              </a:r>
            </a:p>
          </p:txBody>
        </p:sp>
        <p:sp>
          <p:nvSpPr>
            <p:cNvPr id="6064" name="Shape 6064"/>
            <p:cNvSpPr/>
            <p:nvPr/>
          </p:nvSpPr>
          <p:spPr>
            <a:xfrm>
              <a:off x="796290" y="-1"/>
              <a:ext cx="308503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0.2</a:t>
              </a:r>
            </a:p>
          </p:txBody>
        </p:sp>
        <p:sp>
          <p:nvSpPr>
            <p:cNvPr id="6065" name="Shape 6065"/>
            <p:cNvSpPr/>
            <p:nvPr/>
          </p:nvSpPr>
          <p:spPr>
            <a:xfrm>
              <a:off x="2388870" y="-1"/>
              <a:ext cx="308503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0.6</a:t>
              </a:r>
            </a:p>
          </p:txBody>
        </p:sp>
        <p:sp>
          <p:nvSpPr>
            <p:cNvPr id="6066" name="Shape 6066"/>
            <p:cNvSpPr/>
            <p:nvPr/>
          </p:nvSpPr>
          <p:spPr>
            <a:xfrm>
              <a:off x="3185160" y="-1"/>
              <a:ext cx="308503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0.8</a:t>
              </a:r>
            </a:p>
          </p:txBody>
        </p:sp>
        <p:sp>
          <p:nvSpPr>
            <p:cNvPr id="6067" name="Shape 6067"/>
            <p:cNvSpPr/>
            <p:nvPr/>
          </p:nvSpPr>
          <p:spPr>
            <a:xfrm>
              <a:off x="3981450" y="-1"/>
              <a:ext cx="308503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1.0</a:t>
              </a:r>
            </a:p>
          </p:txBody>
        </p:sp>
        <p:sp>
          <p:nvSpPr>
            <p:cNvPr id="6068" name="Shape 6068"/>
            <p:cNvSpPr/>
            <p:nvPr/>
          </p:nvSpPr>
          <p:spPr>
            <a:xfrm>
              <a:off x="1592580" y="-1"/>
              <a:ext cx="308503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0.4</a:t>
              </a:r>
            </a:p>
          </p:txBody>
        </p:sp>
      </p:grpSp>
      <p:grpSp>
        <p:nvGrpSpPr>
          <p:cNvPr id="6075" name="Group 6075"/>
          <p:cNvGrpSpPr/>
          <p:nvPr/>
        </p:nvGrpSpPr>
        <p:grpSpPr>
          <a:xfrm rot="16200000">
            <a:off x="1158024" y="5014808"/>
            <a:ext cx="3377155" cy="249431"/>
            <a:chOff x="0" y="0"/>
            <a:chExt cx="3377154" cy="249429"/>
          </a:xfrm>
        </p:grpSpPr>
        <p:sp>
          <p:nvSpPr>
            <p:cNvPr id="6070" name="Shape 6070"/>
            <p:cNvSpPr/>
            <p:nvPr/>
          </p:nvSpPr>
          <p:spPr>
            <a:xfrm>
              <a:off x="0" y="-1"/>
              <a:ext cx="191995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6071" name="Shape 6071"/>
            <p:cNvSpPr/>
            <p:nvPr/>
          </p:nvSpPr>
          <p:spPr>
            <a:xfrm>
              <a:off x="796290" y="-1"/>
              <a:ext cx="191995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6072" name="Shape 6072"/>
            <p:cNvSpPr/>
            <p:nvPr/>
          </p:nvSpPr>
          <p:spPr>
            <a:xfrm>
              <a:off x="2388870" y="-1"/>
              <a:ext cx="191995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6073" name="Shape 6073"/>
            <p:cNvSpPr/>
            <p:nvPr/>
          </p:nvSpPr>
          <p:spPr>
            <a:xfrm>
              <a:off x="3185160" y="-1"/>
              <a:ext cx="191995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6074" name="Shape 6074"/>
            <p:cNvSpPr/>
            <p:nvPr/>
          </p:nvSpPr>
          <p:spPr>
            <a:xfrm>
              <a:off x="1592580" y="-1"/>
              <a:ext cx="191995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6076" name="Shape 6076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6077" name="Shape 6077"/>
          <p:cNvSpPr/>
          <p:nvPr/>
        </p:nvSpPr>
        <p:spPr>
          <a:xfrm>
            <a:off x="533400" y="1371600"/>
            <a:ext cx="9626600" cy="38539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Samples from the MCMC simulation approximate the joint posterior</a:t>
            </a:r>
          </a:p>
        </p:txBody>
      </p:sp>
      <p:sp>
        <p:nvSpPr>
          <p:cNvPr id="6078" name="Shape 6078"/>
          <p:cNvSpPr/>
          <p:nvPr/>
        </p:nvSpPr>
        <p:spPr>
          <a:xfrm>
            <a:off x="1003300" y="1828800"/>
            <a:ext cx="8866090" cy="6351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We can easily summarize aspects of the marginal posterior probability density:</a:t>
            </a:r>
            <a:br/>
            <a:r>
              <a:t>    </a:t>
            </a:r>
            <a:r>
              <a:rPr i="1"/>
              <a:t>e.g.</a:t>
            </a:r>
            <a:r>
              <a:t>, or we can summarize the highest posterior density (HPD) interval.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10800000">
            <a:off x="3348164" y="4799082"/>
            <a:ext cx="3768472" cy="1943596"/>
          </a:xfrm>
          <a:prstGeom prst="rect">
            <a:avLst/>
          </a:prstGeom>
          <a:ln w="12700">
            <a:miter lim="400000"/>
          </a:ln>
        </p:spPr>
      </p:pic>
      <p:sp>
        <p:nvSpPr>
          <p:cNvPr id="6081" name="Shape 6081"/>
          <p:cNvSpPr/>
          <p:nvPr/>
        </p:nvSpPr>
        <p:spPr>
          <a:xfrm>
            <a:off x="3076033" y="6734256"/>
            <a:ext cx="4289691" cy="1"/>
          </a:xfrm>
          <a:prstGeom prst="line">
            <a:avLst/>
          </a:prstGeom>
          <a:ln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082" name="Shape 6082"/>
          <p:cNvSpPr/>
          <p:nvPr/>
        </p:nvSpPr>
        <p:spPr>
          <a:xfrm>
            <a:off x="3076033" y="5121356"/>
            <a:ext cx="4289691" cy="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083" name="Shape 6083"/>
          <p:cNvSpPr/>
          <p:nvPr/>
        </p:nvSpPr>
        <p:spPr>
          <a:xfrm>
            <a:off x="3075939" y="3022600"/>
            <a:ext cx="4293395" cy="385897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084" name="Shape 6084"/>
          <p:cNvSpPr/>
          <p:nvPr/>
        </p:nvSpPr>
        <p:spPr>
          <a:xfrm>
            <a:off x="2989818" y="3564881"/>
            <a:ext cx="8795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085" name="Shape 6085"/>
          <p:cNvSpPr/>
          <p:nvPr/>
        </p:nvSpPr>
        <p:spPr>
          <a:xfrm>
            <a:off x="2989818" y="4356934"/>
            <a:ext cx="8795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086" name="Shape 6086"/>
          <p:cNvSpPr/>
          <p:nvPr/>
        </p:nvSpPr>
        <p:spPr>
          <a:xfrm>
            <a:off x="2989818" y="6733094"/>
            <a:ext cx="8795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087" name="Shape 6087"/>
          <p:cNvSpPr/>
          <p:nvPr/>
        </p:nvSpPr>
        <p:spPr>
          <a:xfrm>
            <a:off x="2989818" y="5148988"/>
            <a:ext cx="8795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088" name="Shape 6088"/>
          <p:cNvSpPr/>
          <p:nvPr/>
        </p:nvSpPr>
        <p:spPr>
          <a:xfrm>
            <a:off x="2989818" y="5941041"/>
            <a:ext cx="8795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6094" name="Group 6094"/>
          <p:cNvGrpSpPr/>
          <p:nvPr/>
        </p:nvGrpSpPr>
        <p:grpSpPr>
          <a:xfrm rot="16200000">
            <a:off x="4773129" y="5342987"/>
            <a:ext cx="87951" cy="3168214"/>
            <a:chOff x="0" y="0"/>
            <a:chExt cx="87949" cy="3168213"/>
          </a:xfrm>
        </p:grpSpPr>
        <p:sp>
          <p:nvSpPr>
            <p:cNvPr id="6089" name="Shape 6089"/>
            <p:cNvSpPr/>
            <p:nvPr/>
          </p:nvSpPr>
          <p:spPr>
            <a:xfrm>
              <a:off x="0" y="0"/>
              <a:ext cx="8795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6090" name="Shape 6090"/>
            <p:cNvSpPr/>
            <p:nvPr/>
          </p:nvSpPr>
          <p:spPr>
            <a:xfrm>
              <a:off x="0" y="792053"/>
              <a:ext cx="87950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6091" name="Shape 6091"/>
            <p:cNvSpPr/>
            <p:nvPr/>
          </p:nvSpPr>
          <p:spPr>
            <a:xfrm>
              <a:off x="0" y="3168213"/>
              <a:ext cx="87950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6092" name="Shape 6092"/>
            <p:cNvSpPr/>
            <p:nvPr/>
          </p:nvSpPr>
          <p:spPr>
            <a:xfrm>
              <a:off x="0" y="1584106"/>
              <a:ext cx="87950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6093" name="Shape 6093"/>
            <p:cNvSpPr/>
            <p:nvPr/>
          </p:nvSpPr>
          <p:spPr>
            <a:xfrm>
              <a:off x="0" y="2376160"/>
              <a:ext cx="87950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6101" name="Group 6101"/>
          <p:cNvGrpSpPr/>
          <p:nvPr/>
        </p:nvGrpSpPr>
        <p:grpSpPr>
          <a:xfrm>
            <a:off x="3095575" y="6977760"/>
            <a:ext cx="4289953" cy="249430"/>
            <a:chOff x="0" y="0"/>
            <a:chExt cx="4289952" cy="249429"/>
          </a:xfrm>
        </p:grpSpPr>
        <p:sp>
          <p:nvSpPr>
            <p:cNvPr id="6095" name="Shape 6095"/>
            <p:cNvSpPr/>
            <p:nvPr/>
          </p:nvSpPr>
          <p:spPr>
            <a:xfrm>
              <a:off x="0" y="-1"/>
              <a:ext cx="308503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0.0</a:t>
              </a:r>
            </a:p>
          </p:txBody>
        </p:sp>
        <p:sp>
          <p:nvSpPr>
            <p:cNvPr id="6096" name="Shape 6096"/>
            <p:cNvSpPr/>
            <p:nvPr/>
          </p:nvSpPr>
          <p:spPr>
            <a:xfrm>
              <a:off x="796290" y="-1"/>
              <a:ext cx="308503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0.2</a:t>
              </a:r>
            </a:p>
          </p:txBody>
        </p:sp>
        <p:sp>
          <p:nvSpPr>
            <p:cNvPr id="6097" name="Shape 6097"/>
            <p:cNvSpPr/>
            <p:nvPr/>
          </p:nvSpPr>
          <p:spPr>
            <a:xfrm>
              <a:off x="2388870" y="-1"/>
              <a:ext cx="308503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0.6</a:t>
              </a:r>
            </a:p>
          </p:txBody>
        </p:sp>
        <p:sp>
          <p:nvSpPr>
            <p:cNvPr id="6098" name="Shape 6098"/>
            <p:cNvSpPr/>
            <p:nvPr/>
          </p:nvSpPr>
          <p:spPr>
            <a:xfrm>
              <a:off x="3185160" y="-1"/>
              <a:ext cx="308503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0.8</a:t>
              </a:r>
            </a:p>
          </p:txBody>
        </p:sp>
        <p:sp>
          <p:nvSpPr>
            <p:cNvPr id="6099" name="Shape 6099"/>
            <p:cNvSpPr/>
            <p:nvPr/>
          </p:nvSpPr>
          <p:spPr>
            <a:xfrm>
              <a:off x="3981450" y="-1"/>
              <a:ext cx="308503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1.0</a:t>
              </a:r>
            </a:p>
          </p:txBody>
        </p:sp>
        <p:sp>
          <p:nvSpPr>
            <p:cNvPr id="6100" name="Shape 6100"/>
            <p:cNvSpPr/>
            <p:nvPr/>
          </p:nvSpPr>
          <p:spPr>
            <a:xfrm>
              <a:off x="1592580" y="-1"/>
              <a:ext cx="308503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0.4</a:t>
              </a:r>
            </a:p>
          </p:txBody>
        </p:sp>
      </p:grpSp>
      <p:grpSp>
        <p:nvGrpSpPr>
          <p:cNvPr id="6107" name="Group 6107"/>
          <p:cNvGrpSpPr/>
          <p:nvPr/>
        </p:nvGrpSpPr>
        <p:grpSpPr>
          <a:xfrm rot="16200000">
            <a:off x="1158024" y="5014808"/>
            <a:ext cx="3377155" cy="249431"/>
            <a:chOff x="0" y="0"/>
            <a:chExt cx="3377154" cy="249429"/>
          </a:xfrm>
        </p:grpSpPr>
        <p:sp>
          <p:nvSpPr>
            <p:cNvPr id="6102" name="Shape 6102"/>
            <p:cNvSpPr/>
            <p:nvPr/>
          </p:nvSpPr>
          <p:spPr>
            <a:xfrm>
              <a:off x="0" y="-1"/>
              <a:ext cx="191995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6103" name="Shape 6103"/>
            <p:cNvSpPr/>
            <p:nvPr/>
          </p:nvSpPr>
          <p:spPr>
            <a:xfrm>
              <a:off x="796290" y="-1"/>
              <a:ext cx="191995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6104" name="Shape 6104"/>
            <p:cNvSpPr/>
            <p:nvPr/>
          </p:nvSpPr>
          <p:spPr>
            <a:xfrm>
              <a:off x="2388870" y="-1"/>
              <a:ext cx="191995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6105" name="Shape 6105"/>
            <p:cNvSpPr/>
            <p:nvPr/>
          </p:nvSpPr>
          <p:spPr>
            <a:xfrm>
              <a:off x="3185160" y="-1"/>
              <a:ext cx="191995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6106" name="Shape 6106"/>
            <p:cNvSpPr/>
            <p:nvPr/>
          </p:nvSpPr>
          <p:spPr>
            <a:xfrm>
              <a:off x="1592580" y="-1"/>
              <a:ext cx="191995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6108" name="Shape 6108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6109" name="Shape 6109"/>
          <p:cNvSpPr/>
          <p:nvPr/>
        </p:nvSpPr>
        <p:spPr>
          <a:xfrm>
            <a:off x="533400" y="1371600"/>
            <a:ext cx="9626600" cy="38539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Samples from the MCMC simulation approximate the joint posterior</a:t>
            </a:r>
          </a:p>
        </p:txBody>
      </p:sp>
      <p:sp>
        <p:nvSpPr>
          <p:cNvPr id="6110" name="Shape 6110"/>
          <p:cNvSpPr/>
          <p:nvPr/>
        </p:nvSpPr>
        <p:spPr>
          <a:xfrm>
            <a:off x="1003300" y="1828800"/>
            <a:ext cx="8866090" cy="6351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We can easily summarize aspects of the marginal posterior probability density:</a:t>
            </a:r>
            <a:br/>
            <a:r>
              <a:t>    </a:t>
            </a:r>
            <a:r>
              <a:rPr i="1"/>
              <a:t>e.g.</a:t>
            </a:r>
            <a:r>
              <a:t>, or we can summarize the highest posterior density (HPD) interval.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10800000">
            <a:off x="3348164" y="4799082"/>
            <a:ext cx="3768472" cy="1943596"/>
          </a:xfrm>
          <a:prstGeom prst="rect">
            <a:avLst/>
          </a:prstGeom>
          <a:ln w="12700">
            <a:miter lim="400000"/>
          </a:ln>
        </p:spPr>
      </p:pic>
      <p:sp>
        <p:nvSpPr>
          <p:cNvPr id="6113" name="Shape 6113"/>
          <p:cNvSpPr/>
          <p:nvPr/>
        </p:nvSpPr>
        <p:spPr>
          <a:xfrm>
            <a:off x="3076033" y="6734256"/>
            <a:ext cx="4289691" cy="1"/>
          </a:xfrm>
          <a:prstGeom prst="line">
            <a:avLst/>
          </a:prstGeom>
          <a:ln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114" name="Shape 6114"/>
          <p:cNvSpPr/>
          <p:nvPr/>
        </p:nvSpPr>
        <p:spPr>
          <a:xfrm>
            <a:off x="3076033" y="5121356"/>
            <a:ext cx="4289691" cy="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115" name="Shape 6115"/>
          <p:cNvSpPr/>
          <p:nvPr/>
        </p:nvSpPr>
        <p:spPr>
          <a:xfrm>
            <a:off x="3549213" y="5128547"/>
            <a:ext cx="1" cy="160159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116" name="Shape 6116"/>
          <p:cNvSpPr/>
          <p:nvPr/>
        </p:nvSpPr>
        <p:spPr>
          <a:xfrm>
            <a:off x="5085913" y="5128547"/>
            <a:ext cx="1" cy="160159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117" name="Shape 6117"/>
          <p:cNvSpPr/>
          <p:nvPr/>
        </p:nvSpPr>
        <p:spPr>
          <a:xfrm>
            <a:off x="5403413" y="5128547"/>
            <a:ext cx="1" cy="160159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118" name="Shape 6118"/>
          <p:cNvSpPr/>
          <p:nvPr/>
        </p:nvSpPr>
        <p:spPr>
          <a:xfrm>
            <a:off x="6914713" y="5128547"/>
            <a:ext cx="1" cy="160159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119" name="Shape 6119"/>
          <p:cNvSpPr/>
          <p:nvPr/>
        </p:nvSpPr>
        <p:spPr>
          <a:xfrm>
            <a:off x="3075939" y="3022600"/>
            <a:ext cx="4293395" cy="385897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120" name="Shape 6120"/>
          <p:cNvSpPr/>
          <p:nvPr/>
        </p:nvSpPr>
        <p:spPr>
          <a:xfrm>
            <a:off x="2989818" y="3564881"/>
            <a:ext cx="8795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121" name="Shape 6121"/>
          <p:cNvSpPr/>
          <p:nvPr/>
        </p:nvSpPr>
        <p:spPr>
          <a:xfrm>
            <a:off x="2989818" y="4356934"/>
            <a:ext cx="8795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122" name="Shape 6122"/>
          <p:cNvSpPr/>
          <p:nvPr/>
        </p:nvSpPr>
        <p:spPr>
          <a:xfrm>
            <a:off x="2989818" y="6733094"/>
            <a:ext cx="8795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123" name="Shape 6123"/>
          <p:cNvSpPr/>
          <p:nvPr/>
        </p:nvSpPr>
        <p:spPr>
          <a:xfrm>
            <a:off x="2989818" y="5148988"/>
            <a:ext cx="8795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124" name="Shape 6124"/>
          <p:cNvSpPr/>
          <p:nvPr/>
        </p:nvSpPr>
        <p:spPr>
          <a:xfrm>
            <a:off x="2989818" y="5941041"/>
            <a:ext cx="8795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6130" name="Group 6130"/>
          <p:cNvGrpSpPr/>
          <p:nvPr/>
        </p:nvGrpSpPr>
        <p:grpSpPr>
          <a:xfrm rot="16200000">
            <a:off x="4773129" y="5342987"/>
            <a:ext cx="87951" cy="3168214"/>
            <a:chOff x="0" y="0"/>
            <a:chExt cx="87949" cy="3168213"/>
          </a:xfrm>
        </p:grpSpPr>
        <p:sp>
          <p:nvSpPr>
            <p:cNvPr id="6125" name="Shape 6125"/>
            <p:cNvSpPr/>
            <p:nvPr/>
          </p:nvSpPr>
          <p:spPr>
            <a:xfrm>
              <a:off x="0" y="0"/>
              <a:ext cx="8795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6126" name="Shape 6126"/>
            <p:cNvSpPr/>
            <p:nvPr/>
          </p:nvSpPr>
          <p:spPr>
            <a:xfrm>
              <a:off x="0" y="792053"/>
              <a:ext cx="87950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6127" name="Shape 6127"/>
            <p:cNvSpPr/>
            <p:nvPr/>
          </p:nvSpPr>
          <p:spPr>
            <a:xfrm>
              <a:off x="0" y="3168213"/>
              <a:ext cx="87950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6128" name="Shape 6128"/>
            <p:cNvSpPr/>
            <p:nvPr/>
          </p:nvSpPr>
          <p:spPr>
            <a:xfrm>
              <a:off x="0" y="1584106"/>
              <a:ext cx="87950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6129" name="Shape 6129"/>
            <p:cNvSpPr/>
            <p:nvPr/>
          </p:nvSpPr>
          <p:spPr>
            <a:xfrm>
              <a:off x="0" y="2376160"/>
              <a:ext cx="87950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6137" name="Group 6137"/>
          <p:cNvGrpSpPr/>
          <p:nvPr/>
        </p:nvGrpSpPr>
        <p:grpSpPr>
          <a:xfrm>
            <a:off x="3095575" y="6977760"/>
            <a:ext cx="4289953" cy="249430"/>
            <a:chOff x="0" y="0"/>
            <a:chExt cx="4289952" cy="249429"/>
          </a:xfrm>
        </p:grpSpPr>
        <p:sp>
          <p:nvSpPr>
            <p:cNvPr id="6131" name="Shape 6131"/>
            <p:cNvSpPr/>
            <p:nvPr/>
          </p:nvSpPr>
          <p:spPr>
            <a:xfrm>
              <a:off x="0" y="-1"/>
              <a:ext cx="308503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0.0</a:t>
              </a:r>
            </a:p>
          </p:txBody>
        </p:sp>
        <p:sp>
          <p:nvSpPr>
            <p:cNvPr id="6132" name="Shape 6132"/>
            <p:cNvSpPr/>
            <p:nvPr/>
          </p:nvSpPr>
          <p:spPr>
            <a:xfrm>
              <a:off x="796290" y="-1"/>
              <a:ext cx="308503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0.2</a:t>
              </a:r>
            </a:p>
          </p:txBody>
        </p:sp>
        <p:sp>
          <p:nvSpPr>
            <p:cNvPr id="6133" name="Shape 6133"/>
            <p:cNvSpPr/>
            <p:nvPr/>
          </p:nvSpPr>
          <p:spPr>
            <a:xfrm>
              <a:off x="2388870" y="-1"/>
              <a:ext cx="308503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0.6</a:t>
              </a:r>
            </a:p>
          </p:txBody>
        </p:sp>
        <p:sp>
          <p:nvSpPr>
            <p:cNvPr id="6134" name="Shape 6134"/>
            <p:cNvSpPr/>
            <p:nvPr/>
          </p:nvSpPr>
          <p:spPr>
            <a:xfrm>
              <a:off x="3185160" y="-1"/>
              <a:ext cx="308503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0.8</a:t>
              </a:r>
            </a:p>
          </p:txBody>
        </p:sp>
        <p:sp>
          <p:nvSpPr>
            <p:cNvPr id="6135" name="Shape 6135"/>
            <p:cNvSpPr/>
            <p:nvPr/>
          </p:nvSpPr>
          <p:spPr>
            <a:xfrm>
              <a:off x="3981450" y="-1"/>
              <a:ext cx="308503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1.0</a:t>
              </a:r>
            </a:p>
          </p:txBody>
        </p:sp>
        <p:sp>
          <p:nvSpPr>
            <p:cNvPr id="6136" name="Shape 6136"/>
            <p:cNvSpPr/>
            <p:nvPr/>
          </p:nvSpPr>
          <p:spPr>
            <a:xfrm>
              <a:off x="1592580" y="-1"/>
              <a:ext cx="308503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0.4</a:t>
              </a:r>
            </a:p>
          </p:txBody>
        </p:sp>
      </p:grpSp>
      <p:grpSp>
        <p:nvGrpSpPr>
          <p:cNvPr id="6143" name="Group 6143"/>
          <p:cNvGrpSpPr/>
          <p:nvPr/>
        </p:nvGrpSpPr>
        <p:grpSpPr>
          <a:xfrm rot="16200000">
            <a:off x="1158024" y="5014808"/>
            <a:ext cx="3377155" cy="249431"/>
            <a:chOff x="0" y="0"/>
            <a:chExt cx="3377154" cy="249429"/>
          </a:xfrm>
        </p:grpSpPr>
        <p:sp>
          <p:nvSpPr>
            <p:cNvPr id="6138" name="Shape 6138"/>
            <p:cNvSpPr/>
            <p:nvPr/>
          </p:nvSpPr>
          <p:spPr>
            <a:xfrm>
              <a:off x="0" y="-1"/>
              <a:ext cx="191995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6139" name="Shape 6139"/>
            <p:cNvSpPr/>
            <p:nvPr/>
          </p:nvSpPr>
          <p:spPr>
            <a:xfrm>
              <a:off x="796290" y="-1"/>
              <a:ext cx="191995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6140" name="Shape 6140"/>
            <p:cNvSpPr/>
            <p:nvPr/>
          </p:nvSpPr>
          <p:spPr>
            <a:xfrm>
              <a:off x="2388870" y="-1"/>
              <a:ext cx="191995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6141" name="Shape 6141"/>
            <p:cNvSpPr/>
            <p:nvPr/>
          </p:nvSpPr>
          <p:spPr>
            <a:xfrm>
              <a:off x="3185160" y="-1"/>
              <a:ext cx="191995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6142" name="Shape 6142"/>
            <p:cNvSpPr/>
            <p:nvPr/>
          </p:nvSpPr>
          <p:spPr>
            <a:xfrm>
              <a:off x="1592580" y="-1"/>
              <a:ext cx="191995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6144" name="Shape 6144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6145" name="Shape 6145"/>
          <p:cNvSpPr/>
          <p:nvPr/>
        </p:nvSpPr>
        <p:spPr>
          <a:xfrm>
            <a:off x="533400" y="1371600"/>
            <a:ext cx="9626600" cy="38539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Samples from the MCMC simulation approximate the joint posterior</a:t>
            </a:r>
          </a:p>
        </p:txBody>
      </p:sp>
      <p:sp>
        <p:nvSpPr>
          <p:cNvPr id="6146" name="Shape 6146"/>
          <p:cNvSpPr/>
          <p:nvPr/>
        </p:nvSpPr>
        <p:spPr>
          <a:xfrm>
            <a:off x="1003300" y="1828800"/>
            <a:ext cx="8866090" cy="6351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We can easily summarize aspects of the marginal posterior probability density:</a:t>
            </a:r>
            <a:br/>
            <a:r>
              <a:t>    </a:t>
            </a:r>
            <a:r>
              <a:rPr i="1"/>
              <a:t>e.g.</a:t>
            </a:r>
            <a:r>
              <a:t>, or we can summarize the highest posterior density (HPD) interval.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d"/>
      </p:transition>
    </mc:Choice>
    <mc:Fallback>
      <p:transition spd="med">
        <p:fade/>
      </p:transition>
    </mc:Fallback>
  </mc:AlternateContent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Shape 6148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6149" name="Shape 6149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MCMC in theory and practice</a:t>
            </a:r>
          </a:p>
        </p:txBody>
      </p:sp>
      <p:sp>
        <p:nvSpPr>
          <p:cNvPr id="6150" name="Shape 6150"/>
          <p:cNvSpPr/>
          <p:nvPr/>
        </p:nvSpPr>
        <p:spPr>
          <a:xfrm>
            <a:off x="1371600" y="2108200"/>
            <a:ext cx="8001000" cy="627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an </a:t>
            </a:r>
            <a:r>
              <a:rPr b="1" u="sng"/>
              <a:t>appropriately constructed</a:t>
            </a:r>
            <a:r>
              <a:t> and </a:t>
            </a:r>
            <a:r>
              <a:rPr b="1" u="sng"/>
              <a:t>adequately run</a:t>
            </a:r>
            <a:r>
              <a:t> chain is guaranteed to provide an arbitrarily precise description of the joint stationary density </a:t>
            </a:r>
          </a:p>
        </p:txBody>
      </p:sp>
      <p:sp>
        <p:nvSpPr>
          <p:cNvPr id="6151" name="Shape 6151"/>
          <p:cNvSpPr/>
          <p:nvPr/>
        </p:nvSpPr>
        <p:spPr>
          <a:xfrm>
            <a:off x="1003300" y="18288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MCMC in theory...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400">
        <p:dissolve/>
      </p:transition>
    </mc:Choice>
    <mc:Fallback>
      <p:transition spd="fast">
        <p:fade/>
      </p:transition>
    </mc:Fallback>
  </mc:AlternateContent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Shape 6153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6154" name="Shape 6154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MCMC in theory and practice</a:t>
            </a:r>
          </a:p>
        </p:txBody>
      </p:sp>
      <p:sp>
        <p:nvSpPr>
          <p:cNvPr id="6155" name="Shape 6155"/>
          <p:cNvSpPr/>
          <p:nvPr/>
        </p:nvSpPr>
        <p:spPr>
          <a:xfrm>
            <a:off x="1371600" y="2108200"/>
            <a:ext cx="8001000" cy="627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an </a:t>
            </a:r>
            <a:r>
              <a:rPr b="1" u="sng"/>
              <a:t>appropriately constructed</a:t>
            </a:r>
            <a:r>
              <a:t> and </a:t>
            </a:r>
            <a:r>
              <a:rPr b="1" u="sng"/>
              <a:t>adequately run</a:t>
            </a:r>
            <a:r>
              <a:t> chain is guaranteed to provide an arbitrarily precise description of the joint stationary density </a:t>
            </a:r>
          </a:p>
        </p:txBody>
      </p:sp>
      <p:sp>
        <p:nvSpPr>
          <p:cNvPr id="6156" name="Shape 6156"/>
          <p:cNvSpPr/>
          <p:nvPr/>
        </p:nvSpPr>
        <p:spPr>
          <a:xfrm>
            <a:off x="1003300" y="18288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MCMC in theory...</a:t>
            </a:r>
          </a:p>
        </p:txBody>
      </p:sp>
      <p:sp>
        <p:nvSpPr>
          <p:cNvPr id="6157" name="Shape 6157"/>
          <p:cNvSpPr/>
          <p:nvPr/>
        </p:nvSpPr>
        <p:spPr>
          <a:xfrm>
            <a:off x="1371600" y="3124200"/>
            <a:ext cx="8001000" cy="627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although a given sampler may work well in most cases, all samplers will fail in some cases, and is not guaranteed to work for any particular case </a:t>
            </a:r>
          </a:p>
        </p:txBody>
      </p:sp>
      <p:sp>
        <p:nvSpPr>
          <p:cNvPr id="6158" name="Shape 6158"/>
          <p:cNvSpPr/>
          <p:nvPr/>
        </p:nvSpPr>
        <p:spPr>
          <a:xfrm>
            <a:off x="1003300" y="28448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MCMC in practice...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51250" y="4832350"/>
            <a:ext cx="4051300" cy="952500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Shape 606"/>
          <p:cNvSpPr/>
          <p:nvPr/>
        </p:nvSpPr>
        <p:spPr>
          <a:xfrm>
            <a:off x="6136747" y="4775200"/>
            <a:ext cx="1517848" cy="1270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07" name="Shape 607"/>
          <p:cNvSpPr/>
          <p:nvPr/>
        </p:nvSpPr>
        <p:spPr>
          <a:xfrm>
            <a:off x="889000" y="15367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There is the possibility that the die are biased in a specific way:</a:t>
            </a:r>
          </a:p>
        </p:txBody>
      </p:sp>
      <p:sp>
        <p:nvSpPr>
          <p:cNvPr id="608" name="Shape 608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The biased-die problem</a:t>
            </a:r>
          </a:p>
        </p:txBody>
      </p:sp>
      <p:sp>
        <p:nvSpPr>
          <p:cNvPr id="609" name="Shape 609"/>
          <p:cNvSpPr/>
          <p:nvPr/>
        </p:nvSpPr>
        <p:spPr>
          <a:xfrm>
            <a:off x="3283247" y="139997"/>
            <a:ext cx="359350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  <p:pic>
        <p:nvPicPr>
          <p:cNvPr id="61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49650" y="1974850"/>
            <a:ext cx="3060700" cy="2400300"/>
          </a:xfrm>
          <a:prstGeom prst="rect">
            <a:avLst/>
          </a:prstGeom>
          <a:ln w="12700">
            <a:miter lim="400000"/>
          </a:ln>
        </p:spPr>
      </p:pic>
      <p:sp>
        <p:nvSpPr>
          <p:cNvPr id="611" name="Shape 611"/>
          <p:cNvSpPr/>
          <p:nvPr/>
        </p:nvSpPr>
        <p:spPr>
          <a:xfrm>
            <a:off x="889000" y="44196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We generate some observations from a randomly selected die:</a:t>
            </a:r>
          </a:p>
        </p:txBody>
      </p:sp>
      <p:sp>
        <p:nvSpPr>
          <p:cNvPr id="612" name="Shape 612"/>
          <p:cNvSpPr/>
          <p:nvPr/>
        </p:nvSpPr>
        <p:spPr>
          <a:xfrm>
            <a:off x="1143000" y="4673600"/>
            <a:ext cx="299141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 rolls with 4 and 6 pips</a:t>
            </a:r>
          </a:p>
        </p:txBody>
      </p:sp>
      <p:sp>
        <p:nvSpPr>
          <p:cNvPr id="613" name="Shape 613"/>
          <p:cNvSpPr/>
          <p:nvPr/>
        </p:nvSpPr>
        <p:spPr>
          <a:xfrm>
            <a:off x="889000" y="5054600"/>
            <a:ext cx="3342942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Likelihood of the observations:</a:t>
            </a:r>
          </a:p>
        </p:txBody>
      </p:sp>
      <p:sp>
        <p:nvSpPr>
          <p:cNvPr id="614" name="Shape 614"/>
          <p:cNvSpPr/>
          <p:nvPr/>
        </p:nvSpPr>
        <p:spPr>
          <a:xfrm>
            <a:off x="5130800" y="3333750"/>
            <a:ext cx="401204" cy="34925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15" name="Shape 615"/>
          <p:cNvSpPr/>
          <p:nvPr/>
        </p:nvSpPr>
        <p:spPr>
          <a:xfrm>
            <a:off x="4144181" y="3333750"/>
            <a:ext cx="354881" cy="34925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16" name="Shape 616"/>
          <p:cNvSpPr/>
          <p:nvPr/>
        </p:nvSpPr>
        <p:spPr>
          <a:xfrm>
            <a:off x="5783746" y="4959350"/>
            <a:ext cx="401204" cy="5969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17" name="Shape 617"/>
          <p:cNvSpPr/>
          <p:nvPr/>
        </p:nvSpPr>
        <p:spPr>
          <a:xfrm>
            <a:off x="1143000" y="1790700"/>
            <a:ext cx="299141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90% die are fair</a:t>
            </a:r>
          </a:p>
        </p:txBody>
      </p:sp>
      <p:sp>
        <p:nvSpPr>
          <p:cNvPr id="618" name="Shape 618"/>
          <p:cNvSpPr/>
          <p:nvPr/>
        </p:nvSpPr>
        <p:spPr>
          <a:xfrm>
            <a:off x="1143000" y="2044700"/>
            <a:ext cx="299141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10% die are biased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0" name="Shape 6160"/>
          <p:cNvSpPr/>
          <p:nvPr/>
        </p:nvSpPr>
        <p:spPr>
          <a:xfrm>
            <a:off x="812800" y="1936405"/>
            <a:ext cx="13335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6161" name="Shape 6161"/>
          <p:cNvSpPr/>
          <p:nvPr/>
        </p:nvSpPr>
        <p:spPr>
          <a:xfrm>
            <a:off x="812800" y="2476500"/>
            <a:ext cx="1333500" cy="6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1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sequence</a:t>
            </a:r>
          </a:p>
          <a:p>
            <a:pPr>
              <a:lnSpc>
                <a:spcPts val="1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alignment</a:t>
            </a:r>
          </a:p>
        </p:txBody>
      </p:sp>
      <p:sp>
        <p:nvSpPr>
          <p:cNvPr id="6162" name="Shape 6162"/>
          <p:cNvSpPr/>
          <p:nvPr/>
        </p:nvSpPr>
        <p:spPr>
          <a:xfrm>
            <a:off x="2755900" y="1936405"/>
            <a:ext cx="13335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Model</a:t>
            </a:r>
          </a:p>
        </p:txBody>
      </p:sp>
      <p:sp>
        <p:nvSpPr>
          <p:cNvPr id="6163" name="Shape 6163"/>
          <p:cNvSpPr/>
          <p:nvPr/>
        </p:nvSpPr>
        <p:spPr>
          <a:xfrm>
            <a:off x="7289800" y="1828800"/>
            <a:ext cx="1623822" cy="621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15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Parameter</a:t>
            </a:r>
          </a:p>
          <a:p>
            <a: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Estimates</a:t>
            </a:r>
          </a:p>
        </p:txBody>
      </p:sp>
      <p:sp>
        <p:nvSpPr>
          <p:cNvPr id="6164" name="Shape 6164"/>
          <p:cNvSpPr/>
          <p:nvPr/>
        </p:nvSpPr>
        <p:spPr>
          <a:xfrm>
            <a:off x="2755900" y="2476500"/>
            <a:ext cx="1930400" cy="6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1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tree with</a:t>
            </a:r>
          </a:p>
          <a:p>
            <a:pPr>
              <a:lnSpc>
                <a:spcPts val="1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branch lengths</a:t>
            </a:r>
          </a:p>
        </p:txBody>
      </p:sp>
      <p:sp>
        <p:nvSpPr>
          <p:cNvPr id="6165" name="Shape 6165"/>
          <p:cNvSpPr/>
          <p:nvPr/>
        </p:nvSpPr>
        <p:spPr>
          <a:xfrm>
            <a:off x="2755900" y="3111500"/>
            <a:ext cx="1333500" cy="6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1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substitution</a:t>
            </a:r>
          </a:p>
          <a:p>
            <a:pPr>
              <a:lnSpc>
                <a:spcPts val="1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model</a:t>
            </a:r>
          </a:p>
        </p:txBody>
      </p:sp>
      <p:sp>
        <p:nvSpPr>
          <p:cNvPr id="6166" name="Shape 6166"/>
          <p:cNvSpPr/>
          <p:nvPr/>
        </p:nvSpPr>
        <p:spPr>
          <a:xfrm>
            <a:off x="4984750" y="1231900"/>
            <a:ext cx="1333500" cy="685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Inference Method</a:t>
            </a:r>
          </a:p>
        </p:txBody>
      </p:sp>
      <p:sp>
        <p:nvSpPr>
          <p:cNvPr id="6167" name="Shape 6167"/>
          <p:cNvSpPr/>
          <p:nvPr/>
        </p:nvSpPr>
        <p:spPr>
          <a:xfrm>
            <a:off x="4686300" y="2476500"/>
            <a:ext cx="1930400" cy="584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18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maximum likelihood</a:t>
            </a:r>
          </a:p>
        </p:txBody>
      </p:sp>
      <p:sp>
        <p:nvSpPr>
          <p:cNvPr id="6168" name="Shape 6168"/>
          <p:cNvSpPr/>
          <p:nvPr/>
        </p:nvSpPr>
        <p:spPr>
          <a:xfrm>
            <a:off x="4686300" y="3187700"/>
            <a:ext cx="1930400" cy="558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1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  <p:sp>
        <p:nvSpPr>
          <p:cNvPr id="6169" name="Shape 6169"/>
          <p:cNvSpPr/>
          <p:nvPr/>
        </p:nvSpPr>
        <p:spPr>
          <a:xfrm>
            <a:off x="4419600" y="2006600"/>
            <a:ext cx="2692400" cy="368300"/>
          </a:xfrm>
          <a:prstGeom prst="rightArrow">
            <a:avLst>
              <a:gd name="adj1" fmla="val 32000"/>
              <a:gd name="adj2" fmla="val 151724"/>
            </a:avLst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170" name="Shape 6170"/>
          <p:cNvSpPr/>
          <p:nvPr/>
        </p:nvSpPr>
        <p:spPr>
          <a:xfrm>
            <a:off x="866378" y="139997"/>
            <a:ext cx="8427244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Statistical Estimation of Phylogeny: An Outline</a:t>
            </a:r>
          </a:p>
        </p:txBody>
      </p:sp>
      <p:sp>
        <p:nvSpPr>
          <p:cNvPr id="6171" name="Shape 6171"/>
          <p:cNvSpPr/>
          <p:nvPr/>
        </p:nvSpPr>
        <p:spPr>
          <a:xfrm>
            <a:off x="7289800" y="2476500"/>
            <a:ext cx="1930400" cy="88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phylogeny &amp; other model parameters</a:t>
            </a:r>
          </a:p>
        </p:txBody>
      </p:sp>
      <p:sp>
        <p:nvSpPr>
          <p:cNvPr id="6172" name="Shape 6172"/>
          <p:cNvSpPr/>
          <p:nvPr/>
        </p:nvSpPr>
        <p:spPr>
          <a:xfrm>
            <a:off x="4743450" y="3105001"/>
            <a:ext cx="1816100" cy="6985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127000" dist="508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" name="Shape 6174"/>
          <p:cNvSpPr/>
          <p:nvPr/>
        </p:nvSpPr>
        <p:spPr>
          <a:xfrm>
            <a:off x="812800" y="1936405"/>
            <a:ext cx="13335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6175" name="Shape 6175"/>
          <p:cNvSpPr/>
          <p:nvPr/>
        </p:nvSpPr>
        <p:spPr>
          <a:xfrm>
            <a:off x="812800" y="2476500"/>
            <a:ext cx="1333500" cy="6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1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sequence</a:t>
            </a:r>
          </a:p>
          <a:p>
            <a:pPr>
              <a:lnSpc>
                <a:spcPts val="1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alignment</a:t>
            </a:r>
          </a:p>
        </p:txBody>
      </p:sp>
      <p:sp>
        <p:nvSpPr>
          <p:cNvPr id="6176" name="Shape 6176"/>
          <p:cNvSpPr/>
          <p:nvPr/>
        </p:nvSpPr>
        <p:spPr>
          <a:xfrm>
            <a:off x="2755900" y="1936405"/>
            <a:ext cx="13335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Model</a:t>
            </a:r>
          </a:p>
        </p:txBody>
      </p:sp>
      <p:sp>
        <p:nvSpPr>
          <p:cNvPr id="6177" name="Shape 6177"/>
          <p:cNvSpPr/>
          <p:nvPr/>
        </p:nvSpPr>
        <p:spPr>
          <a:xfrm>
            <a:off x="7289800" y="1828800"/>
            <a:ext cx="1623822" cy="621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15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Parameter</a:t>
            </a:r>
          </a:p>
          <a:p>
            <a: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Estimates</a:t>
            </a:r>
          </a:p>
        </p:txBody>
      </p:sp>
      <p:sp>
        <p:nvSpPr>
          <p:cNvPr id="6178" name="Shape 6178"/>
          <p:cNvSpPr/>
          <p:nvPr/>
        </p:nvSpPr>
        <p:spPr>
          <a:xfrm>
            <a:off x="2755900" y="2476500"/>
            <a:ext cx="1930400" cy="6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1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tree with</a:t>
            </a:r>
          </a:p>
          <a:p>
            <a:pPr>
              <a:lnSpc>
                <a:spcPts val="1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branch lengths</a:t>
            </a:r>
          </a:p>
        </p:txBody>
      </p:sp>
      <p:sp>
        <p:nvSpPr>
          <p:cNvPr id="6179" name="Shape 6179"/>
          <p:cNvSpPr/>
          <p:nvPr/>
        </p:nvSpPr>
        <p:spPr>
          <a:xfrm>
            <a:off x="2755900" y="3111500"/>
            <a:ext cx="1333500" cy="6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1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substitution</a:t>
            </a:r>
          </a:p>
          <a:p>
            <a:pPr>
              <a:lnSpc>
                <a:spcPts val="1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model</a:t>
            </a:r>
          </a:p>
        </p:txBody>
      </p:sp>
      <p:sp>
        <p:nvSpPr>
          <p:cNvPr id="6180" name="Shape 6180"/>
          <p:cNvSpPr/>
          <p:nvPr/>
        </p:nvSpPr>
        <p:spPr>
          <a:xfrm>
            <a:off x="4984750" y="1231900"/>
            <a:ext cx="1333500" cy="685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Inference Method</a:t>
            </a:r>
          </a:p>
        </p:txBody>
      </p:sp>
      <p:sp>
        <p:nvSpPr>
          <p:cNvPr id="6181" name="Shape 6181"/>
          <p:cNvSpPr/>
          <p:nvPr/>
        </p:nvSpPr>
        <p:spPr>
          <a:xfrm>
            <a:off x="4686300" y="2476500"/>
            <a:ext cx="1930400" cy="584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18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maximum likelihood</a:t>
            </a:r>
          </a:p>
        </p:txBody>
      </p:sp>
      <p:sp>
        <p:nvSpPr>
          <p:cNvPr id="6182" name="Shape 6182"/>
          <p:cNvSpPr/>
          <p:nvPr/>
        </p:nvSpPr>
        <p:spPr>
          <a:xfrm>
            <a:off x="4686300" y="3187700"/>
            <a:ext cx="1930400" cy="558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1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  <p:sp>
        <p:nvSpPr>
          <p:cNvPr id="6183" name="Shape 6183"/>
          <p:cNvSpPr/>
          <p:nvPr/>
        </p:nvSpPr>
        <p:spPr>
          <a:xfrm>
            <a:off x="4419600" y="2006600"/>
            <a:ext cx="2692400" cy="368300"/>
          </a:xfrm>
          <a:prstGeom prst="rightArrow">
            <a:avLst>
              <a:gd name="adj1" fmla="val 32000"/>
              <a:gd name="adj2" fmla="val 151724"/>
            </a:avLst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184" name="Shape 6184"/>
          <p:cNvSpPr/>
          <p:nvPr/>
        </p:nvSpPr>
        <p:spPr>
          <a:xfrm>
            <a:off x="866378" y="139997"/>
            <a:ext cx="8427244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Statistical Estimation of Phylogeny: An Outline</a:t>
            </a:r>
          </a:p>
        </p:txBody>
      </p:sp>
      <p:sp>
        <p:nvSpPr>
          <p:cNvPr id="6185" name="Shape 6185"/>
          <p:cNvSpPr/>
          <p:nvPr/>
        </p:nvSpPr>
        <p:spPr>
          <a:xfrm>
            <a:off x="7289800" y="2476500"/>
            <a:ext cx="1930400" cy="88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phylogeny &amp; other model parameters</a:t>
            </a:r>
          </a:p>
        </p:txBody>
      </p:sp>
      <p:sp>
        <p:nvSpPr>
          <p:cNvPr id="6186" name="Shape 6186"/>
          <p:cNvSpPr/>
          <p:nvPr/>
        </p:nvSpPr>
        <p:spPr>
          <a:xfrm>
            <a:off x="4743450" y="3105001"/>
            <a:ext cx="1816100" cy="1359198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127000" dist="508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187" name="Shape 6187"/>
          <p:cNvSpPr/>
          <p:nvPr/>
        </p:nvSpPr>
        <p:spPr>
          <a:xfrm>
            <a:off x="4730750" y="4851839"/>
            <a:ext cx="18415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Next time!!</a:t>
            </a:r>
          </a:p>
        </p:txBody>
      </p:sp>
      <p:sp>
        <p:nvSpPr>
          <p:cNvPr id="6188" name="Shape 6188"/>
          <p:cNvSpPr/>
          <p:nvPr/>
        </p:nvSpPr>
        <p:spPr>
          <a:xfrm>
            <a:off x="4686300" y="3695700"/>
            <a:ext cx="1930400" cy="558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ctr">
              <a:lnSpc>
                <a:spcPts val="1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MCMC</a:t>
            </a:r>
            <a:br/>
            <a:r>
              <a:t>diagnosis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51250" y="4832350"/>
            <a:ext cx="4051300" cy="952500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Shape 621"/>
          <p:cNvSpPr/>
          <p:nvPr/>
        </p:nvSpPr>
        <p:spPr>
          <a:xfrm>
            <a:off x="6610350" y="4775200"/>
            <a:ext cx="1044245" cy="1270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22" name="Shape 622"/>
          <p:cNvSpPr/>
          <p:nvPr/>
        </p:nvSpPr>
        <p:spPr>
          <a:xfrm>
            <a:off x="889000" y="15367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There is the possibility that the die are biased in a specific way:</a:t>
            </a:r>
          </a:p>
        </p:txBody>
      </p:sp>
      <p:sp>
        <p:nvSpPr>
          <p:cNvPr id="623" name="Shape 623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The biased-die problem</a:t>
            </a:r>
          </a:p>
        </p:txBody>
      </p:sp>
      <p:sp>
        <p:nvSpPr>
          <p:cNvPr id="624" name="Shape 624"/>
          <p:cNvSpPr/>
          <p:nvPr/>
        </p:nvSpPr>
        <p:spPr>
          <a:xfrm>
            <a:off x="3283247" y="139997"/>
            <a:ext cx="359350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  <p:pic>
        <p:nvPicPr>
          <p:cNvPr id="62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49650" y="1974850"/>
            <a:ext cx="3060700" cy="2400300"/>
          </a:xfrm>
          <a:prstGeom prst="rect">
            <a:avLst/>
          </a:prstGeom>
          <a:ln w="12700">
            <a:miter lim="400000"/>
          </a:ln>
        </p:spPr>
      </p:pic>
      <p:sp>
        <p:nvSpPr>
          <p:cNvPr id="626" name="Shape 626"/>
          <p:cNvSpPr/>
          <p:nvPr/>
        </p:nvSpPr>
        <p:spPr>
          <a:xfrm>
            <a:off x="889000" y="44196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We generate some observations from a randomly selected die:</a:t>
            </a:r>
          </a:p>
        </p:txBody>
      </p:sp>
      <p:sp>
        <p:nvSpPr>
          <p:cNvPr id="627" name="Shape 627"/>
          <p:cNvSpPr/>
          <p:nvPr/>
        </p:nvSpPr>
        <p:spPr>
          <a:xfrm>
            <a:off x="1143000" y="4673600"/>
            <a:ext cx="299141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 rolls with 4 and 6 pips</a:t>
            </a:r>
          </a:p>
        </p:txBody>
      </p:sp>
      <p:sp>
        <p:nvSpPr>
          <p:cNvPr id="628" name="Shape 628"/>
          <p:cNvSpPr/>
          <p:nvPr/>
        </p:nvSpPr>
        <p:spPr>
          <a:xfrm>
            <a:off x="889000" y="5054600"/>
            <a:ext cx="3342942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Likelihood of the observations:</a:t>
            </a:r>
          </a:p>
        </p:txBody>
      </p:sp>
      <p:sp>
        <p:nvSpPr>
          <p:cNvPr id="629" name="Shape 629"/>
          <p:cNvSpPr/>
          <p:nvPr/>
        </p:nvSpPr>
        <p:spPr>
          <a:xfrm>
            <a:off x="6253646" y="4959350"/>
            <a:ext cx="401204" cy="5969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30" name="Shape 630"/>
          <p:cNvSpPr/>
          <p:nvPr/>
        </p:nvSpPr>
        <p:spPr>
          <a:xfrm>
            <a:off x="5130800" y="3968750"/>
            <a:ext cx="401204" cy="34925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31" name="Shape 631"/>
          <p:cNvSpPr/>
          <p:nvPr/>
        </p:nvSpPr>
        <p:spPr>
          <a:xfrm>
            <a:off x="4144181" y="3968750"/>
            <a:ext cx="354881" cy="34925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32" name="Shape 632"/>
          <p:cNvSpPr/>
          <p:nvPr/>
        </p:nvSpPr>
        <p:spPr>
          <a:xfrm>
            <a:off x="1143000" y="1790700"/>
            <a:ext cx="299141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90% die are fair</a:t>
            </a:r>
          </a:p>
        </p:txBody>
      </p:sp>
      <p:sp>
        <p:nvSpPr>
          <p:cNvPr id="633" name="Shape 633"/>
          <p:cNvSpPr/>
          <p:nvPr/>
        </p:nvSpPr>
        <p:spPr>
          <a:xfrm>
            <a:off x="1143000" y="2044700"/>
            <a:ext cx="299141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10% die are biased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51250" y="4832350"/>
            <a:ext cx="4051300" cy="952500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Shape 636"/>
          <p:cNvSpPr/>
          <p:nvPr/>
        </p:nvSpPr>
        <p:spPr>
          <a:xfrm>
            <a:off x="889000" y="15367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There is the possibility that the die are biased in a specific way:</a:t>
            </a:r>
          </a:p>
        </p:txBody>
      </p:sp>
      <p:sp>
        <p:nvSpPr>
          <p:cNvPr id="637" name="Shape 637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The biased-die problem</a:t>
            </a:r>
          </a:p>
        </p:txBody>
      </p:sp>
      <p:sp>
        <p:nvSpPr>
          <p:cNvPr id="638" name="Shape 638"/>
          <p:cNvSpPr/>
          <p:nvPr/>
        </p:nvSpPr>
        <p:spPr>
          <a:xfrm>
            <a:off x="3283247" y="139997"/>
            <a:ext cx="359350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  <p:pic>
        <p:nvPicPr>
          <p:cNvPr id="63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49650" y="1974850"/>
            <a:ext cx="3060700" cy="2400300"/>
          </a:xfrm>
          <a:prstGeom prst="rect">
            <a:avLst/>
          </a:prstGeom>
          <a:ln w="12700">
            <a:miter lim="400000"/>
          </a:ln>
        </p:spPr>
      </p:pic>
      <p:sp>
        <p:nvSpPr>
          <p:cNvPr id="640" name="Shape 640"/>
          <p:cNvSpPr/>
          <p:nvPr/>
        </p:nvSpPr>
        <p:spPr>
          <a:xfrm>
            <a:off x="889000" y="44196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We generate some observations from a randomly selected die:</a:t>
            </a:r>
          </a:p>
        </p:txBody>
      </p:sp>
      <p:sp>
        <p:nvSpPr>
          <p:cNvPr id="641" name="Shape 641"/>
          <p:cNvSpPr/>
          <p:nvPr/>
        </p:nvSpPr>
        <p:spPr>
          <a:xfrm>
            <a:off x="889000" y="5054600"/>
            <a:ext cx="3342942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Likelihood of the observations:</a:t>
            </a:r>
          </a:p>
        </p:txBody>
      </p:sp>
      <p:sp>
        <p:nvSpPr>
          <p:cNvPr id="642" name="Shape 642"/>
          <p:cNvSpPr/>
          <p:nvPr/>
        </p:nvSpPr>
        <p:spPr>
          <a:xfrm>
            <a:off x="1143000" y="4673600"/>
            <a:ext cx="299141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 rolls with 4 and 6 pips</a:t>
            </a:r>
          </a:p>
        </p:txBody>
      </p:sp>
      <p:sp>
        <p:nvSpPr>
          <p:cNvPr id="643" name="Shape 643"/>
          <p:cNvSpPr/>
          <p:nvPr/>
        </p:nvSpPr>
        <p:spPr>
          <a:xfrm>
            <a:off x="1143000" y="1790700"/>
            <a:ext cx="299141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90% die are fair</a:t>
            </a:r>
          </a:p>
        </p:txBody>
      </p:sp>
      <p:sp>
        <p:nvSpPr>
          <p:cNvPr id="644" name="Shape 644"/>
          <p:cNvSpPr/>
          <p:nvPr/>
        </p:nvSpPr>
        <p:spPr>
          <a:xfrm>
            <a:off x="1143000" y="2044700"/>
            <a:ext cx="299141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10% die are biased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/>
        </p:nvSpPr>
        <p:spPr>
          <a:xfrm>
            <a:off x="4379019" y="139997"/>
            <a:ext cx="140196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Outline</a:t>
            </a:r>
          </a:p>
        </p:txBody>
      </p:sp>
      <p:sp>
        <p:nvSpPr>
          <p:cNvPr id="209" name="Shape 209"/>
          <p:cNvSpPr/>
          <p:nvPr/>
        </p:nvSpPr>
        <p:spPr>
          <a:xfrm>
            <a:off x="635000" y="1208723"/>
            <a:ext cx="80010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I. Introduction to Bayesian inference</a:t>
            </a:r>
          </a:p>
        </p:txBody>
      </p:sp>
      <p:sp>
        <p:nvSpPr>
          <p:cNvPr id="210" name="Shape 210"/>
          <p:cNvSpPr/>
          <p:nvPr/>
        </p:nvSpPr>
        <p:spPr>
          <a:xfrm>
            <a:off x="990600" y="15897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Becoming fascinated with posteriors:</a:t>
            </a:r>
          </a:p>
        </p:txBody>
      </p:sp>
      <p:sp>
        <p:nvSpPr>
          <p:cNvPr id="211" name="Shape 211"/>
          <p:cNvSpPr/>
          <p:nvPr/>
        </p:nvSpPr>
        <p:spPr>
          <a:xfrm>
            <a:off x="1371600" y="19072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Deriving Bayes theorem</a:t>
            </a:r>
          </a:p>
        </p:txBody>
      </p:sp>
      <p:sp>
        <p:nvSpPr>
          <p:cNvPr id="212" name="Shape 212"/>
          <p:cNvSpPr/>
          <p:nvPr/>
        </p:nvSpPr>
        <p:spPr>
          <a:xfrm>
            <a:off x="1371600" y="25422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 of phylogeny</a:t>
            </a:r>
          </a:p>
        </p:txBody>
      </p:sp>
      <p:sp>
        <p:nvSpPr>
          <p:cNvPr id="213" name="Shape 213"/>
          <p:cNvSpPr/>
          <p:nvPr/>
        </p:nvSpPr>
        <p:spPr>
          <a:xfrm>
            <a:off x="990600" y="3443923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What’s the deal with priors?</a:t>
            </a:r>
          </a:p>
        </p:txBody>
      </p:sp>
      <p:sp>
        <p:nvSpPr>
          <p:cNvPr id="214" name="Shape 214"/>
          <p:cNvSpPr/>
          <p:nvPr/>
        </p:nvSpPr>
        <p:spPr>
          <a:xfrm>
            <a:off x="635000" y="3062923"/>
            <a:ext cx="80010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II. The Bayesian hard sell</a:t>
            </a:r>
          </a:p>
        </p:txBody>
      </p:sp>
      <p:sp>
        <p:nvSpPr>
          <p:cNvPr id="215" name="Shape 215"/>
          <p:cNvSpPr/>
          <p:nvPr/>
        </p:nvSpPr>
        <p:spPr>
          <a:xfrm>
            <a:off x="990600" y="3824923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Learning to embrace your inner Bayesian</a:t>
            </a:r>
          </a:p>
        </p:txBody>
      </p:sp>
      <p:sp>
        <p:nvSpPr>
          <p:cNvPr id="216" name="Shape 216"/>
          <p:cNvSpPr/>
          <p:nvPr/>
        </p:nvSpPr>
        <p:spPr>
          <a:xfrm>
            <a:off x="1371600" y="22247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Two non-phylogenetic examples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/>
          <p:nvPr/>
        </p:nvSpPr>
        <p:spPr>
          <a:xfrm>
            <a:off x="889000" y="15367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There is the possibility that the die are biased in a specific way:</a:t>
            </a:r>
          </a:p>
        </p:txBody>
      </p:sp>
      <p:sp>
        <p:nvSpPr>
          <p:cNvPr id="647" name="Shape 647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The biased-die problem</a:t>
            </a:r>
          </a:p>
        </p:txBody>
      </p:sp>
      <p:sp>
        <p:nvSpPr>
          <p:cNvPr id="648" name="Shape 648"/>
          <p:cNvSpPr/>
          <p:nvPr/>
        </p:nvSpPr>
        <p:spPr>
          <a:xfrm>
            <a:off x="3283247" y="139997"/>
            <a:ext cx="359350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  <p:pic>
        <p:nvPicPr>
          <p:cNvPr id="64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50" y="1974850"/>
            <a:ext cx="3060700" cy="2400300"/>
          </a:xfrm>
          <a:prstGeom prst="rect">
            <a:avLst/>
          </a:prstGeom>
          <a:ln w="12700">
            <a:miter lim="400000"/>
          </a:ln>
        </p:spPr>
      </p:pic>
      <p:sp>
        <p:nvSpPr>
          <p:cNvPr id="650" name="Shape 650"/>
          <p:cNvSpPr/>
          <p:nvPr/>
        </p:nvSpPr>
        <p:spPr>
          <a:xfrm>
            <a:off x="889000" y="44196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We generate some observations from a randomly selected die:</a:t>
            </a:r>
          </a:p>
        </p:txBody>
      </p:sp>
      <p:pic>
        <p:nvPicPr>
          <p:cNvPr id="65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68750" y="5403850"/>
            <a:ext cx="4051300" cy="952500"/>
          </a:xfrm>
          <a:prstGeom prst="rect">
            <a:avLst/>
          </a:prstGeom>
          <a:ln w="12700">
            <a:miter lim="400000"/>
          </a:ln>
        </p:spPr>
      </p:pic>
      <p:sp>
        <p:nvSpPr>
          <p:cNvPr id="652" name="Shape 652"/>
          <p:cNvSpPr/>
          <p:nvPr/>
        </p:nvSpPr>
        <p:spPr>
          <a:xfrm>
            <a:off x="6156705" y="5683250"/>
            <a:ext cx="2221927" cy="1270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653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51250" y="4832350"/>
            <a:ext cx="4051300" cy="952500"/>
          </a:xfrm>
          <a:prstGeom prst="rect">
            <a:avLst/>
          </a:prstGeom>
          <a:ln w="12700">
            <a:miter lim="400000"/>
          </a:ln>
        </p:spPr>
      </p:pic>
      <p:sp>
        <p:nvSpPr>
          <p:cNvPr id="654" name="Shape 654"/>
          <p:cNvSpPr/>
          <p:nvPr/>
        </p:nvSpPr>
        <p:spPr>
          <a:xfrm>
            <a:off x="889000" y="5054600"/>
            <a:ext cx="3342942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Likelihood of the observations:</a:t>
            </a:r>
          </a:p>
        </p:txBody>
      </p:sp>
      <p:sp>
        <p:nvSpPr>
          <p:cNvPr id="655" name="Shape 655"/>
          <p:cNvSpPr/>
          <p:nvPr/>
        </p:nvSpPr>
        <p:spPr>
          <a:xfrm>
            <a:off x="1143000" y="4673600"/>
            <a:ext cx="299141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 rolls with 4 and 6 pips</a:t>
            </a:r>
          </a:p>
        </p:txBody>
      </p:sp>
      <p:sp>
        <p:nvSpPr>
          <p:cNvPr id="656" name="Shape 656"/>
          <p:cNvSpPr/>
          <p:nvPr/>
        </p:nvSpPr>
        <p:spPr>
          <a:xfrm>
            <a:off x="1143000" y="1790700"/>
            <a:ext cx="299141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90% die are fair</a:t>
            </a:r>
          </a:p>
        </p:txBody>
      </p:sp>
      <p:sp>
        <p:nvSpPr>
          <p:cNvPr id="657" name="Shape 657"/>
          <p:cNvSpPr/>
          <p:nvPr/>
        </p:nvSpPr>
        <p:spPr>
          <a:xfrm>
            <a:off x="1143000" y="2044700"/>
            <a:ext cx="299141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10% die are biased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/>
          <p:nvPr/>
        </p:nvSpPr>
        <p:spPr>
          <a:xfrm>
            <a:off x="889000" y="15367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There is the possibility that the die are biased in a specific way:</a:t>
            </a:r>
          </a:p>
        </p:txBody>
      </p:sp>
      <p:sp>
        <p:nvSpPr>
          <p:cNvPr id="660" name="Shape 660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The biased-die problem</a:t>
            </a:r>
          </a:p>
        </p:txBody>
      </p:sp>
      <p:sp>
        <p:nvSpPr>
          <p:cNvPr id="661" name="Shape 661"/>
          <p:cNvSpPr/>
          <p:nvPr/>
        </p:nvSpPr>
        <p:spPr>
          <a:xfrm>
            <a:off x="3283247" y="139997"/>
            <a:ext cx="359350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  <p:pic>
        <p:nvPicPr>
          <p:cNvPr id="66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50" y="1974850"/>
            <a:ext cx="3060700" cy="2400300"/>
          </a:xfrm>
          <a:prstGeom prst="rect">
            <a:avLst/>
          </a:prstGeom>
          <a:ln w="12700">
            <a:miter lim="400000"/>
          </a:ln>
        </p:spPr>
      </p:pic>
      <p:sp>
        <p:nvSpPr>
          <p:cNvPr id="663" name="Shape 663"/>
          <p:cNvSpPr/>
          <p:nvPr/>
        </p:nvSpPr>
        <p:spPr>
          <a:xfrm>
            <a:off x="889000" y="44196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We generate some observations from a randomly selected die:</a:t>
            </a:r>
          </a:p>
        </p:txBody>
      </p:sp>
      <p:pic>
        <p:nvPicPr>
          <p:cNvPr id="66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68750" y="5403850"/>
            <a:ext cx="4051300" cy="952500"/>
          </a:xfrm>
          <a:prstGeom prst="rect">
            <a:avLst/>
          </a:prstGeom>
          <a:ln w="12700">
            <a:miter lim="400000"/>
          </a:ln>
        </p:spPr>
      </p:pic>
      <p:sp>
        <p:nvSpPr>
          <p:cNvPr id="665" name="Shape 665"/>
          <p:cNvSpPr/>
          <p:nvPr/>
        </p:nvSpPr>
        <p:spPr>
          <a:xfrm>
            <a:off x="6517747" y="5683250"/>
            <a:ext cx="1860885" cy="1270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666" name="pasted-image.pdf"/>
          <p:cNvPicPr>
            <a:picLocks noChangeAspect="1"/>
          </p:cNvPicPr>
          <p:nvPr/>
        </p:nvPicPr>
        <p:blipFill>
          <a:blip r:embed="rId4">
            <a:extLst/>
          </a:blip>
          <a:srcRect l="0" t="0" r="0" b="17701"/>
          <a:stretch>
            <a:fillRect/>
          </a:stretch>
        </p:blipFill>
        <p:spPr>
          <a:xfrm>
            <a:off x="3651250" y="4832350"/>
            <a:ext cx="4051300" cy="783896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/>
          <p:nvPr/>
        </p:nvSpPr>
        <p:spPr>
          <a:xfrm>
            <a:off x="889000" y="5054600"/>
            <a:ext cx="3342942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Likelihood of the observations:</a:t>
            </a:r>
          </a:p>
        </p:txBody>
      </p:sp>
      <p:sp>
        <p:nvSpPr>
          <p:cNvPr id="668" name="Shape 668"/>
          <p:cNvSpPr/>
          <p:nvPr/>
        </p:nvSpPr>
        <p:spPr>
          <a:xfrm>
            <a:off x="5892800" y="3333750"/>
            <a:ext cx="401204" cy="34925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69" name="Shape 669"/>
          <p:cNvSpPr/>
          <p:nvPr/>
        </p:nvSpPr>
        <p:spPr>
          <a:xfrm>
            <a:off x="4144181" y="3333750"/>
            <a:ext cx="354881" cy="34925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70" name="Shape 670"/>
          <p:cNvSpPr/>
          <p:nvPr/>
        </p:nvSpPr>
        <p:spPr>
          <a:xfrm>
            <a:off x="6101246" y="5683250"/>
            <a:ext cx="401204" cy="5969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71" name="Shape 671"/>
          <p:cNvSpPr/>
          <p:nvPr/>
        </p:nvSpPr>
        <p:spPr>
          <a:xfrm>
            <a:off x="1143000" y="4673600"/>
            <a:ext cx="299141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 rolls with 4 and 6 pips</a:t>
            </a:r>
          </a:p>
        </p:txBody>
      </p:sp>
      <p:sp>
        <p:nvSpPr>
          <p:cNvPr id="672" name="Shape 672"/>
          <p:cNvSpPr/>
          <p:nvPr/>
        </p:nvSpPr>
        <p:spPr>
          <a:xfrm>
            <a:off x="1143000" y="1790700"/>
            <a:ext cx="299141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90% die are fair</a:t>
            </a:r>
          </a:p>
        </p:txBody>
      </p:sp>
      <p:sp>
        <p:nvSpPr>
          <p:cNvPr id="673" name="Shape 673"/>
          <p:cNvSpPr/>
          <p:nvPr/>
        </p:nvSpPr>
        <p:spPr>
          <a:xfrm>
            <a:off x="1143000" y="2044700"/>
            <a:ext cx="299141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10% die are biased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/>
          <p:nvPr/>
        </p:nvSpPr>
        <p:spPr>
          <a:xfrm>
            <a:off x="889000" y="15367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There is the possibility that the die are biased in a specific way:</a:t>
            </a:r>
          </a:p>
        </p:txBody>
      </p:sp>
      <p:sp>
        <p:nvSpPr>
          <p:cNvPr id="676" name="Shape 676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The biased-die problem</a:t>
            </a:r>
          </a:p>
        </p:txBody>
      </p:sp>
      <p:sp>
        <p:nvSpPr>
          <p:cNvPr id="677" name="Shape 677"/>
          <p:cNvSpPr/>
          <p:nvPr/>
        </p:nvSpPr>
        <p:spPr>
          <a:xfrm>
            <a:off x="3283247" y="139997"/>
            <a:ext cx="359350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  <p:pic>
        <p:nvPicPr>
          <p:cNvPr id="67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50" y="1974850"/>
            <a:ext cx="3060700" cy="2400300"/>
          </a:xfrm>
          <a:prstGeom prst="rect">
            <a:avLst/>
          </a:prstGeom>
          <a:ln w="12700">
            <a:miter lim="400000"/>
          </a:ln>
        </p:spPr>
      </p:pic>
      <p:sp>
        <p:nvSpPr>
          <p:cNvPr id="679" name="Shape 679"/>
          <p:cNvSpPr/>
          <p:nvPr/>
        </p:nvSpPr>
        <p:spPr>
          <a:xfrm>
            <a:off x="889000" y="44196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We generate some observations from a randomly selected die:</a:t>
            </a:r>
          </a:p>
        </p:txBody>
      </p:sp>
      <p:pic>
        <p:nvPicPr>
          <p:cNvPr id="68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68750" y="5403850"/>
            <a:ext cx="4051300" cy="952500"/>
          </a:xfrm>
          <a:prstGeom prst="rect">
            <a:avLst/>
          </a:prstGeom>
          <a:ln w="12700">
            <a:miter lim="400000"/>
          </a:ln>
        </p:spPr>
      </p:pic>
      <p:sp>
        <p:nvSpPr>
          <p:cNvPr id="681" name="Shape 681"/>
          <p:cNvSpPr/>
          <p:nvPr/>
        </p:nvSpPr>
        <p:spPr>
          <a:xfrm>
            <a:off x="7026468" y="5683250"/>
            <a:ext cx="1352164" cy="1270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682" name="pasted-image.pdf"/>
          <p:cNvPicPr>
            <a:picLocks noChangeAspect="1"/>
          </p:cNvPicPr>
          <p:nvPr/>
        </p:nvPicPr>
        <p:blipFill>
          <a:blip r:embed="rId4">
            <a:extLst/>
          </a:blip>
          <a:srcRect l="0" t="0" r="0" b="17701"/>
          <a:stretch>
            <a:fillRect/>
          </a:stretch>
        </p:blipFill>
        <p:spPr>
          <a:xfrm>
            <a:off x="3651250" y="4832350"/>
            <a:ext cx="4051300" cy="783896"/>
          </a:xfrm>
          <a:prstGeom prst="rect">
            <a:avLst/>
          </a:prstGeom>
          <a:ln w="12700">
            <a:miter lim="400000"/>
          </a:ln>
        </p:spPr>
      </p:pic>
      <p:sp>
        <p:nvSpPr>
          <p:cNvPr id="683" name="Shape 683"/>
          <p:cNvSpPr/>
          <p:nvPr/>
        </p:nvSpPr>
        <p:spPr>
          <a:xfrm>
            <a:off x="889000" y="5054600"/>
            <a:ext cx="3342942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Likelihood of the observations:</a:t>
            </a:r>
          </a:p>
        </p:txBody>
      </p:sp>
      <p:sp>
        <p:nvSpPr>
          <p:cNvPr id="684" name="Shape 684"/>
          <p:cNvSpPr/>
          <p:nvPr/>
        </p:nvSpPr>
        <p:spPr>
          <a:xfrm>
            <a:off x="6698146" y="5683250"/>
            <a:ext cx="401204" cy="5969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85" name="Shape 685"/>
          <p:cNvSpPr/>
          <p:nvPr/>
        </p:nvSpPr>
        <p:spPr>
          <a:xfrm>
            <a:off x="5892800" y="3968750"/>
            <a:ext cx="401204" cy="34925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86" name="Shape 686"/>
          <p:cNvSpPr/>
          <p:nvPr/>
        </p:nvSpPr>
        <p:spPr>
          <a:xfrm>
            <a:off x="4144181" y="3968750"/>
            <a:ext cx="354881" cy="34925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87" name="Shape 687"/>
          <p:cNvSpPr/>
          <p:nvPr/>
        </p:nvSpPr>
        <p:spPr>
          <a:xfrm>
            <a:off x="1143000" y="4673600"/>
            <a:ext cx="299141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 rolls with 4 and 6 pips</a:t>
            </a:r>
          </a:p>
        </p:txBody>
      </p:sp>
      <p:sp>
        <p:nvSpPr>
          <p:cNvPr id="688" name="Shape 688"/>
          <p:cNvSpPr/>
          <p:nvPr/>
        </p:nvSpPr>
        <p:spPr>
          <a:xfrm>
            <a:off x="1143000" y="1790700"/>
            <a:ext cx="299141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90% die are fair</a:t>
            </a:r>
          </a:p>
        </p:txBody>
      </p:sp>
      <p:sp>
        <p:nvSpPr>
          <p:cNvPr id="689" name="Shape 689"/>
          <p:cNvSpPr/>
          <p:nvPr/>
        </p:nvSpPr>
        <p:spPr>
          <a:xfrm>
            <a:off x="1143000" y="2044700"/>
            <a:ext cx="299141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10% die are biased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/>
          <p:nvPr/>
        </p:nvSpPr>
        <p:spPr>
          <a:xfrm>
            <a:off x="889000" y="15367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There is the possibility that the die are biased in a specific way:</a:t>
            </a:r>
          </a:p>
        </p:txBody>
      </p:sp>
      <p:sp>
        <p:nvSpPr>
          <p:cNvPr id="692" name="Shape 692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The biased-die problem</a:t>
            </a:r>
          </a:p>
        </p:txBody>
      </p:sp>
      <p:sp>
        <p:nvSpPr>
          <p:cNvPr id="693" name="Shape 693"/>
          <p:cNvSpPr/>
          <p:nvPr/>
        </p:nvSpPr>
        <p:spPr>
          <a:xfrm>
            <a:off x="3283247" y="139997"/>
            <a:ext cx="359350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  <p:pic>
        <p:nvPicPr>
          <p:cNvPr id="69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50" y="1974850"/>
            <a:ext cx="3060700" cy="2400300"/>
          </a:xfrm>
          <a:prstGeom prst="rect">
            <a:avLst/>
          </a:prstGeom>
          <a:ln w="12700">
            <a:miter lim="400000"/>
          </a:ln>
        </p:spPr>
      </p:pic>
      <p:sp>
        <p:nvSpPr>
          <p:cNvPr id="695" name="Shape 695"/>
          <p:cNvSpPr/>
          <p:nvPr/>
        </p:nvSpPr>
        <p:spPr>
          <a:xfrm>
            <a:off x="889000" y="44196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We generate some observations from a randomly selected die:</a:t>
            </a:r>
          </a:p>
        </p:txBody>
      </p:sp>
      <p:pic>
        <p:nvPicPr>
          <p:cNvPr id="69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68750" y="5403850"/>
            <a:ext cx="4051300" cy="95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97" name="pasted-image.pdf"/>
          <p:cNvPicPr>
            <a:picLocks noChangeAspect="1"/>
          </p:cNvPicPr>
          <p:nvPr/>
        </p:nvPicPr>
        <p:blipFill>
          <a:blip r:embed="rId4">
            <a:extLst/>
          </a:blip>
          <a:srcRect l="0" t="0" r="0" b="17701"/>
          <a:stretch>
            <a:fillRect/>
          </a:stretch>
        </p:blipFill>
        <p:spPr>
          <a:xfrm>
            <a:off x="3651250" y="4832350"/>
            <a:ext cx="4051300" cy="783896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Shape 698"/>
          <p:cNvSpPr/>
          <p:nvPr/>
        </p:nvSpPr>
        <p:spPr>
          <a:xfrm>
            <a:off x="889000" y="5054600"/>
            <a:ext cx="3342942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Likelihood of the observations:</a:t>
            </a:r>
          </a:p>
        </p:txBody>
      </p:sp>
      <p:sp>
        <p:nvSpPr>
          <p:cNvPr id="699" name="Shape 699"/>
          <p:cNvSpPr/>
          <p:nvPr/>
        </p:nvSpPr>
        <p:spPr>
          <a:xfrm>
            <a:off x="1143000" y="4673600"/>
            <a:ext cx="299141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 rolls with 4 and 6 pips</a:t>
            </a:r>
          </a:p>
        </p:txBody>
      </p:sp>
      <p:sp>
        <p:nvSpPr>
          <p:cNvPr id="700" name="Shape 700"/>
          <p:cNvSpPr/>
          <p:nvPr/>
        </p:nvSpPr>
        <p:spPr>
          <a:xfrm>
            <a:off x="1143000" y="1790700"/>
            <a:ext cx="299141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90% die are fair</a:t>
            </a:r>
          </a:p>
        </p:txBody>
      </p:sp>
      <p:sp>
        <p:nvSpPr>
          <p:cNvPr id="701" name="Shape 701"/>
          <p:cNvSpPr/>
          <p:nvPr/>
        </p:nvSpPr>
        <p:spPr>
          <a:xfrm>
            <a:off x="1143000" y="2044700"/>
            <a:ext cx="299141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10% die are biased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/>
          <p:nvPr/>
        </p:nvSpPr>
        <p:spPr>
          <a:xfrm>
            <a:off x="889000" y="15367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There is the possibility that the die are biased in a specific way:</a:t>
            </a:r>
          </a:p>
        </p:txBody>
      </p:sp>
      <p:sp>
        <p:nvSpPr>
          <p:cNvPr id="704" name="Shape 704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The biased-die problem</a:t>
            </a:r>
          </a:p>
        </p:txBody>
      </p:sp>
      <p:sp>
        <p:nvSpPr>
          <p:cNvPr id="705" name="Shape 705"/>
          <p:cNvSpPr/>
          <p:nvPr/>
        </p:nvSpPr>
        <p:spPr>
          <a:xfrm>
            <a:off x="3283247" y="139997"/>
            <a:ext cx="359350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  <p:pic>
        <p:nvPicPr>
          <p:cNvPr id="70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50" y="1974850"/>
            <a:ext cx="3060700" cy="2400300"/>
          </a:xfrm>
          <a:prstGeom prst="rect">
            <a:avLst/>
          </a:prstGeom>
          <a:ln w="12700">
            <a:miter lim="400000"/>
          </a:ln>
        </p:spPr>
      </p:pic>
      <p:sp>
        <p:nvSpPr>
          <p:cNvPr id="707" name="Shape 707"/>
          <p:cNvSpPr/>
          <p:nvPr/>
        </p:nvSpPr>
        <p:spPr>
          <a:xfrm>
            <a:off x="889000" y="44196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We generate some observations from a randomly selected die:</a:t>
            </a:r>
          </a:p>
        </p:txBody>
      </p:sp>
      <p:pic>
        <p:nvPicPr>
          <p:cNvPr id="70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68750" y="5403850"/>
            <a:ext cx="4051300" cy="95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09" name="pasted-image.pdf"/>
          <p:cNvPicPr>
            <a:picLocks noChangeAspect="1"/>
          </p:cNvPicPr>
          <p:nvPr/>
        </p:nvPicPr>
        <p:blipFill>
          <a:blip r:embed="rId4">
            <a:extLst/>
          </a:blip>
          <a:srcRect l="0" t="0" r="0" b="17701"/>
          <a:stretch>
            <a:fillRect/>
          </a:stretch>
        </p:blipFill>
        <p:spPr>
          <a:xfrm>
            <a:off x="3651250" y="4832350"/>
            <a:ext cx="4051300" cy="783896"/>
          </a:xfrm>
          <a:prstGeom prst="rect">
            <a:avLst/>
          </a:prstGeom>
          <a:ln w="12700">
            <a:miter lim="400000"/>
          </a:ln>
        </p:spPr>
      </p:pic>
      <p:sp>
        <p:nvSpPr>
          <p:cNvPr id="710" name="Shape 710"/>
          <p:cNvSpPr/>
          <p:nvPr/>
        </p:nvSpPr>
        <p:spPr>
          <a:xfrm>
            <a:off x="889000" y="5054600"/>
            <a:ext cx="3342942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Likelihood of the observations:</a:t>
            </a:r>
          </a:p>
        </p:txBody>
      </p:sp>
      <p:sp>
        <p:nvSpPr>
          <p:cNvPr id="711" name="Shape 711"/>
          <p:cNvSpPr/>
          <p:nvPr/>
        </p:nvSpPr>
        <p:spPr>
          <a:xfrm>
            <a:off x="889000" y="6324600"/>
            <a:ext cx="8178800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So, the observations are ~2 times more likely under the biased hypothesis </a:t>
            </a:r>
          </a:p>
        </p:txBody>
      </p:sp>
      <p:sp>
        <p:nvSpPr>
          <p:cNvPr id="712" name="Shape 712"/>
          <p:cNvSpPr/>
          <p:nvPr/>
        </p:nvSpPr>
        <p:spPr>
          <a:xfrm>
            <a:off x="1143000" y="4673600"/>
            <a:ext cx="299141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 rolls with 4 and 6 pips</a:t>
            </a:r>
          </a:p>
        </p:txBody>
      </p:sp>
      <p:sp>
        <p:nvSpPr>
          <p:cNvPr id="713" name="Shape 713"/>
          <p:cNvSpPr/>
          <p:nvPr/>
        </p:nvSpPr>
        <p:spPr>
          <a:xfrm>
            <a:off x="1143000" y="1790700"/>
            <a:ext cx="299141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90% die are fair</a:t>
            </a:r>
          </a:p>
        </p:txBody>
      </p:sp>
      <p:sp>
        <p:nvSpPr>
          <p:cNvPr id="714" name="Shape 714"/>
          <p:cNvSpPr/>
          <p:nvPr/>
        </p:nvSpPr>
        <p:spPr>
          <a:xfrm>
            <a:off x="1143000" y="2044700"/>
            <a:ext cx="299141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10% die are biased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/>
          <p:nvPr/>
        </p:nvSpPr>
        <p:spPr>
          <a:xfrm>
            <a:off x="889000" y="15367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What is the posterior probability of the alternative hypotheses?</a:t>
            </a:r>
          </a:p>
        </p:txBody>
      </p:sp>
      <p:sp>
        <p:nvSpPr>
          <p:cNvPr id="717" name="Shape 717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The biased-die problem</a:t>
            </a:r>
          </a:p>
        </p:txBody>
      </p:sp>
      <p:sp>
        <p:nvSpPr>
          <p:cNvPr id="718" name="Shape 718"/>
          <p:cNvSpPr/>
          <p:nvPr/>
        </p:nvSpPr>
        <p:spPr>
          <a:xfrm>
            <a:off x="3283247" y="139997"/>
            <a:ext cx="359350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  <p:pic>
        <p:nvPicPr>
          <p:cNvPr id="7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4149" y="2439651"/>
            <a:ext cx="8585061" cy="831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720" name="pasted-image.tif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1041400" y="2514600"/>
            <a:ext cx="2044701" cy="130652"/>
          </a:xfrm>
          <a:prstGeom prst="rect">
            <a:avLst/>
          </a:prstGeom>
          <a:ln w="12700">
            <a:miter lim="400000"/>
          </a:ln>
        </p:spPr>
      </p:pic>
      <p:sp>
        <p:nvSpPr>
          <p:cNvPr id="721" name="Shape 721"/>
          <p:cNvSpPr/>
          <p:nvPr/>
        </p:nvSpPr>
        <p:spPr>
          <a:xfrm>
            <a:off x="1119981" y="2188349"/>
            <a:ext cx="1887538" cy="3235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posterior probability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723"/>
          <p:cNvSpPr/>
          <p:nvPr/>
        </p:nvSpPr>
        <p:spPr>
          <a:xfrm>
            <a:off x="889000" y="15367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What is the posterior probability of the alternative hypotheses?</a:t>
            </a:r>
          </a:p>
        </p:txBody>
      </p:sp>
      <p:sp>
        <p:nvSpPr>
          <p:cNvPr id="724" name="Shape 724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The biased-die problem</a:t>
            </a:r>
          </a:p>
        </p:txBody>
      </p:sp>
      <p:sp>
        <p:nvSpPr>
          <p:cNvPr id="725" name="Shape 725"/>
          <p:cNvSpPr/>
          <p:nvPr/>
        </p:nvSpPr>
        <p:spPr>
          <a:xfrm>
            <a:off x="3283247" y="139997"/>
            <a:ext cx="359350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  <p:pic>
        <p:nvPicPr>
          <p:cNvPr id="72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4149" y="2439651"/>
            <a:ext cx="8585061" cy="831617"/>
          </a:xfrm>
          <a:prstGeom prst="rect">
            <a:avLst/>
          </a:prstGeom>
          <a:ln w="12700">
            <a:miter lim="400000"/>
          </a:ln>
        </p:spPr>
      </p:pic>
      <p:sp>
        <p:nvSpPr>
          <p:cNvPr id="727" name="Shape 727"/>
          <p:cNvSpPr/>
          <p:nvPr/>
        </p:nvSpPr>
        <p:spPr>
          <a:xfrm>
            <a:off x="5272335" y="1997849"/>
            <a:ext cx="961530" cy="3235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likelihood</a:t>
            </a:r>
          </a:p>
        </p:txBody>
      </p:sp>
      <p:pic>
        <p:nvPicPr>
          <p:cNvPr id="728" name="pasted-image.tif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4838700" y="2324100"/>
            <a:ext cx="1828801" cy="130652"/>
          </a:xfrm>
          <a:prstGeom prst="rect">
            <a:avLst/>
          </a:prstGeom>
          <a:ln w="12700">
            <a:miter lim="400000"/>
          </a:ln>
        </p:spPr>
      </p:pic>
      <p:pic>
        <p:nvPicPr>
          <p:cNvPr id="729" name="pasted-image.tif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1041400" y="2514600"/>
            <a:ext cx="2044701" cy="130652"/>
          </a:xfrm>
          <a:prstGeom prst="rect">
            <a:avLst/>
          </a:prstGeom>
          <a:ln w="12700">
            <a:miter lim="400000"/>
          </a:ln>
        </p:spPr>
      </p:pic>
      <p:sp>
        <p:nvSpPr>
          <p:cNvPr id="730" name="Shape 730"/>
          <p:cNvSpPr/>
          <p:nvPr/>
        </p:nvSpPr>
        <p:spPr>
          <a:xfrm>
            <a:off x="1119981" y="2188349"/>
            <a:ext cx="1887538" cy="3235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posterior probability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/>
          <p:nvPr/>
        </p:nvSpPr>
        <p:spPr>
          <a:xfrm>
            <a:off x="889000" y="15367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What is the posterior probability of the alternative hypotheses?</a:t>
            </a:r>
          </a:p>
        </p:txBody>
      </p:sp>
      <p:sp>
        <p:nvSpPr>
          <p:cNvPr id="733" name="Shape 733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The biased-die problem</a:t>
            </a:r>
          </a:p>
        </p:txBody>
      </p:sp>
      <p:sp>
        <p:nvSpPr>
          <p:cNvPr id="734" name="Shape 734"/>
          <p:cNvSpPr/>
          <p:nvPr/>
        </p:nvSpPr>
        <p:spPr>
          <a:xfrm>
            <a:off x="3283247" y="139997"/>
            <a:ext cx="359350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  <p:pic>
        <p:nvPicPr>
          <p:cNvPr id="73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4149" y="2439651"/>
            <a:ext cx="8585061" cy="831617"/>
          </a:xfrm>
          <a:prstGeom prst="rect">
            <a:avLst/>
          </a:prstGeom>
          <a:ln w="12700">
            <a:miter lim="400000"/>
          </a:ln>
        </p:spPr>
      </p:pic>
      <p:sp>
        <p:nvSpPr>
          <p:cNvPr id="736" name="Shape 736"/>
          <p:cNvSpPr/>
          <p:nvPr/>
        </p:nvSpPr>
        <p:spPr>
          <a:xfrm>
            <a:off x="6777323" y="1997849"/>
            <a:ext cx="1503463" cy="3235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prior probability</a:t>
            </a:r>
          </a:p>
        </p:txBody>
      </p:sp>
      <p:pic>
        <p:nvPicPr>
          <p:cNvPr id="737" name="pasted-image.tif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6919454" y="2324100"/>
            <a:ext cx="1219201" cy="130652"/>
          </a:xfrm>
          <a:prstGeom prst="rect">
            <a:avLst/>
          </a:prstGeom>
          <a:ln w="12700">
            <a:miter lim="400000"/>
          </a:ln>
        </p:spPr>
      </p:pic>
      <p:sp>
        <p:nvSpPr>
          <p:cNvPr id="738" name="Shape 738"/>
          <p:cNvSpPr/>
          <p:nvPr/>
        </p:nvSpPr>
        <p:spPr>
          <a:xfrm>
            <a:off x="5272335" y="1997849"/>
            <a:ext cx="961530" cy="3235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likelihood</a:t>
            </a:r>
          </a:p>
        </p:txBody>
      </p:sp>
      <p:pic>
        <p:nvPicPr>
          <p:cNvPr id="739" name="pasted-image.tif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4838700" y="2324100"/>
            <a:ext cx="1828801" cy="130652"/>
          </a:xfrm>
          <a:prstGeom prst="rect">
            <a:avLst/>
          </a:prstGeom>
          <a:ln w="12700">
            <a:miter lim="400000"/>
          </a:ln>
        </p:spPr>
      </p:pic>
      <p:pic>
        <p:nvPicPr>
          <p:cNvPr id="740" name="pasted-image.tif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1041400" y="2514600"/>
            <a:ext cx="2044701" cy="130652"/>
          </a:xfrm>
          <a:prstGeom prst="rect">
            <a:avLst/>
          </a:prstGeom>
          <a:ln w="12700">
            <a:miter lim="400000"/>
          </a:ln>
        </p:spPr>
      </p:pic>
      <p:sp>
        <p:nvSpPr>
          <p:cNvPr id="741" name="Shape 741"/>
          <p:cNvSpPr/>
          <p:nvPr/>
        </p:nvSpPr>
        <p:spPr>
          <a:xfrm>
            <a:off x="1119981" y="2188349"/>
            <a:ext cx="1887538" cy="3235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posterior probability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/>
          <p:nvPr/>
        </p:nvSpPr>
        <p:spPr>
          <a:xfrm>
            <a:off x="889000" y="15367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What is the posterior probability of the alternative hypotheses?</a:t>
            </a:r>
          </a:p>
        </p:txBody>
      </p:sp>
      <p:sp>
        <p:nvSpPr>
          <p:cNvPr id="744" name="Shape 744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The biased-die problem</a:t>
            </a:r>
          </a:p>
        </p:txBody>
      </p:sp>
      <p:sp>
        <p:nvSpPr>
          <p:cNvPr id="745" name="Shape 745"/>
          <p:cNvSpPr/>
          <p:nvPr/>
        </p:nvSpPr>
        <p:spPr>
          <a:xfrm>
            <a:off x="3283247" y="139997"/>
            <a:ext cx="359350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  <p:pic>
        <p:nvPicPr>
          <p:cNvPr id="74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4149" y="2439651"/>
            <a:ext cx="8585061" cy="831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747" name="pasted-image.tif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78200" y="3263900"/>
            <a:ext cx="6235700" cy="130652"/>
          </a:xfrm>
          <a:prstGeom prst="rect">
            <a:avLst/>
          </a:prstGeom>
          <a:ln w="12700">
            <a:miter lim="400000"/>
          </a:ln>
        </p:spPr>
      </p:pic>
      <p:sp>
        <p:nvSpPr>
          <p:cNvPr id="748" name="Shape 748"/>
          <p:cNvSpPr/>
          <p:nvPr/>
        </p:nvSpPr>
        <p:spPr>
          <a:xfrm>
            <a:off x="5597425" y="3382149"/>
            <a:ext cx="1797250" cy="3235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marginal likelihood</a:t>
            </a:r>
          </a:p>
        </p:txBody>
      </p:sp>
      <p:sp>
        <p:nvSpPr>
          <p:cNvPr id="749" name="Shape 749"/>
          <p:cNvSpPr/>
          <p:nvPr/>
        </p:nvSpPr>
        <p:spPr>
          <a:xfrm>
            <a:off x="5272335" y="1997849"/>
            <a:ext cx="961530" cy="3235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likelihood</a:t>
            </a:r>
          </a:p>
        </p:txBody>
      </p:sp>
      <p:pic>
        <p:nvPicPr>
          <p:cNvPr id="750" name="pasted-image.tif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4838700" y="2324100"/>
            <a:ext cx="1828801" cy="130652"/>
          </a:xfrm>
          <a:prstGeom prst="rect">
            <a:avLst/>
          </a:prstGeom>
          <a:ln w="12700">
            <a:miter lim="400000"/>
          </a:ln>
        </p:spPr>
      </p:pic>
      <p:pic>
        <p:nvPicPr>
          <p:cNvPr id="751" name="pasted-image.tif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1041400" y="2514600"/>
            <a:ext cx="2044701" cy="130652"/>
          </a:xfrm>
          <a:prstGeom prst="rect">
            <a:avLst/>
          </a:prstGeom>
          <a:ln w="12700">
            <a:miter lim="400000"/>
          </a:ln>
        </p:spPr>
      </p:pic>
      <p:sp>
        <p:nvSpPr>
          <p:cNvPr id="752" name="Shape 752"/>
          <p:cNvSpPr/>
          <p:nvPr/>
        </p:nvSpPr>
        <p:spPr>
          <a:xfrm>
            <a:off x="1119981" y="2188349"/>
            <a:ext cx="1887538" cy="3235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posterior probability</a:t>
            </a:r>
          </a:p>
        </p:txBody>
      </p:sp>
      <p:sp>
        <p:nvSpPr>
          <p:cNvPr id="753" name="Shape 753"/>
          <p:cNvSpPr/>
          <p:nvPr/>
        </p:nvSpPr>
        <p:spPr>
          <a:xfrm>
            <a:off x="6777323" y="1997849"/>
            <a:ext cx="1503463" cy="3235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prior probability</a:t>
            </a:r>
          </a:p>
        </p:txBody>
      </p:sp>
      <p:pic>
        <p:nvPicPr>
          <p:cNvPr id="754" name="pasted-image.tif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6919454" y="2324100"/>
            <a:ext cx="1219201" cy="1306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/>
          <p:nvPr/>
        </p:nvSpPr>
        <p:spPr>
          <a:xfrm>
            <a:off x="889000" y="15367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What is the posterior probability of the alternative hypotheses?</a:t>
            </a:r>
          </a:p>
        </p:txBody>
      </p:sp>
      <p:sp>
        <p:nvSpPr>
          <p:cNvPr id="757" name="Shape 757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The biased-die problem</a:t>
            </a:r>
          </a:p>
        </p:txBody>
      </p:sp>
      <p:sp>
        <p:nvSpPr>
          <p:cNvPr id="758" name="Shape 758"/>
          <p:cNvSpPr/>
          <p:nvPr/>
        </p:nvSpPr>
        <p:spPr>
          <a:xfrm>
            <a:off x="3283247" y="139997"/>
            <a:ext cx="359350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  <p:pic>
        <p:nvPicPr>
          <p:cNvPr id="75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4149" y="2439651"/>
            <a:ext cx="8585061" cy="831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760" name="pasted-image.tif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78200" y="3263900"/>
            <a:ext cx="6235700" cy="130652"/>
          </a:xfrm>
          <a:prstGeom prst="rect">
            <a:avLst/>
          </a:prstGeom>
          <a:ln w="12700">
            <a:miter lim="400000"/>
          </a:ln>
        </p:spPr>
      </p:pic>
      <p:sp>
        <p:nvSpPr>
          <p:cNvPr id="761" name="Shape 761"/>
          <p:cNvSpPr/>
          <p:nvPr/>
        </p:nvSpPr>
        <p:spPr>
          <a:xfrm>
            <a:off x="5597425" y="3382149"/>
            <a:ext cx="1797250" cy="3235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marginal likelihood</a:t>
            </a:r>
          </a:p>
        </p:txBody>
      </p:sp>
      <p:sp>
        <p:nvSpPr>
          <p:cNvPr id="762" name="Shape 762"/>
          <p:cNvSpPr/>
          <p:nvPr/>
        </p:nvSpPr>
        <p:spPr>
          <a:xfrm>
            <a:off x="5272335" y="1997849"/>
            <a:ext cx="961530" cy="3235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likelihood</a:t>
            </a:r>
          </a:p>
        </p:txBody>
      </p:sp>
      <p:pic>
        <p:nvPicPr>
          <p:cNvPr id="763" name="pasted-image.tif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4838700" y="2324100"/>
            <a:ext cx="1828801" cy="130652"/>
          </a:xfrm>
          <a:prstGeom prst="rect">
            <a:avLst/>
          </a:prstGeom>
          <a:ln w="12700">
            <a:miter lim="400000"/>
          </a:ln>
        </p:spPr>
      </p:pic>
      <p:pic>
        <p:nvPicPr>
          <p:cNvPr id="764" name="pasted-image.tif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1041400" y="2514600"/>
            <a:ext cx="2044701" cy="130652"/>
          </a:xfrm>
          <a:prstGeom prst="rect">
            <a:avLst/>
          </a:prstGeom>
          <a:ln w="12700">
            <a:miter lim="400000"/>
          </a:ln>
        </p:spPr>
      </p:pic>
      <p:sp>
        <p:nvSpPr>
          <p:cNvPr id="765" name="Shape 765"/>
          <p:cNvSpPr/>
          <p:nvPr/>
        </p:nvSpPr>
        <p:spPr>
          <a:xfrm>
            <a:off x="1119981" y="2188349"/>
            <a:ext cx="1887538" cy="3235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posterior probability</a:t>
            </a:r>
          </a:p>
        </p:txBody>
      </p:sp>
      <p:sp>
        <p:nvSpPr>
          <p:cNvPr id="766" name="Shape 766"/>
          <p:cNvSpPr/>
          <p:nvPr/>
        </p:nvSpPr>
        <p:spPr>
          <a:xfrm>
            <a:off x="6777323" y="1997849"/>
            <a:ext cx="1503463" cy="3235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prior probability</a:t>
            </a:r>
          </a:p>
        </p:txBody>
      </p:sp>
      <p:pic>
        <p:nvPicPr>
          <p:cNvPr id="767" name="pasted-image.tif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6919454" y="2324100"/>
            <a:ext cx="1219201" cy="130652"/>
          </a:xfrm>
          <a:prstGeom prst="rect">
            <a:avLst/>
          </a:prstGeom>
          <a:ln w="12700">
            <a:miter lim="400000"/>
          </a:ln>
        </p:spPr>
      </p:pic>
      <p:sp>
        <p:nvSpPr>
          <p:cNvPr id="768" name="Shape 768"/>
          <p:cNvSpPr/>
          <p:nvPr/>
        </p:nvSpPr>
        <p:spPr>
          <a:xfrm>
            <a:off x="889000" y="3695700"/>
            <a:ext cx="2018751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prior probabilities:</a:t>
            </a:r>
          </a:p>
        </p:txBody>
      </p:sp>
      <p:pic>
        <p:nvPicPr>
          <p:cNvPr id="769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1034" y="3727917"/>
            <a:ext cx="1484233" cy="332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770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871034" y="4110719"/>
            <a:ext cx="1775743" cy="330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/>
        </p:nvSpPr>
        <p:spPr>
          <a:xfrm>
            <a:off x="4379019" y="139997"/>
            <a:ext cx="140196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Outline</a:t>
            </a:r>
          </a:p>
        </p:txBody>
      </p:sp>
      <p:sp>
        <p:nvSpPr>
          <p:cNvPr id="219" name="Shape 219"/>
          <p:cNvSpPr/>
          <p:nvPr/>
        </p:nvSpPr>
        <p:spPr>
          <a:xfrm>
            <a:off x="635000" y="1208723"/>
            <a:ext cx="80010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I. Introduction to Bayesian inference</a:t>
            </a:r>
          </a:p>
        </p:txBody>
      </p:sp>
      <p:sp>
        <p:nvSpPr>
          <p:cNvPr id="220" name="Shape 220"/>
          <p:cNvSpPr/>
          <p:nvPr/>
        </p:nvSpPr>
        <p:spPr>
          <a:xfrm>
            <a:off x="635000" y="4345623"/>
            <a:ext cx="80010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III. Numerical algorithms for Bayesian inference</a:t>
            </a:r>
          </a:p>
        </p:txBody>
      </p:sp>
      <p:sp>
        <p:nvSpPr>
          <p:cNvPr id="221" name="Shape 221"/>
          <p:cNvSpPr/>
          <p:nvPr/>
        </p:nvSpPr>
        <p:spPr>
          <a:xfrm>
            <a:off x="990600" y="47266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Markov-chain Monte Carlo (MCMC)</a:t>
            </a:r>
          </a:p>
        </p:txBody>
      </p:sp>
      <p:sp>
        <p:nvSpPr>
          <p:cNvPr id="222" name="Shape 222"/>
          <p:cNvSpPr/>
          <p:nvPr/>
        </p:nvSpPr>
        <p:spPr>
          <a:xfrm>
            <a:off x="1371600" y="50441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Metropolis-Hastings algorithm</a:t>
            </a:r>
          </a:p>
        </p:txBody>
      </p:sp>
      <p:sp>
        <p:nvSpPr>
          <p:cNvPr id="223" name="Shape 223"/>
          <p:cNvSpPr/>
          <p:nvPr/>
        </p:nvSpPr>
        <p:spPr>
          <a:xfrm>
            <a:off x="1371600" y="53616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Metropolis-Coupled algorithm</a:t>
            </a:r>
          </a:p>
        </p:txBody>
      </p:sp>
      <p:sp>
        <p:nvSpPr>
          <p:cNvPr id="224" name="Shape 224"/>
          <p:cNvSpPr/>
          <p:nvPr/>
        </p:nvSpPr>
        <p:spPr>
          <a:xfrm>
            <a:off x="990600" y="15897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Becoming fascinated with posteriors:</a:t>
            </a:r>
          </a:p>
        </p:txBody>
      </p:sp>
      <p:sp>
        <p:nvSpPr>
          <p:cNvPr id="225" name="Shape 225"/>
          <p:cNvSpPr/>
          <p:nvPr/>
        </p:nvSpPr>
        <p:spPr>
          <a:xfrm>
            <a:off x="1371600" y="19072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Deriving Bayes theorem</a:t>
            </a:r>
          </a:p>
        </p:txBody>
      </p:sp>
      <p:sp>
        <p:nvSpPr>
          <p:cNvPr id="226" name="Shape 226"/>
          <p:cNvSpPr/>
          <p:nvPr/>
        </p:nvSpPr>
        <p:spPr>
          <a:xfrm>
            <a:off x="1371600" y="25422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 of phylogeny</a:t>
            </a:r>
          </a:p>
        </p:txBody>
      </p:sp>
      <p:sp>
        <p:nvSpPr>
          <p:cNvPr id="227" name="Shape 227"/>
          <p:cNvSpPr/>
          <p:nvPr/>
        </p:nvSpPr>
        <p:spPr>
          <a:xfrm>
            <a:off x="990600" y="3443923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What’s the deal with priors?</a:t>
            </a:r>
          </a:p>
        </p:txBody>
      </p:sp>
      <p:sp>
        <p:nvSpPr>
          <p:cNvPr id="228" name="Shape 228"/>
          <p:cNvSpPr/>
          <p:nvPr/>
        </p:nvSpPr>
        <p:spPr>
          <a:xfrm>
            <a:off x="635000" y="3062923"/>
            <a:ext cx="80010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II. The Bayesian hard sell</a:t>
            </a:r>
          </a:p>
        </p:txBody>
      </p:sp>
      <p:sp>
        <p:nvSpPr>
          <p:cNvPr id="229" name="Shape 229"/>
          <p:cNvSpPr/>
          <p:nvPr/>
        </p:nvSpPr>
        <p:spPr>
          <a:xfrm>
            <a:off x="990600" y="3824923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Learning to embrace your inner Bayesian</a:t>
            </a:r>
          </a:p>
        </p:txBody>
      </p:sp>
      <p:sp>
        <p:nvSpPr>
          <p:cNvPr id="230" name="Shape 230"/>
          <p:cNvSpPr/>
          <p:nvPr/>
        </p:nvSpPr>
        <p:spPr>
          <a:xfrm>
            <a:off x="990600" y="57426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Summarizing posterior samples</a:t>
            </a:r>
          </a:p>
        </p:txBody>
      </p:sp>
      <p:sp>
        <p:nvSpPr>
          <p:cNvPr id="231" name="Shape 231"/>
          <p:cNvSpPr/>
          <p:nvPr/>
        </p:nvSpPr>
        <p:spPr>
          <a:xfrm>
            <a:off x="1371600" y="22247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Two non-phylogenetic examples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1575" y="5243519"/>
            <a:ext cx="3815669" cy="549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77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98375" y="4618429"/>
            <a:ext cx="3429551" cy="571307"/>
          </a:xfrm>
          <a:prstGeom prst="rect">
            <a:avLst/>
          </a:prstGeom>
          <a:ln w="12700">
            <a:miter lim="400000"/>
          </a:ln>
        </p:spPr>
      </p:pic>
      <p:sp>
        <p:nvSpPr>
          <p:cNvPr id="774" name="Shape 774"/>
          <p:cNvSpPr/>
          <p:nvPr/>
        </p:nvSpPr>
        <p:spPr>
          <a:xfrm>
            <a:off x="889000" y="15367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What is the posterior probability of the alternative hypotheses?</a:t>
            </a:r>
          </a:p>
        </p:txBody>
      </p:sp>
      <p:sp>
        <p:nvSpPr>
          <p:cNvPr id="775" name="Shape 775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The biased-die problem</a:t>
            </a:r>
          </a:p>
        </p:txBody>
      </p:sp>
      <p:sp>
        <p:nvSpPr>
          <p:cNvPr id="776" name="Shape 776"/>
          <p:cNvSpPr/>
          <p:nvPr/>
        </p:nvSpPr>
        <p:spPr>
          <a:xfrm>
            <a:off x="3283247" y="139997"/>
            <a:ext cx="359350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  <p:pic>
        <p:nvPicPr>
          <p:cNvPr id="777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94149" y="2439651"/>
            <a:ext cx="8585061" cy="831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778" name="pasted-image.tif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78200" y="3263900"/>
            <a:ext cx="6235700" cy="130652"/>
          </a:xfrm>
          <a:prstGeom prst="rect">
            <a:avLst/>
          </a:prstGeom>
          <a:ln w="12700">
            <a:miter lim="400000"/>
          </a:ln>
        </p:spPr>
      </p:pic>
      <p:sp>
        <p:nvSpPr>
          <p:cNvPr id="779" name="Shape 779"/>
          <p:cNvSpPr/>
          <p:nvPr/>
        </p:nvSpPr>
        <p:spPr>
          <a:xfrm>
            <a:off x="5597425" y="3382149"/>
            <a:ext cx="1797250" cy="3235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marginal likelihood</a:t>
            </a:r>
          </a:p>
        </p:txBody>
      </p:sp>
      <p:sp>
        <p:nvSpPr>
          <p:cNvPr id="780" name="Shape 780"/>
          <p:cNvSpPr/>
          <p:nvPr/>
        </p:nvSpPr>
        <p:spPr>
          <a:xfrm>
            <a:off x="5272335" y="1997849"/>
            <a:ext cx="961530" cy="3235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likelihood</a:t>
            </a:r>
          </a:p>
        </p:txBody>
      </p:sp>
      <p:pic>
        <p:nvPicPr>
          <p:cNvPr id="781" name="pasted-image.tif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0800000">
            <a:off x="4838700" y="2324100"/>
            <a:ext cx="1828801" cy="130652"/>
          </a:xfrm>
          <a:prstGeom prst="rect">
            <a:avLst/>
          </a:prstGeom>
          <a:ln w="12700">
            <a:miter lim="400000"/>
          </a:ln>
        </p:spPr>
      </p:pic>
      <p:pic>
        <p:nvPicPr>
          <p:cNvPr id="782" name="pasted-image.tif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0800000">
            <a:off x="1041400" y="2514600"/>
            <a:ext cx="2044701" cy="130652"/>
          </a:xfrm>
          <a:prstGeom prst="rect">
            <a:avLst/>
          </a:prstGeom>
          <a:ln w="12700">
            <a:miter lim="400000"/>
          </a:ln>
        </p:spPr>
      </p:pic>
      <p:sp>
        <p:nvSpPr>
          <p:cNvPr id="783" name="Shape 783"/>
          <p:cNvSpPr/>
          <p:nvPr/>
        </p:nvSpPr>
        <p:spPr>
          <a:xfrm>
            <a:off x="1119981" y="2188349"/>
            <a:ext cx="1887538" cy="3235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posterior probability</a:t>
            </a:r>
          </a:p>
        </p:txBody>
      </p:sp>
      <p:sp>
        <p:nvSpPr>
          <p:cNvPr id="784" name="Shape 784"/>
          <p:cNvSpPr/>
          <p:nvPr/>
        </p:nvSpPr>
        <p:spPr>
          <a:xfrm>
            <a:off x="6777323" y="1997849"/>
            <a:ext cx="1503463" cy="3235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prior probability</a:t>
            </a:r>
          </a:p>
        </p:txBody>
      </p:sp>
      <p:pic>
        <p:nvPicPr>
          <p:cNvPr id="785" name="pasted-image.tif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0800000">
            <a:off x="6919454" y="2324100"/>
            <a:ext cx="1219201" cy="130652"/>
          </a:xfrm>
          <a:prstGeom prst="rect">
            <a:avLst/>
          </a:prstGeom>
          <a:ln w="12700">
            <a:miter lim="400000"/>
          </a:ln>
        </p:spPr>
      </p:pic>
      <p:sp>
        <p:nvSpPr>
          <p:cNvPr id="786" name="Shape 786"/>
          <p:cNvSpPr/>
          <p:nvPr/>
        </p:nvSpPr>
        <p:spPr>
          <a:xfrm>
            <a:off x="889000" y="3695700"/>
            <a:ext cx="2018751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prior probabilities:</a:t>
            </a:r>
          </a:p>
        </p:txBody>
      </p:sp>
      <p:sp>
        <p:nvSpPr>
          <p:cNvPr id="787" name="Shape 787"/>
          <p:cNvSpPr/>
          <p:nvPr/>
        </p:nvSpPr>
        <p:spPr>
          <a:xfrm>
            <a:off x="889000" y="4711700"/>
            <a:ext cx="1503462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likelihoods:</a:t>
            </a:r>
          </a:p>
        </p:txBody>
      </p:sp>
      <p:pic>
        <p:nvPicPr>
          <p:cNvPr id="788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871034" y="3727917"/>
            <a:ext cx="1484233" cy="332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789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871034" y="4110719"/>
            <a:ext cx="1775743" cy="330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55740" y="5831671"/>
            <a:ext cx="5343920" cy="720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79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01575" y="5243519"/>
            <a:ext cx="3815669" cy="549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793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98375" y="4618429"/>
            <a:ext cx="3429551" cy="571307"/>
          </a:xfrm>
          <a:prstGeom prst="rect">
            <a:avLst/>
          </a:prstGeom>
          <a:ln w="12700">
            <a:miter lim="400000"/>
          </a:ln>
        </p:spPr>
      </p:pic>
      <p:sp>
        <p:nvSpPr>
          <p:cNvPr id="794" name="Shape 794"/>
          <p:cNvSpPr/>
          <p:nvPr/>
        </p:nvSpPr>
        <p:spPr>
          <a:xfrm>
            <a:off x="889000" y="15367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What is the posterior probability of the alternative hypotheses?</a:t>
            </a:r>
          </a:p>
        </p:txBody>
      </p:sp>
      <p:sp>
        <p:nvSpPr>
          <p:cNvPr id="795" name="Shape 795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The biased-die problem</a:t>
            </a:r>
          </a:p>
        </p:txBody>
      </p:sp>
      <p:sp>
        <p:nvSpPr>
          <p:cNvPr id="796" name="Shape 796"/>
          <p:cNvSpPr/>
          <p:nvPr/>
        </p:nvSpPr>
        <p:spPr>
          <a:xfrm>
            <a:off x="3283247" y="139997"/>
            <a:ext cx="359350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  <p:pic>
        <p:nvPicPr>
          <p:cNvPr id="797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94149" y="2439651"/>
            <a:ext cx="8585061" cy="831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798" name="pasted-image.tiff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378200" y="3263900"/>
            <a:ext cx="6235700" cy="130652"/>
          </a:xfrm>
          <a:prstGeom prst="rect">
            <a:avLst/>
          </a:prstGeom>
          <a:ln w="12700">
            <a:miter lim="400000"/>
          </a:ln>
        </p:spPr>
      </p:pic>
      <p:sp>
        <p:nvSpPr>
          <p:cNvPr id="799" name="Shape 799"/>
          <p:cNvSpPr/>
          <p:nvPr/>
        </p:nvSpPr>
        <p:spPr>
          <a:xfrm>
            <a:off x="5597425" y="3382149"/>
            <a:ext cx="1797250" cy="3235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marginal likelihood</a:t>
            </a:r>
          </a:p>
        </p:txBody>
      </p:sp>
      <p:sp>
        <p:nvSpPr>
          <p:cNvPr id="800" name="Shape 800"/>
          <p:cNvSpPr/>
          <p:nvPr/>
        </p:nvSpPr>
        <p:spPr>
          <a:xfrm>
            <a:off x="5272335" y="1997849"/>
            <a:ext cx="961530" cy="3235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likelihood</a:t>
            </a:r>
          </a:p>
        </p:txBody>
      </p:sp>
      <p:pic>
        <p:nvPicPr>
          <p:cNvPr id="801" name="pasted-image.tiff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0800000">
            <a:off x="4838700" y="2324100"/>
            <a:ext cx="1828801" cy="130652"/>
          </a:xfrm>
          <a:prstGeom prst="rect">
            <a:avLst/>
          </a:prstGeom>
          <a:ln w="12700">
            <a:miter lim="400000"/>
          </a:ln>
        </p:spPr>
      </p:pic>
      <p:pic>
        <p:nvPicPr>
          <p:cNvPr id="802" name="pasted-image.tiff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0800000">
            <a:off x="1041400" y="2514600"/>
            <a:ext cx="2044701" cy="130652"/>
          </a:xfrm>
          <a:prstGeom prst="rect">
            <a:avLst/>
          </a:prstGeom>
          <a:ln w="12700">
            <a:miter lim="400000"/>
          </a:ln>
        </p:spPr>
      </p:pic>
      <p:sp>
        <p:nvSpPr>
          <p:cNvPr id="803" name="Shape 803"/>
          <p:cNvSpPr/>
          <p:nvPr/>
        </p:nvSpPr>
        <p:spPr>
          <a:xfrm>
            <a:off x="1119981" y="2188349"/>
            <a:ext cx="1887538" cy="3235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posterior probability</a:t>
            </a:r>
          </a:p>
        </p:txBody>
      </p:sp>
      <p:sp>
        <p:nvSpPr>
          <p:cNvPr id="804" name="Shape 804"/>
          <p:cNvSpPr/>
          <p:nvPr/>
        </p:nvSpPr>
        <p:spPr>
          <a:xfrm>
            <a:off x="6777323" y="1997849"/>
            <a:ext cx="1503463" cy="3235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prior probability</a:t>
            </a:r>
          </a:p>
        </p:txBody>
      </p:sp>
      <p:pic>
        <p:nvPicPr>
          <p:cNvPr id="805" name="pasted-image.tiff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0800000">
            <a:off x="6919454" y="2324100"/>
            <a:ext cx="1219201" cy="130652"/>
          </a:xfrm>
          <a:prstGeom prst="rect">
            <a:avLst/>
          </a:prstGeom>
          <a:ln w="12700">
            <a:miter lim="400000"/>
          </a:ln>
        </p:spPr>
      </p:pic>
      <p:sp>
        <p:nvSpPr>
          <p:cNvPr id="806" name="Shape 806"/>
          <p:cNvSpPr/>
          <p:nvPr/>
        </p:nvSpPr>
        <p:spPr>
          <a:xfrm>
            <a:off x="889000" y="3695700"/>
            <a:ext cx="2018751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prior probabilities:</a:t>
            </a:r>
          </a:p>
        </p:txBody>
      </p:sp>
      <p:sp>
        <p:nvSpPr>
          <p:cNvPr id="807" name="Shape 807"/>
          <p:cNvSpPr/>
          <p:nvPr/>
        </p:nvSpPr>
        <p:spPr>
          <a:xfrm>
            <a:off x="889000" y="4711700"/>
            <a:ext cx="1503462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likelihoods:</a:t>
            </a:r>
          </a:p>
        </p:txBody>
      </p:sp>
      <p:sp>
        <p:nvSpPr>
          <p:cNvPr id="808" name="Shape 808"/>
          <p:cNvSpPr/>
          <p:nvPr/>
        </p:nvSpPr>
        <p:spPr>
          <a:xfrm>
            <a:off x="889000" y="5981700"/>
            <a:ext cx="2349501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posterior probability:</a:t>
            </a:r>
          </a:p>
        </p:txBody>
      </p:sp>
      <p:pic>
        <p:nvPicPr>
          <p:cNvPr id="809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871034" y="3727917"/>
            <a:ext cx="1484233" cy="332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810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871034" y="4110719"/>
            <a:ext cx="1775743" cy="330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55740" y="5831671"/>
            <a:ext cx="5343920" cy="720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81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01575" y="5243519"/>
            <a:ext cx="3815669" cy="549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81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98375" y="4618429"/>
            <a:ext cx="3429551" cy="571307"/>
          </a:xfrm>
          <a:prstGeom prst="rect">
            <a:avLst/>
          </a:prstGeom>
          <a:ln w="12700">
            <a:miter lim="400000"/>
          </a:ln>
        </p:spPr>
      </p:pic>
      <p:sp>
        <p:nvSpPr>
          <p:cNvPr id="815" name="Shape 815"/>
          <p:cNvSpPr/>
          <p:nvPr/>
        </p:nvSpPr>
        <p:spPr>
          <a:xfrm>
            <a:off x="889000" y="15367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What is the posterior probability of the alternative hypotheses?</a:t>
            </a:r>
          </a:p>
        </p:txBody>
      </p:sp>
      <p:sp>
        <p:nvSpPr>
          <p:cNvPr id="816" name="Shape 816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The biased-die problem</a:t>
            </a:r>
          </a:p>
        </p:txBody>
      </p:sp>
      <p:sp>
        <p:nvSpPr>
          <p:cNvPr id="817" name="Shape 817"/>
          <p:cNvSpPr/>
          <p:nvPr/>
        </p:nvSpPr>
        <p:spPr>
          <a:xfrm>
            <a:off x="3283247" y="139997"/>
            <a:ext cx="359350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  <p:pic>
        <p:nvPicPr>
          <p:cNvPr id="818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94149" y="2439651"/>
            <a:ext cx="8585061" cy="831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819" name="pasted-image.tiff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378200" y="3263900"/>
            <a:ext cx="6235700" cy="130652"/>
          </a:xfrm>
          <a:prstGeom prst="rect">
            <a:avLst/>
          </a:prstGeom>
          <a:ln w="12700">
            <a:miter lim="400000"/>
          </a:ln>
        </p:spPr>
      </p:pic>
      <p:sp>
        <p:nvSpPr>
          <p:cNvPr id="820" name="Shape 820"/>
          <p:cNvSpPr/>
          <p:nvPr/>
        </p:nvSpPr>
        <p:spPr>
          <a:xfrm>
            <a:off x="5597425" y="3382149"/>
            <a:ext cx="1797250" cy="3235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marginal likelihood</a:t>
            </a:r>
          </a:p>
        </p:txBody>
      </p:sp>
      <p:sp>
        <p:nvSpPr>
          <p:cNvPr id="821" name="Shape 821"/>
          <p:cNvSpPr/>
          <p:nvPr/>
        </p:nvSpPr>
        <p:spPr>
          <a:xfrm>
            <a:off x="5272335" y="1997849"/>
            <a:ext cx="961530" cy="3235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likelihood</a:t>
            </a:r>
          </a:p>
        </p:txBody>
      </p:sp>
      <p:pic>
        <p:nvPicPr>
          <p:cNvPr id="822" name="pasted-image.tiff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0800000">
            <a:off x="4838700" y="2324100"/>
            <a:ext cx="1828801" cy="130652"/>
          </a:xfrm>
          <a:prstGeom prst="rect">
            <a:avLst/>
          </a:prstGeom>
          <a:ln w="12700">
            <a:miter lim="400000"/>
          </a:ln>
        </p:spPr>
      </p:pic>
      <p:pic>
        <p:nvPicPr>
          <p:cNvPr id="823" name="pasted-image.tiff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0800000">
            <a:off x="1041400" y="2514600"/>
            <a:ext cx="2044701" cy="130652"/>
          </a:xfrm>
          <a:prstGeom prst="rect">
            <a:avLst/>
          </a:prstGeom>
          <a:ln w="12700">
            <a:miter lim="400000"/>
          </a:ln>
        </p:spPr>
      </p:pic>
      <p:sp>
        <p:nvSpPr>
          <p:cNvPr id="824" name="Shape 824"/>
          <p:cNvSpPr/>
          <p:nvPr/>
        </p:nvSpPr>
        <p:spPr>
          <a:xfrm>
            <a:off x="1119981" y="2188349"/>
            <a:ext cx="1887538" cy="3235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posterior probability</a:t>
            </a:r>
          </a:p>
        </p:txBody>
      </p:sp>
      <p:sp>
        <p:nvSpPr>
          <p:cNvPr id="825" name="Shape 825"/>
          <p:cNvSpPr/>
          <p:nvPr/>
        </p:nvSpPr>
        <p:spPr>
          <a:xfrm>
            <a:off x="6777323" y="1997849"/>
            <a:ext cx="1503463" cy="3235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prior probability</a:t>
            </a:r>
          </a:p>
        </p:txBody>
      </p:sp>
      <p:pic>
        <p:nvPicPr>
          <p:cNvPr id="826" name="pasted-image.tiff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0800000">
            <a:off x="6919454" y="2324100"/>
            <a:ext cx="1219201" cy="130652"/>
          </a:xfrm>
          <a:prstGeom prst="rect">
            <a:avLst/>
          </a:prstGeom>
          <a:ln w="12700">
            <a:miter lim="400000"/>
          </a:ln>
        </p:spPr>
      </p:pic>
      <p:sp>
        <p:nvSpPr>
          <p:cNvPr id="827" name="Shape 827"/>
          <p:cNvSpPr/>
          <p:nvPr/>
        </p:nvSpPr>
        <p:spPr>
          <a:xfrm>
            <a:off x="889000" y="3695700"/>
            <a:ext cx="2018751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prior probabilities:</a:t>
            </a:r>
          </a:p>
        </p:txBody>
      </p:sp>
      <p:sp>
        <p:nvSpPr>
          <p:cNvPr id="828" name="Shape 828"/>
          <p:cNvSpPr/>
          <p:nvPr/>
        </p:nvSpPr>
        <p:spPr>
          <a:xfrm>
            <a:off x="889000" y="4711700"/>
            <a:ext cx="1503462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likelihoods:</a:t>
            </a:r>
          </a:p>
        </p:txBody>
      </p:sp>
      <p:sp>
        <p:nvSpPr>
          <p:cNvPr id="829" name="Shape 829"/>
          <p:cNvSpPr/>
          <p:nvPr/>
        </p:nvSpPr>
        <p:spPr>
          <a:xfrm>
            <a:off x="889000" y="5981700"/>
            <a:ext cx="2349501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posterior probability:</a:t>
            </a:r>
          </a:p>
        </p:txBody>
      </p:sp>
      <p:pic>
        <p:nvPicPr>
          <p:cNvPr id="830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871034" y="3727917"/>
            <a:ext cx="1484233" cy="332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831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871034" y="4110719"/>
            <a:ext cx="1775743" cy="330201"/>
          </a:xfrm>
          <a:prstGeom prst="rect">
            <a:avLst/>
          </a:prstGeom>
          <a:ln w="12700">
            <a:miter lim="400000"/>
          </a:ln>
        </p:spPr>
      </p:pic>
      <p:sp>
        <p:nvSpPr>
          <p:cNvPr id="832" name="Shape 832"/>
          <p:cNvSpPr/>
          <p:nvPr/>
        </p:nvSpPr>
        <p:spPr>
          <a:xfrm>
            <a:off x="889000" y="6705600"/>
            <a:ext cx="8995360" cy="69327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So, our posterior belief in the biased hypothesis is </a:t>
            </a:r>
            <a:r>
              <a:rPr sz="1900">
                <a:latin typeface="Times"/>
                <a:ea typeface="Times"/>
                <a:cs typeface="Times"/>
                <a:sym typeface="Times"/>
              </a:rPr>
              <a:t>Pr = 0.179</a:t>
            </a:r>
            <a:r>
              <a:t>, which is an updated </a:t>
            </a:r>
            <a:br/>
            <a:r>
              <a:t>    version of our prior belief in the biased hypothesis is </a:t>
            </a:r>
            <a:r>
              <a:rPr sz="1900">
                <a:latin typeface="Times"/>
                <a:ea typeface="Times"/>
                <a:cs typeface="Times"/>
                <a:sym typeface="Times"/>
              </a:rPr>
              <a:t>Pr = 0.10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Shape 834"/>
          <p:cNvSpPr/>
          <p:nvPr/>
        </p:nvSpPr>
        <p:spPr>
          <a:xfrm>
            <a:off x="601054" y="889000"/>
            <a:ext cx="855059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Generic statistical paradigm			      Coin tossing</a:t>
            </a:r>
          </a:p>
        </p:txBody>
      </p:sp>
      <p:sp>
        <p:nvSpPr>
          <p:cNvPr id="835" name="Shape 835"/>
          <p:cNvSpPr/>
          <p:nvPr/>
        </p:nvSpPr>
        <p:spPr>
          <a:xfrm>
            <a:off x="601054" y="1384300"/>
            <a:ext cx="2937631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pose a substantive question</a:t>
            </a:r>
          </a:p>
        </p:txBody>
      </p:sp>
      <p:sp>
        <p:nvSpPr>
          <p:cNvPr id="836" name="Shape 836"/>
          <p:cNvSpPr/>
          <p:nvPr/>
        </p:nvSpPr>
        <p:spPr>
          <a:xfrm>
            <a:off x="5173054" y="1384300"/>
            <a:ext cx="4580109" cy="627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Is this a fair coin? Or, what is the probability of observing heads in a single toss? </a:t>
            </a:r>
          </a:p>
        </p:txBody>
      </p:sp>
      <p:sp>
        <p:nvSpPr>
          <p:cNvPr id="837" name="Shape 837"/>
          <p:cNvSpPr/>
          <p:nvPr/>
        </p:nvSpPr>
        <p:spPr>
          <a:xfrm>
            <a:off x="601054" y="2019300"/>
            <a:ext cx="3157988" cy="894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develop a stochastic model with parameters that, if know, would answer the question</a:t>
            </a:r>
          </a:p>
        </p:txBody>
      </p:sp>
      <p:sp>
        <p:nvSpPr>
          <p:cNvPr id="838" name="Shape 838"/>
          <p:cNvSpPr/>
          <p:nvPr/>
        </p:nvSpPr>
        <p:spPr>
          <a:xfrm>
            <a:off x="601054" y="3289300"/>
            <a:ext cx="2937631" cy="894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collect observations that are informative about model parameters </a:t>
            </a:r>
          </a:p>
        </p:txBody>
      </p:sp>
      <p:sp>
        <p:nvSpPr>
          <p:cNvPr id="839" name="Shape 839"/>
          <p:cNvSpPr/>
          <p:nvPr/>
        </p:nvSpPr>
        <p:spPr>
          <a:xfrm>
            <a:off x="601054" y="4559300"/>
            <a:ext cx="3046604" cy="1160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find the best estimate of model parameters (by some means) conditioned on (</a:t>
            </a:r>
            <a:r>
              <a:rPr i="1">
                <a:solidFill>
                  <a:srgbClr val="424242"/>
                </a:solidFill>
              </a:rPr>
              <a:t>i.e.</a:t>
            </a:r>
            <a:r>
              <a:rPr>
                <a:solidFill>
                  <a:srgbClr val="424242"/>
                </a:solidFill>
              </a:rPr>
              <a:t>, given) the data at hand </a:t>
            </a:r>
          </a:p>
        </p:txBody>
      </p:sp>
      <p:sp>
        <p:nvSpPr>
          <p:cNvPr id="840" name="Shape 840"/>
          <p:cNvSpPr/>
          <p:nvPr/>
        </p:nvSpPr>
        <p:spPr>
          <a:xfrm>
            <a:off x="3283247" y="139997"/>
            <a:ext cx="359350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Shape 842"/>
          <p:cNvSpPr/>
          <p:nvPr/>
        </p:nvSpPr>
        <p:spPr>
          <a:xfrm>
            <a:off x="601054" y="889000"/>
            <a:ext cx="855059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Generic statistical paradigm			      Coin tossing</a:t>
            </a:r>
          </a:p>
        </p:txBody>
      </p:sp>
      <p:sp>
        <p:nvSpPr>
          <p:cNvPr id="843" name="Shape 843"/>
          <p:cNvSpPr/>
          <p:nvPr/>
        </p:nvSpPr>
        <p:spPr>
          <a:xfrm>
            <a:off x="601054" y="1384300"/>
            <a:ext cx="2937631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pose a substantive question</a:t>
            </a:r>
          </a:p>
        </p:txBody>
      </p:sp>
      <p:sp>
        <p:nvSpPr>
          <p:cNvPr id="844" name="Shape 844"/>
          <p:cNvSpPr/>
          <p:nvPr/>
        </p:nvSpPr>
        <p:spPr>
          <a:xfrm>
            <a:off x="5173054" y="1384300"/>
            <a:ext cx="4580109" cy="627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Is this a fair coin? Or, what is the probability of observing heads in a single toss? </a:t>
            </a:r>
          </a:p>
        </p:txBody>
      </p:sp>
      <p:sp>
        <p:nvSpPr>
          <p:cNvPr id="845" name="Shape 845"/>
          <p:cNvSpPr/>
          <p:nvPr/>
        </p:nvSpPr>
        <p:spPr>
          <a:xfrm>
            <a:off x="601054" y="2019300"/>
            <a:ext cx="3157988" cy="894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develop a stochastic model with parameters that, if know, would answer the question</a:t>
            </a:r>
          </a:p>
        </p:txBody>
      </p:sp>
      <p:sp>
        <p:nvSpPr>
          <p:cNvPr id="846" name="Shape 846"/>
          <p:cNvSpPr/>
          <p:nvPr/>
        </p:nvSpPr>
        <p:spPr>
          <a:xfrm>
            <a:off x="601054" y="3289300"/>
            <a:ext cx="2937631" cy="894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collect observations that are informative about model parameters </a:t>
            </a:r>
          </a:p>
        </p:txBody>
      </p:sp>
      <p:sp>
        <p:nvSpPr>
          <p:cNvPr id="847" name="Shape 847"/>
          <p:cNvSpPr/>
          <p:nvPr/>
        </p:nvSpPr>
        <p:spPr>
          <a:xfrm>
            <a:off x="601054" y="4559300"/>
            <a:ext cx="3046604" cy="1160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find the best estimate of model parameters (by some means) conditioned on (</a:t>
            </a:r>
            <a:r>
              <a:rPr i="1">
                <a:solidFill>
                  <a:srgbClr val="424242"/>
                </a:solidFill>
              </a:rPr>
              <a:t>i.e.</a:t>
            </a:r>
            <a:r>
              <a:rPr>
                <a:solidFill>
                  <a:srgbClr val="424242"/>
                </a:solidFill>
              </a:rPr>
              <a:t>, given) the data at hand </a:t>
            </a:r>
          </a:p>
        </p:txBody>
      </p:sp>
      <p:grpSp>
        <p:nvGrpSpPr>
          <p:cNvPr id="850" name="Group 850"/>
          <p:cNvGrpSpPr/>
          <p:nvPr/>
        </p:nvGrpSpPr>
        <p:grpSpPr>
          <a:xfrm>
            <a:off x="5173054" y="2019300"/>
            <a:ext cx="4368369" cy="894222"/>
            <a:chOff x="0" y="0"/>
            <a:chExt cx="4368368" cy="894221"/>
          </a:xfrm>
        </p:grpSpPr>
        <p:sp>
          <p:nvSpPr>
            <p:cNvPr id="848" name="Shape 848"/>
            <p:cNvSpPr/>
            <p:nvPr/>
          </p:nvSpPr>
          <p:spPr>
            <a:xfrm>
              <a:off x="0" y="0"/>
              <a:ext cx="4368369" cy="8942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100"/>
                </a:lnSpc>
                <a:tabLst>
                  <a:tab pos="8382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424242"/>
                  </a:solidFill>
                </a:rPr>
                <a:t>Binomial probability distribution with parameter   (probability of observing heads)</a:t>
              </a:r>
            </a:p>
          </p:txBody>
        </p:sp>
        <p:pic>
          <p:nvPicPr>
            <p:cNvPr id="849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35009" y="342900"/>
              <a:ext cx="108858" cy="190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51" name="Shape 851"/>
          <p:cNvSpPr/>
          <p:nvPr/>
        </p:nvSpPr>
        <p:spPr>
          <a:xfrm>
            <a:off x="3283247" y="139997"/>
            <a:ext cx="359350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Shape 853"/>
          <p:cNvSpPr/>
          <p:nvPr/>
        </p:nvSpPr>
        <p:spPr>
          <a:xfrm>
            <a:off x="3283247" y="139997"/>
            <a:ext cx="359350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  <p:sp>
        <p:nvSpPr>
          <p:cNvPr id="854" name="Shape 854"/>
          <p:cNvSpPr/>
          <p:nvPr/>
        </p:nvSpPr>
        <p:spPr>
          <a:xfrm>
            <a:off x="601054" y="889000"/>
            <a:ext cx="855059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Generic statistical paradigm			      Coin tossing</a:t>
            </a:r>
          </a:p>
        </p:txBody>
      </p:sp>
      <p:sp>
        <p:nvSpPr>
          <p:cNvPr id="855" name="Shape 855"/>
          <p:cNvSpPr/>
          <p:nvPr/>
        </p:nvSpPr>
        <p:spPr>
          <a:xfrm>
            <a:off x="601054" y="1384300"/>
            <a:ext cx="2937631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pose a substantive question</a:t>
            </a:r>
          </a:p>
        </p:txBody>
      </p:sp>
      <p:sp>
        <p:nvSpPr>
          <p:cNvPr id="856" name="Shape 856"/>
          <p:cNvSpPr/>
          <p:nvPr/>
        </p:nvSpPr>
        <p:spPr>
          <a:xfrm>
            <a:off x="5173054" y="1384300"/>
            <a:ext cx="4580109" cy="627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Is this a fair coin? Or, what is the probability of observing heads in a single toss? </a:t>
            </a:r>
          </a:p>
        </p:txBody>
      </p:sp>
      <p:sp>
        <p:nvSpPr>
          <p:cNvPr id="857" name="Shape 857"/>
          <p:cNvSpPr/>
          <p:nvPr/>
        </p:nvSpPr>
        <p:spPr>
          <a:xfrm>
            <a:off x="601054" y="2019300"/>
            <a:ext cx="3157988" cy="894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develop a stochastic model with parameters that, if know, would answer the question</a:t>
            </a:r>
          </a:p>
        </p:txBody>
      </p:sp>
      <p:sp>
        <p:nvSpPr>
          <p:cNvPr id="858" name="Shape 858"/>
          <p:cNvSpPr/>
          <p:nvPr/>
        </p:nvSpPr>
        <p:spPr>
          <a:xfrm>
            <a:off x="601054" y="3289300"/>
            <a:ext cx="2937631" cy="894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collect observations that are informative about model parameters </a:t>
            </a:r>
          </a:p>
        </p:txBody>
      </p:sp>
      <p:sp>
        <p:nvSpPr>
          <p:cNvPr id="859" name="Shape 859"/>
          <p:cNvSpPr/>
          <p:nvPr/>
        </p:nvSpPr>
        <p:spPr>
          <a:xfrm>
            <a:off x="5173054" y="3289300"/>
            <a:ext cx="4133377" cy="693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toss the coin </a:t>
            </a:r>
            <a:r>
              <a:rPr i="1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>
                <a:solidFill>
                  <a:srgbClr val="424242"/>
                </a:solidFill>
              </a:rPr>
              <a:t> times and record the number of heads, </a:t>
            </a:r>
            <a:r>
              <a:rPr i="1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424242"/>
                </a:solidFill>
              </a:rPr>
              <a:t>.</a:t>
            </a:r>
          </a:p>
        </p:txBody>
      </p:sp>
      <p:sp>
        <p:nvSpPr>
          <p:cNvPr id="860" name="Shape 860"/>
          <p:cNvSpPr/>
          <p:nvPr/>
        </p:nvSpPr>
        <p:spPr>
          <a:xfrm>
            <a:off x="601054" y="4559300"/>
            <a:ext cx="3046604" cy="1160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find the best estimate of model parameters (by some means) conditioned on (</a:t>
            </a:r>
            <a:r>
              <a:rPr i="1">
                <a:solidFill>
                  <a:srgbClr val="424242"/>
                </a:solidFill>
              </a:rPr>
              <a:t>i.e.</a:t>
            </a:r>
            <a:r>
              <a:rPr>
                <a:solidFill>
                  <a:srgbClr val="424242"/>
                </a:solidFill>
              </a:rPr>
              <a:t>, given) the data at hand </a:t>
            </a:r>
          </a:p>
        </p:txBody>
      </p:sp>
      <p:grpSp>
        <p:nvGrpSpPr>
          <p:cNvPr id="863" name="Group 863"/>
          <p:cNvGrpSpPr/>
          <p:nvPr/>
        </p:nvGrpSpPr>
        <p:grpSpPr>
          <a:xfrm>
            <a:off x="5173054" y="2019300"/>
            <a:ext cx="4368369" cy="894222"/>
            <a:chOff x="0" y="0"/>
            <a:chExt cx="4368368" cy="894221"/>
          </a:xfrm>
        </p:grpSpPr>
        <p:sp>
          <p:nvSpPr>
            <p:cNvPr id="861" name="Shape 861"/>
            <p:cNvSpPr/>
            <p:nvPr/>
          </p:nvSpPr>
          <p:spPr>
            <a:xfrm>
              <a:off x="0" y="0"/>
              <a:ext cx="4368369" cy="8942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100"/>
                </a:lnSpc>
                <a:tabLst>
                  <a:tab pos="8382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424242"/>
                  </a:solidFill>
                </a:rPr>
                <a:t>Binomial probability distribution with parameter   (probability of observing heads)</a:t>
              </a:r>
            </a:p>
          </p:txBody>
        </p:sp>
        <p:pic>
          <p:nvPicPr>
            <p:cNvPr id="862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35009" y="342900"/>
              <a:ext cx="108858" cy="190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/>
          <p:nvPr/>
        </p:nvSpPr>
        <p:spPr>
          <a:xfrm>
            <a:off x="601054" y="889000"/>
            <a:ext cx="855059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Generic statistical paradigm			      Coin tossing</a:t>
            </a:r>
          </a:p>
        </p:txBody>
      </p:sp>
      <p:sp>
        <p:nvSpPr>
          <p:cNvPr id="866" name="Shape 866"/>
          <p:cNvSpPr/>
          <p:nvPr/>
        </p:nvSpPr>
        <p:spPr>
          <a:xfrm>
            <a:off x="601054" y="1384300"/>
            <a:ext cx="2937631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pose a substantive question</a:t>
            </a:r>
          </a:p>
        </p:txBody>
      </p:sp>
      <p:sp>
        <p:nvSpPr>
          <p:cNvPr id="867" name="Shape 867"/>
          <p:cNvSpPr/>
          <p:nvPr/>
        </p:nvSpPr>
        <p:spPr>
          <a:xfrm>
            <a:off x="5173054" y="1384300"/>
            <a:ext cx="4580109" cy="627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Is this a fair coin? Or, what is the probability of observing heads in a single toss? </a:t>
            </a:r>
          </a:p>
        </p:txBody>
      </p:sp>
      <p:sp>
        <p:nvSpPr>
          <p:cNvPr id="868" name="Shape 868"/>
          <p:cNvSpPr/>
          <p:nvPr/>
        </p:nvSpPr>
        <p:spPr>
          <a:xfrm>
            <a:off x="601054" y="2019300"/>
            <a:ext cx="3157988" cy="894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develop a stochastic model with parameters that, if know, would answer the question</a:t>
            </a:r>
          </a:p>
        </p:txBody>
      </p:sp>
      <p:sp>
        <p:nvSpPr>
          <p:cNvPr id="869" name="Shape 869"/>
          <p:cNvSpPr/>
          <p:nvPr/>
        </p:nvSpPr>
        <p:spPr>
          <a:xfrm>
            <a:off x="601054" y="3289300"/>
            <a:ext cx="2937631" cy="894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collect observations that are informative about model parameters </a:t>
            </a:r>
          </a:p>
        </p:txBody>
      </p:sp>
      <p:sp>
        <p:nvSpPr>
          <p:cNvPr id="870" name="Shape 870"/>
          <p:cNvSpPr/>
          <p:nvPr/>
        </p:nvSpPr>
        <p:spPr>
          <a:xfrm>
            <a:off x="5173054" y="3289300"/>
            <a:ext cx="4133377" cy="693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toss the coin </a:t>
            </a:r>
            <a:r>
              <a:rPr i="1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>
                <a:solidFill>
                  <a:srgbClr val="424242"/>
                </a:solidFill>
              </a:rPr>
              <a:t> times and record the number of heads, </a:t>
            </a:r>
            <a:r>
              <a:rPr i="1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424242"/>
                </a:solidFill>
              </a:rPr>
              <a:t>.</a:t>
            </a:r>
          </a:p>
        </p:txBody>
      </p:sp>
      <p:sp>
        <p:nvSpPr>
          <p:cNvPr id="871" name="Shape 871"/>
          <p:cNvSpPr/>
          <p:nvPr/>
        </p:nvSpPr>
        <p:spPr>
          <a:xfrm>
            <a:off x="601054" y="4559300"/>
            <a:ext cx="3046604" cy="1160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find the best estimate of model parameters (by some means) conditioned on (</a:t>
            </a:r>
            <a:r>
              <a:rPr i="1">
                <a:solidFill>
                  <a:srgbClr val="424242"/>
                </a:solidFill>
              </a:rPr>
              <a:t>i.e.</a:t>
            </a:r>
            <a:r>
              <a:rPr>
                <a:solidFill>
                  <a:srgbClr val="424242"/>
                </a:solidFill>
              </a:rPr>
              <a:t>, given) the data at hand </a:t>
            </a:r>
          </a:p>
        </p:txBody>
      </p:sp>
      <p:sp>
        <p:nvSpPr>
          <p:cNvPr id="872" name="Shape 872"/>
          <p:cNvSpPr/>
          <p:nvPr/>
        </p:nvSpPr>
        <p:spPr>
          <a:xfrm>
            <a:off x="5173054" y="4559300"/>
            <a:ext cx="4580109" cy="627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find the best estimate of the   parameter  using Bayesian inference</a:t>
            </a:r>
          </a:p>
        </p:txBody>
      </p:sp>
      <p:grpSp>
        <p:nvGrpSpPr>
          <p:cNvPr id="875" name="Group 875"/>
          <p:cNvGrpSpPr/>
          <p:nvPr/>
        </p:nvGrpSpPr>
        <p:grpSpPr>
          <a:xfrm>
            <a:off x="5173054" y="2019300"/>
            <a:ext cx="4368369" cy="894222"/>
            <a:chOff x="0" y="0"/>
            <a:chExt cx="4368368" cy="894221"/>
          </a:xfrm>
        </p:grpSpPr>
        <p:sp>
          <p:nvSpPr>
            <p:cNvPr id="873" name="Shape 873"/>
            <p:cNvSpPr/>
            <p:nvPr/>
          </p:nvSpPr>
          <p:spPr>
            <a:xfrm>
              <a:off x="0" y="0"/>
              <a:ext cx="4368369" cy="8942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100"/>
                </a:lnSpc>
                <a:tabLst>
                  <a:tab pos="8382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424242"/>
                  </a:solidFill>
                </a:rPr>
                <a:t>Binomial probability distribution with parameter   (probability of observing heads)</a:t>
              </a:r>
            </a:p>
          </p:txBody>
        </p:sp>
        <p:pic>
          <p:nvPicPr>
            <p:cNvPr id="874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35009" y="342900"/>
              <a:ext cx="108858" cy="190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87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68789" y="4637927"/>
            <a:ext cx="108858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877" name="Shape 877"/>
          <p:cNvSpPr/>
          <p:nvPr/>
        </p:nvSpPr>
        <p:spPr>
          <a:xfrm>
            <a:off x="3283247" y="139997"/>
            <a:ext cx="359350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Shape 879"/>
          <p:cNvSpPr/>
          <p:nvPr/>
        </p:nvSpPr>
        <p:spPr>
          <a:xfrm>
            <a:off x="990600" y="177800"/>
            <a:ext cx="8178800" cy="96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indent="-12700" algn="ctr">
              <a:lnSpc>
                <a:spcPts val="4000"/>
              </a:lnSpc>
              <a:tabLst>
                <a:tab pos="977900" algn="l"/>
              </a:tabLst>
              <a:defRPr sz="3400">
                <a:solidFill>
                  <a:srgbClr val="021EAA"/>
                </a:solidFill>
                <a:effectLst>
                  <a:outerShdw sx="100000" sy="100000" kx="0" ky="0" algn="b" rotWithShape="0" blurRad="127000" dist="50800" dir="27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/>
            <a:r>
              <a:t>Bayesian Inference</a:t>
            </a:r>
          </a:p>
        </p:txBody>
      </p:sp>
      <p:grpSp>
        <p:nvGrpSpPr>
          <p:cNvPr id="883" name="Group 883"/>
          <p:cNvGrpSpPr/>
          <p:nvPr/>
        </p:nvGrpSpPr>
        <p:grpSpPr>
          <a:xfrm>
            <a:off x="1181100" y="2971800"/>
            <a:ext cx="3309508" cy="1770522"/>
            <a:chOff x="0" y="0"/>
            <a:chExt cx="3309507" cy="1770521"/>
          </a:xfrm>
        </p:grpSpPr>
        <p:sp>
          <p:nvSpPr>
            <p:cNvPr id="880" name="Shape 880"/>
            <p:cNvSpPr/>
            <p:nvPr/>
          </p:nvSpPr>
          <p:spPr>
            <a:xfrm>
              <a:off x="0" y="1409700"/>
              <a:ext cx="2235200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posterior probability</a:t>
              </a:r>
            </a:p>
          </p:txBody>
        </p:sp>
        <p:sp>
          <p:nvSpPr>
            <p:cNvPr id="881" name="Shape 881"/>
            <p:cNvSpPr/>
            <p:nvPr/>
          </p:nvSpPr>
          <p:spPr>
            <a:xfrm>
              <a:off x="1959785" y="0"/>
              <a:ext cx="1349723" cy="5461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5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882" name="Shape 882"/>
            <p:cNvSpPr/>
            <p:nvPr/>
          </p:nvSpPr>
          <p:spPr>
            <a:xfrm flipH="1">
              <a:off x="1340893" y="546100"/>
              <a:ext cx="881607" cy="881607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887" name="Group 887"/>
          <p:cNvGrpSpPr/>
          <p:nvPr/>
        </p:nvGrpSpPr>
        <p:grpSpPr>
          <a:xfrm>
            <a:off x="3822700" y="1612900"/>
            <a:ext cx="2946400" cy="1625600"/>
            <a:chOff x="0" y="0"/>
            <a:chExt cx="2946400" cy="1625600"/>
          </a:xfrm>
        </p:grpSpPr>
        <p:sp>
          <p:nvSpPr>
            <p:cNvPr id="884" name="Shape 884"/>
            <p:cNvSpPr/>
            <p:nvPr/>
          </p:nvSpPr>
          <p:spPr>
            <a:xfrm>
              <a:off x="0" y="0"/>
              <a:ext cx="2235200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likelihood function</a:t>
              </a:r>
            </a:p>
          </p:txBody>
        </p:sp>
        <p:sp>
          <p:nvSpPr>
            <p:cNvPr id="885" name="Shape 885"/>
            <p:cNvSpPr/>
            <p:nvPr/>
          </p:nvSpPr>
          <p:spPr>
            <a:xfrm>
              <a:off x="1656288" y="1079500"/>
              <a:ext cx="1290112" cy="5461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5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886" name="Shape 886"/>
            <p:cNvSpPr/>
            <p:nvPr/>
          </p:nvSpPr>
          <p:spPr>
            <a:xfrm flipH="1" flipV="1">
              <a:off x="987754" y="403554"/>
              <a:ext cx="681253" cy="681253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891" name="Group 891"/>
          <p:cNvGrpSpPr/>
          <p:nvPr/>
        </p:nvGrpSpPr>
        <p:grpSpPr>
          <a:xfrm>
            <a:off x="5034088" y="3276600"/>
            <a:ext cx="5138612" cy="1389522"/>
            <a:chOff x="17588" y="0"/>
            <a:chExt cx="5138611" cy="1389521"/>
          </a:xfrm>
        </p:grpSpPr>
        <p:sp>
          <p:nvSpPr>
            <p:cNvPr id="888" name="Shape 888"/>
            <p:cNvSpPr/>
            <p:nvPr/>
          </p:nvSpPr>
          <p:spPr>
            <a:xfrm>
              <a:off x="2921000" y="1028700"/>
              <a:ext cx="2235200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marginal likelihood</a:t>
              </a:r>
            </a:p>
          </p:txBody>
        </p:sp>
        <p:sp>
          <p:nvSpPr>
            <p:cNvPr id="889" name="Shape 889"/>
            <p:cNvSpPr/>
            <p:nvPr/>
          </p:nvSpPr>
          <p:spPr>
            <a:xfrm>
              <a:off x="17588" y="0"/>
              <a:ext cx="2997601" cy="638522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5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890" name="Shape 890"/>
            <p:cNvSpPr/>
            <p:nvPr/>
          </p:nvSpPr>
          <p:spPr>
            <a:xfrm flipH="1" flipV="1">
              <a:off x="3022600" y="635000"/>
              <a:ext cx="454817" cy="454817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895" name="Group 895"/>
          <p:cNvGrpSpPr/>
          <p:nvPr/>
        </p:nvGrpSpPr>
        <p:grpSpPr>
          <a:xfrm>
            <a:off x="6807200" y="1612900"/>
            <a:ext cx="3175000" cy="1625600"/>
            <a:chOff x="0" y="0"/>
            <a:chExt cx="3175000" cy="1625600"/>
          </a:xfrm>
        </p:grpSpPr>
        <p:sp>
          <p:nvSpPr>
            <p:cNvPr id="892" name="Shape 892"/>
            <p:cNvSpPr/>
            <p:nvPr/>
          </p:nvSpPr>
          <p:spPr>
            <a:xfrm>
              <a:off x="0" y="1079500"/>
              <a:ext cx="1231900" cy="5461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5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893" name="Shape 893"/>
            <p:cNvSpPr/>
            <p:nvPr/>
          </p:nvSpPr>
          <p:spPr>
            <a:xfrm flipH="1">
              <a:off x="1231900" y="406400"/>
              <a:ext cx="681252" cy="681252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894" name="Shape 894"/>
            <p:cNvSpPr/>
            <p:nvPr/>
          </p:nvSpPr>
          <p:spPr>
            <a:xfrm>
              <a:off x="939800" y="0"/>
              <a:ext cx="2235200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prior probability</a:t>
              </a:r>
            </a:p>
          </p:txBody>
        </p:sp>
      </p:grpSp>
      <p:sp>
        <p:nvSpPr>
          <p:cNvPr id="896" name="Shape 896"/>
          <p:cNvSpPr/>
          <p:nvPr/>
        </p:nvSpPr>
        <p:spPr>
          <a:xfrm>
            <a:off x="647700" y="-127000"/>
            <a:ext cx="9461500" cy="1270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97" name="Shape 897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Coin tossing</a:t>
            </a:r>
          </a:p>
        </p:txBody>
      </p:sp>
      <p:sp>
        <p:nvSpPr>
          <p:cNvPr id="898" name="Shape 898"/>
          <p:cNvSpPr/>
          <p:nvPr/>
        </p:nvSpPr>
        <p:spPr>
          <a:xfrm>
            <a:off x="3283247" y="139997"/>
            <a:ext cx="359350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  <p:pic>
        <p:nvPicPr>
          <p:cNvPr id="89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90121" y="2798063"/>
            <a:ext cx="4797846" cy="10713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499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499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499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499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87" grpId="2"/>
      <p:bldP build="whole" bldLvl="1" animBg="1" rev="0" advAuto="0" spid="895" grpId="3"/>
      <p:bldP build="whole" bldLvl="1" animBg="1" rev="0" advAuto="0" spid="891" grpId="4"/>
      <p:bldP build="whole" bldLvl="1" animBg="1" rev="0" advAuto="0" spid="883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Shape 901"/>
          <p:cNvSpPr/>
          <p:nvPr/>
        </p:nvSpPr>
        <p:spPr>
          <a:xfrm>
            <a:off x="990600" y="177800"/>
            <a:ext cx="8178800" cy="96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indent="-12700" algn="ctr">
              <a:lnSpc>
                <a:spcPts val="4000"/>
              </a:lnSpc>
              <a:tabLst>
                <a:tab pos="977900" algn="l"/>
              </a:tabLst>
              <a:defRPr sz="3400">
                <a:solidFill>
                  <a:srgbClr val="021EAA"/>
                </a:solidFill>
                <a:effectLst>
                  <a:outerShdw sx="100000" sy="100000" kx="0" ky="0" algn="b" rotWithShape="0" blurRad="127000" dist="50800" dir="27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/>
            <a:r>
              <a:t>Bayesian Inference</a:t>
            </a:r>
          </a:p>
        </p:txBody>
      </p:sp>
      <p:grpSp>
        <p:nvGrpSpPr>
          <p:cNvPr id="905" name="Group 905"/>
          <p:cNvGrpSpPr/>
          <p:nvPr/>
        </p:nvGrpSpPr>
        <p:grpSpPr>
          <a:xfrm>
            <a:off x="1181100" y="2971800"/>
            <a:ext cx="3309508" cy="1770522"/>
            <a:chOff x="0" y="0"/>
            <a:chExt cx="3309507" cy="1770521"/>
          </a:xfrm>
        </p:grpSpPr>
        <p:sp>
          <p:nvSpPr>
            <p:cNvPr id="902" name="Shape 902"/>
            <p:cNvSpPr/>
            <p:nvPr/>
          </p:nvSpPr>
          <p:spPr>
            <a:xfrm>
              <a:off x="0" y="1409700"/>
              <a:ext cx="2235200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posterior probability</a:t>
              </a:r>
            </a:p>
          </p:txBody>
        </p:sp>
        <p:sp>
          <p:nvSpPr>
            <p:cNvPr id="903" name="Shape 903"/>
            <p:cNvSpPr/>
            <p:nvPr/>
          </p:nvSpPr>
          <p:spPr>
            <a:xfrm>
              <a:off x="1959785" y="0"/>
              <a:ext cx="1349723" cy="5461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5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904" name="Shape 904"/>
            <p:cNvSpPr/>
            <p:nvPr/>
          </p:nvSpPr>
          <p:spPr>
            <a:xfrm flipH="1">
              <a:off x="1340893" y="546100"/>
              <a:ext cx="881607" cy="881607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909" name="Group 909"/>
          <p:cNvGrpSpPr/>
          <p:nvPr/>
        </p:nvGrpSpPr>
        <p:grpSpPr>
          <a:xfrm>
            <a:off x="3822700" y="1612900"/>
            <a:ext cx="2946400" cy="1625600"/>
            <a:chOff x="0" y="0"/>
            <a:chExt cx="2946400" cy="1625600"/>
          </a:xfrm>
        </p:grpSpPr>
        <p:sp>
          <p:nvSpPr>
            <p:cNvPr id="906" name="Shape 906"/>
            <p:cNvSpPr/>
            <p:nvPr/>
          </p:nvSpPr>
          <p:spPr>
            <a:xfrm>
              <a:off x="0" y="0"/>
              <a:ext cx="2235200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FF93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>
                  <a:solidFill>
                    <a:srgbClr val="FF93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likelihood function</a:t>
              </a:r>
            </a:p>
          </p:txBody>
        </p:sp>
        <p:sp>
          <p:nvSpPr>
            <p:cNvPr id="907" name="Shape 907"/>
            <p:cNvSpPr/>
            <p:nvPr/>
          </p:nvSpPr>
          <p:spPr>
            <a:xfrm>
              <a:off x="1656288" y="1079500"/>
              <a:ext cx="1290112" cy="5461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5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908" name="Shape 908"/>
            <p:cNvSpPr/>
            <p:nvPr/>
          </p:nvSpPr>
          <p:spPr>
            <a:xfrm flipH="1" flipV="1">
              <a:off x="987754" y="403554"/>
              <a:ext cx="681253" cy="681253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913" name="Group 913"/>
          <p:cNvGrpSpPr/>
          <p:nvPr/>
        </p:nvGrpSpPr>
        <p:grpSpPr>
          <a:xfrm>
            <a:off x="5034088" y="3276600"/>
            <a:ext cx="5138612" cy="1389522"/>
            <a:chOff x="17588" y="0"/>
            <a:chExt cx="5138611" cy="1389521"/>
          </a:xfrm>
        </p:grpSpPr>
        <p:sp>
          <p:nvSpPr>
            <p:cNvPr id="910" name="Shape 910"/>
            <p:cNvSpPr/>
            <p:nvPr/>
          </p:nvSpPr>
          <p:spPr>
            <a:xfrm>
              <a:off x="2921000" y="1028700"/>
              <a:ext cx="2235200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marginal likelihood</a:t>
              </a:r>
            </a:p>
          </p:txBody>
        </p:sp>
        <p:sp>
          <p:nvSpPr>
            <p:cNvPr id="911" name="Shape 911"/>
            <p:cNvSpPr/>
            <p:nvPr/>
          </p:nvSpPr>
          <p:spPr>
            <a:xfrm>
              <a:off x="17588" y="0"/>
              <a:ext cx="2997601" cy="638522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5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912" name="Shape 912"/>
            <p:cNvSpPr/>
            <p:nvPr/>
          </p:nvSpPr>
          <p:spPr>
            <a:xfrm flipH="1" flipV="1">
              <a:off x="3022600" y="635000"/>
              <a:ext cx="454817" cy="454817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917" name="Group 917"/>
          <p:cNvGrpSpPr/>
          <p:nvPr/>
        </p:nvGrpSpPr>
        <p:grpSpPr>
          <a:xfrm>
            <a:off x="6807200" y="1612900"/>
            <a:ext cx="3175000" cy="1625600"/>
            <a:chOff x="0" y="0"/>
            <a:chExt cx="3175000" cy="1625600"/>
          </a:xfrm>
        </p:grpSpPr>
        <p:sp>
          <p:nvSpPr>
            <p:cNvPr id="914" name="Shape 914"/>
            <p:cNvSpPr/>
            <p:nvPr/>
          </p:nvSpPr>
          <p:spPr>
            <a:xfrm>
              <a:off x="0" y="1079500"/>
              <a:ext cx="1231900" cy="5461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5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915" name="Shape 915"/>
            <p:cNvSpPr/>
            <p:nvPr/>
          </p:nvSpPr>
          <p:spPr>
            <a:xfrm flipH="1">
              <a:off x="1231900" y="406400"/>
              <a:ext cx="681252" cy="681252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916" name="Shape 916"/>
            <p:cNvSpPr/>
            <p:nvPr/>
          </p:nvSpPr>
          <p:spPr>
            <a:xfrm>
              <a:off x="939800" y="0"/>
              <a:ext cx="2235200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prior probability</a:t>
              </a:r>
            </a:p>
          </p:txBody>
        </p:sp>
      </p:grpSp>
      <p:sp>
        <p:nvSpPr>
          <p:cNvPr id="918" name="Shape 918"/>
          <p:cNvSpPr/>
          <p:nvPr/>
        </p:nvSpPr>
        <p:spPr>
          <a:xfrm>
            <a:off x="647700" y="-127000"/>
            <a:ext cx="9461500" cy="1270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19" name="Shape 919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Coin tossing</a:t>
            </a:r>
          </a:p>
        </p:txBody>
      </p:sp>
      <p:sp>
        <p:nvSpPr>
          <p:cNvPr id="920" name="Shape 920"/>
          <p:cNvSpPr/>
          <p:nvPr/>
        </p:nvSpPr>
        <p:spPr>
          <a:xfrm>
            <a:off x="3283247" y="139997"/>
            <a:ext cx="359350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  <p:pic>
        <p:nvPicPr>
          <p:cNvPr id="92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90121" y="2798063"/>
            <a:ext cx="4797846" cy="10713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5663" y="2578100"/>
            <a:ext cx="2888674" cy="609600"/>
          </a:xfrm>
          <a:prstGeom prst="rect">
            <a:avLst/>
          </a:prstGeom>
          <a:ln w="12700">
            <a:miter lim="400000"/>
          </a:ln>
        </p:spPr>
      </p:pic>
      <p:sp>
        <p:nvSpPr>
          <p:cNvPr id="924" name="Shape 924"/>
          <p:cNvSpPr/>
          <p:nvPr/>
        </p:nvSpPr>
        <p:spPr>
          <a:xfrm flipV="1">
            <a:off x="5251473" y="3025569"/>
            <a:ext cx="1" cy="324262"/>
          </a:xfrm>
          <a:prstGeom prst="line">
            <a:avLst/>
          </a:prstGeom>
          <a:ln w="25400">
            <a:solidFill>
              <a:srgbClr val="FF9300"/>
            </a:solidFill>
            <a:miter lim="400000"/>
            <a:tailEnd type="triangle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25" name="Shape 925"/>
          <p:cNvSpPr/>
          <p:nvPr/>
        </p:nvSpPr>
        <p:spPr>
          <a:xfrm>
            <a:off x="4930417" y="3266284"/>
            <a:ext cx="737147" cy="360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heads</a:t>
            </a:r>
          </a:p>
        </p:txBody>
      </p:sp>
      <p:sp>
        <p:nvSpPr>
          <p:cNvPr id="926" name="Shape 926"/>
          <p:cNvSpPr/>
          <p:nvPr/>
        </p:nvSpPr>
        <p:spPr>
          <a:xfrm>
            <a:off x="889000" y="1536700"/>
            <a:ext cx="8178800" cy="6275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We will adopt the Binomial distribution as our model of coin tossing:</a:t>
            </a:r>
            <a:br/>
            <a:r>
              <a:t>    discrete probability distribution that has two outcomes (</a:t>
            </a:r>
            <a:r>
              <a:rPr i="1"/>
              <a:t>e.g.</a:t>
            </a:r>
            <a:r>
              <a:t>, T/F, Y/N, H/T) </a:t>
            </a:r>
          </a:p>
        </p:txBody>
      </p:sp>
      <p:sp>
        <p:nvSpPr>
          <p:cNvPr id="927" name="Shape 927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Coin tossing</a:t>
            </a:r>
          </a:p>
        </p:txBody>
      </p:sp>
      <p:sp>
        <p:nvSpPr>
          <p:cNvPr id="928" name="Shape 928"/>
          <p:cNvSpPr/>
          <p:nvPr/>
        </p:nvSpPr>
        <p:spPr>
          <a:xfrm>
            <a:off x="3283247" y="139997"/>
            <a:ext cx="359350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/>
        </p:nvSpPr>
        <p:spPr>
          <a:xfrm>
            <a:off x="812800" y="1936405"/>
            <a:ext cx="13335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234" name="Shape 234"/>
          <p:cNvSpPr/>
          <p:nvPr/>
        </p:nvSpPr>
        <p:spPr>
          <a:xfrm>
            <a:off x="812800" y="2476500"/>
            <a:ext cx="1333500" cy="6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1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sequence</a:t>
            </a:r>
          </a:p>
          <a:p>
            <a:pPr>
              <a:lnSpc>
                <a:spcPts val="1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alignment</a:t>
            </a:r>
          </a:p>
        </p:txBody>
      </p:sp>
      <p:sp>
        <p:nvSpPr>
          <p:cNvPr id="235" name="Shape 235"/>
          <p:cNvSpPr/>
          <p:nvPr/>
        </p:nvSpPr>
        <p:spPr>
          <a:xfrm>
            <a:off x="2755900" y="1936405"/>
            <a:ext cx="13335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Model</a:t>
            </a:r>
          </a:p>
        </p:txBody>
      </p:sp>
      <p:sp>
        <p:nvSpPr>
          <p:cNvPr id="236" name="Shape 236"/>
          <p:cNvSpPr/>
          <p:nvPr/>
        </p:nvSpPr>
        <p:spPr>
          <a:xfrm>
            <a:off x="7289800" y="1828800"/>
            <a:ext cx="1623822" cy="621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15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Parameter</a:t>
            </a:r>
          </a:p>
          <a:p>
            <a: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Estimates</a:t>
            </a:r>
          </a:p>
        </p:txBody>
      </p:sp>
      <p:sp>
        <p:nvSpPr>
          <p:cNvPr id="237" name="Shape 237"/>
          <p:cNvSpPr/>
          <p:nvPr/>
        </p:nvSpPr>
        <p:spPr>
          <a:xfrm>
            <a:off x="2755900" y="2476500"/>
            <a:ext cx="1930400" cy="6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1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tree with</a:t>
            </a:r>
          </a:p>
          <a:p>
            <a:pPr>
              <a:lnSpc>
                <a:spcPts val="1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branch lengths</a:t>
            </a:r>
          </a:p>
        </p:txBody>
      </p:sp>
      <p:sp>
        <p:nvSpPr>
          <p:cNvPr id="238" name="Shape 238"/>
          <p:cNvSpPr/>
          <p:nvPr/>
        </p:nvSpPr>
        <p:spPr>
          <a:xfrm>
            <a:off x="2755900" y="3111500"/>
            <a:ext cx="1333500" cy="6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1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substitution</a:t>
            </a:r>
          </a:p>
          <a:p>
            <a:pPr>
              <a:lnSpc>
                <a:spcPts val="1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model</a:t>
            </a:r>
          </a:p>
        </p:txBody>
      </p:sp>
      <p:sp>
        <p:nvSpPr>
          <p:cNvPr id="239" name="Shape 239"/>
          <p:cNvSpPr/>
          <p:nvPr/>
        </p:nvSpPr>
        <p:spPr>
          <a:xfrm>
            <a:off x="4984750" y="1231900"/>
            <a:ext cx="1333500" cy="685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Inference Method</a:t>
            </a:r>
          </a:p>
        </p:txBody>
      </p:sp>
      <p:sp>
        <p:nvSpPr>
          <p:cNvPr id="240" name="Shape 240"/>
          <p:cNvSpPr/>
          <p:nvPr/>
        </p:nvSpPr>
        <p:spPr>
          <a:xfrm>
            <a:off x="4686300" y="2476500"/>
            <a:ext cx="1930400" cy="584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18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maximum likelihood</a:t>
            </a:r>
          </a:p>
        </p:txBody>
      </p:sp>
      <p:sp>
        <p:nvSpPr>
          <p:cNvPr id="241" name="Shape 241"/>
          <p:cNvSpPr/>
          <p:nvPr/>
        </p:nvSpPr>
        <p:spPr>
          <a:xfrm>
            <a:off x="4686300" y="3187700"/>
            <a:ext cx="1930400" cy="558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1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  <p:sp>
        <p:nvSpPr>
          <p:cNvPr id="242" name="Shape 242"/>
          <p:cNvSpPr/>
          <p:nvPr/>
        </p:nvSpPr>
        <p:spPr>
          <a:xfrm>
            <a:off x="4419600" y="2006600"/>
            <a:ext cx="2692400" cy="368300"/>
          </a:xfrm>
          <a:prstGeom prst="rightArrow">
            <a:avLst>
              <a:gd name="adj1" fmla="val 32000"/>
              <a:gd name="adj2" fmla="val 151724"/>
            </a:avLst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3" name="Shape 243"/>
          <p:cNvSpPr/>
          <p:nvPr/>
        </p:nvSpPr>
        <p:spPr>
          <a:xfrm>
            <a:off x="866378" y="139997"/>
            <a:ext cx="8427244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Statistical Estimation of Phylogeny: An Outline</a:t>
            </a:r>
          </a:p>
        </p:txBody>
      </p:sp>
      <p:sp>
        <p:nvSpPr>
          <p:cNvPr id="244" name="Shape 244"/>
          <p:cNvSpPr/>
          <p:nvPr/>
        </p:nvSpPr>
        <p:spPr>
          <a:xfrm>
            <a:off x="7289800" y="2476500"/>
            <a:ext cx="1930400" cy="88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phylogeny &amp; other model parameters</a:t>
            </a:r>
          </a:p>
        </p:txBody>
      </p:sp>
      <p:sp>
        <p:nvSpPr>
          <p:cNvPr id="245" name="Shape 245"/>
          <p:cNvSpPr/>
          <p:nvPr/>
        </p:nvSpPr>
        <p:spPr>
          <a:xfrm>
            <a:off x="4737100" y="1276420"/>
            <a:ext cx="1816100" cy="6985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127000" dist="508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5663" y="2578100"/>
            <a:ext cx="2888674" cy="609600"/>
          </a:xfrm>
          <a:prstGeom prst="rect">
            <a:avLst/>
          </a:prstGeom>
          <a:ln w="12700">
            <a:miter lim="400000"/>
          </a:ln>
        </p:spPr>
      </p:pic>
      <p:sp>
        <p:nvSpPr>
          <p:cNvPr id="931" name="Shape 931"/>
          <p:cNvSpPr/>
          <p:nvPr/>
        </p:nvSpPr>
        <p:spPr>
          <a:xfrm flipV="1">
            <a:off x="5759473" y="3025569"/>
            <a:ext cx="1" cy="324262"/>
          </a:xfrm>
          <a:prstGeom prst="line">
            <a:avLst/>
          </a:prstGeom>
          <a:ln w="25400">
            <a:solidFill>
              <a:srgbClr val="FF9300"/>
            </a:solidFill>
            <a:miter lim="400000"/>
            <a:tailEnd type="triangle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32" name="Shape 932"/>
          <p:cNvSpPr/>
          <p:nvPr/>
        </p:nvSpPr>
        <p:spPr>
          <a:xfrm>
            <a:off x="5514617" y="3266284"/>
            <a:ext cx="520825" cy="360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tails</a:t>
            </a:r>
          </a:p>
        </p:txBody>
      </p:sp>
      <p:sp>
        <p:nvSpPr>
          <p:cNvPr id="933" name="Shape 933"/>
          <p:cNvSpPr/>
          <p:nvPr/>
        </p:nvSpPr>
        <p:spPr>
          <a:xfrm>
            <a:off x="889000" y="1536700"/>
            <a:ext cx="8178800" cy="6275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We will adopt the Binomial distribution as our model of coin tossing:</a:t>
            </a:r>
            <a:br/>
            <a:r>
              <a:t>    discrete probability distribution that has two outcomes (</a:t>
            </a:r>
            <a:r>
              <a:rPr i="1"/>
              <a:t>e.g.</a:t>
            </a:r>
            <a:r>
              <a:t>, T/F, Y/N, H/T) </a:t>
            </a:r>
          </a:p>
        </p:txBody>
      </p:sp>
      <p:sp>
        <p:nvSpPr>
          <p:cNvPr id="934" name="Shape 934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Coin tossing</a:t>
            </a:r>
          </a:p>
        </p:txBody>
      </p:sp>
      <p:sp>
        <p:nvSpPr>
          <p:cNvPr id="935" name="Shape 935"/>
          <p:cNvSpPr/>
          <p:nvPr/>
        </p:nvSpPr>
        <p:spPr>
          <a:xfrm>
            <a:off x="3283247" y="139997"/>
            <a:ext cx="359350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7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5663" y="2578100"/>
            <a:ext cx="2888674" cy="609600"/>
          </a:xfrm>
          <a:prstGeom prst="rect">
            <a:avLst/>
          </a:prstGeom>
          <a:ln w="12700">
            <a:miter lim="400000"/>
          </a:ln>
        </p:spPr>
      </p:pic>
      <p:sp>
        <p:nvSpPr>
          <p:cNvPr id="938" name="Shape 938"/>
          <p:cNvSpPr/>
          <p:nvPr/>
        </p:nvSpPr>
        <p:spPr>
          <a:xfrm flipV="1">
            <a:off x="4895873" y="3279569"/>
            <a:ext cx="1" cy="324262"/>
          </a:xfrm>
          <a:prstGeom prst="line">
            <a:avLst/>
          </a:prstGeom>
          <a:ln w="25400">
            <a:solidFill>
              <a:srgbClr val="FF9300"/>
            </a:solidFill>
            <a:miter lim="400000"/>
            <a:tailEnd type="triangle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39" name="Shape 939"/>
          <p:cNvSpPr/>
          <p:nvPr/>
        </p:nvSpPr>
        <p:spPr>
          <a:xfrm>
            <a:off x="3774711" y="3522895"/>
            <a:ext cx="2299730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possible orderings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of </a:t>
            </a:r>
            <a:r>
              <a:rPr i="1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424242"/>
                </a:solidFill>
              </a:rPr>
              <a:t> heads in </a:t>
            </a:r>
            <a:r>
              <a:rPr i="1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>
                <a:solidFill>
                  <a:srgbClr val="424242"/>
                </a:solidFill>
              </a:rPr>
              <a:t> tosses</a:t>
            </a:r>
          </a:p>
        </p:txBody>
      </p:sp>
      <p:sp>
        <p:nvSpPr>
          <p:cNvPr id="940" name="Shape 940"/>
          <p:cNvSpPr/>
          <p:nvPr/>
        </p:nvSpPr>
        <p:spPr>
          <a:xfrm>
            <a:off x="889000" y="1536700"/>
            <a:ext cx="8178800" cy="6275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We will adopt the Binomial distribution as our model of coin tossing:</a:t>
            </a:r>
            <a:br/>
            <a:r>
              <a:t>    discrete probability distribution that has two outcomes (</a:t>
            </a:r>
            <a:r>
              <a:rPr i="1"/>
              <a:t>e.g.</a:t>
            </a:r>
            <a:r>
              <a:t>, T/F, Y/N, H/T) </a:t>
            </a:r>
          </a:p>
        </p:txBody>
      </p:sp>
      <p:sp>
        <p:nvSpPr>
          <p:cNvPr id="941" name="Shape 941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Coin tossing</a:t>
            </a:r>
          </a:p>
        </p:txBody>
      </p:sp>
      <p:sp>
        <p:nvSpPr>
          <p:cNvPr id="942" name="Shape 942"/>
          <p:cNvSpPr/>
          <p:nvPr/>
        </p:nvSpPr>
        <p:spPr>
          <a:xfrm>
            <a:off x="3283247" y="139997"/>
            <a:ext cx="359350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5663" y="2578100"/>
            <a:ext cx="2888674" cy="609600"/>
          </a:xfrm>
          <a:prstGeom prst="rect">
            <a:avLst/>
          </a:prstGeom>
          <a:ln w="12700">
            <a:miter lim="400000"/>
          </a:ln>
        </p:spPr>
      </p:pic>
      <p:sp>
        <p:nvSpPr>
          <p:cNvPr id="945" name="Shape 945"/>
          <p:cNvSpPr/>
          <p:nvPr/>
        </p:nvSpPr>
        <p:spPr>
          <a:xfrm flipV="1">
            <a:off x="4895873" y="3279569"/>
            <a:ext cx="1" cy="324262"/>
          </a:xfrm>
          <a:prstGeom prst="line">
            <a:avLst/>
          </a:prstGeom>
          <a:ln w="25400">
            <a:solidFill>
              <a:srgbClr val="FF9300"/>
            </a:solidFill>
            <a:miter lim="400000"/>
            <a:tailEnd type="triangle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46" name="Shape 946"/>
          <p:cNvSpPr/>
          <p:nvPr/>
        </p:nvSpPr>
        <p:spPr>
          <a:xfrm>
            <a:off x="994754" y="4241800"/>
            <a:ext cx="8170492" cy="361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This is called the Binomial coefficient, and is read  '</a:t>
            </a:r>
            <a:r>
              <a:rPr i="1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i="1">
                <a:solidFill>
                  <a:srgbClr val="424242"/>
                </a:solidFill>
              </a:rPr>
              <a:t> </a:t>
            </a:r>
            <a:r>
              <a:rPr>
                <a:solidFill>
                  <a:srgbClr val="424242"/>
                </a:solidFill>
              </a:rPr>
              <a:t>choose </a:t>
            </a:r>
            <a:r>
              <a:rPr i="1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>
                <a:solidFill>
                  <a:srgbClr val="424242"/>
                </a:solidFill>
              </a:rPr>
              <a:t>':</a:t>
            </a:r>
          </a:p>
        </p:txBody>
      </p:sp>
      <p:pic>
        <p:nvPicPr>
          <p:cNvPr id="94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41715" y="4792112"/>
            <a:ext cx="1898073" cy="609601"/>
          </a:xfrm>
          <a:prstGeom prst="rect">
            <a:avLst/>
          </a:prstGeom>
          <a:ln w="12700">
            <a:miter lim="400000"/>
          </a:ln>
        </p:spPr>
      </p:pic>
      <p:sp>
        <p:nvSpPr>
          <p:cNvPr id="948" name="Shape 948"/>
          <p:cNvSpPr/>
          <p:nvPr/>
        </p:nvSpPr>
        <p:spPr>
          <a:xfrm>
            <a:off x="889000" y="1536700"/>
            <a:ext cx="8178800" cy="6275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We will adopt the Binomial distribution as our model of coin tossing:</a:t>
            </a:r>
            <a:br/>
            <a:r>
              <a:t>    discrete probability distribution that has two outcomes (</a:t>
            </a:r>
            <a:r>
              <a:rPr i="1"/>
              <a:t>e.g.</a:t>
            </a:r>
            <a:r>
              <a:t>, T/F, Y/N, H/T) </a:t>
            </a:r>
          </a:p>
        </p:txBody>
      </p:sp>
      <p:sp>
        <p:nvSpPr>
          <p:cNvPr id="949" name="Shape 949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Coin tossing</a:t>
            </a:r>
          </a:p>
        </p:txBody>
      </p:sp>
      <p:sp>
        <p:nvSpPr>
          <p:cNvPr id="950" name="Shape 950"/>
          <p:cNvSpPr/>
          <p:nvPr/>
        </p:nvSpPr>
        <p:spPr>
          <a:xfrm>
            <a:off x="3283247" y="139997"/>
            <a:ext cx="359350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  <p:sp>
        <p:nvSpPr>
          <p:cNvPr id="951" name="Shape 951"/>
          <p:cNvSpPr/>
          <p:nvPr/>
        </p:nvSpPr>
        <p:spPr>
          <a:xfrm>
            <a:off x="3774711" y="3522895"/>
            <a:ext cx="2299730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possible orderings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of </a:t>
            </a:r>
            <a:r>
              <a:rPr i="1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424242"/>
                </a:solidFill>
              </a:rPr>
              <a:t> heads in </a:t>
            </a:r>
            <a:r>
              <a:rPr i="1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>
                <a:solidFill>
                  <a:srgbClr val="424242"/>
                </a:solidFill>
              </a:rPr>
              <a:t> tosses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4233" y="3975100"/>
            <a:ext cx="3748691" cy="609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5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35663" y="2578100"/>
            <a:ext cx="2888674" cy="609600"/>
          </a:xfrm>
          <a:prstGeom prst="rect">
            <a:avLst/>
          </a:prstGeom>
          <a:ln w="12700">
            <a:miter lim="400000"/>
          </a:ln>
        </p:spPr>
      </p:pic>
      <p:sp>
        <p:nvSpPr>
          <p:cNvPr id="955" name="Shape 955"/>
          <p:cNvSpPr/>
          <p:nvPr/>
        </p:nvSpPr>
        <p:spPr>
          <a:xfrm>
            <a:off x="994754" y="3479800"/>
            <a:ext cx="8170492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The likelihood function for the Binomial distribution:</a:t>
            </a:r>
          </a:p>
        </p:txBody>
      </p:sp>
      <p:sp>
        <p:nvSpPr>
          <p:cNvPr id="956" name="Shape 956"/>
          <p:cNvSpPr/>
          <p:nvPr/>
        </p:nvSpPr>
        <p:spPr>
          <a:xfrm>
            <a:off x="889000" y="1536700"/>
            <a:ext cx="8178800" cy="6275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We will adopt the Binomial distribution as our model of coin tossing:</a:t>
            </a:r>
            <a:br/>
            <a:r>
              <a:t>    discrete probability distribution that has two outcomes (</a:t>
            </a:r>
            <a:r>
              <a:rPr i="1"/>
              <a:t>e.g.</a:t>
            </a:r>
            <a:r>
              <a:t>, T/F, Y/N, H/T) </a:t>
            </a:r>
          </a:p>
        </p:txBody>
      </p:sp>
      <p:sp>
        <p:nvSpPr>
          <p:cNvPr id="957" name="Shape 957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Coin tossing</a:t>
            </a:r>
          </a:p>
        </p:txBody>
      </p:sp>
      <p:sp>
        <p:nvSpPr>
          <p:cNvPr id="958" name="Shape 958"/>
          <p:cNvSpPr/>
          <p:nvPr/>
        </p:nvSpPr>
        <p:spPr>
          <a:xfrm>
            <a:off x="3283247" y="139997"/>
            <a:ext cx="359350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5663" y="2578100"/>
            <a:ext cx="2888674" cy="609600"/>
          </a:xfrm>
          <a:prstGeom prst="rect">
            <a:avLst/>
          </a:prstGeom>
          <a:ln w="12700">
            <a:miter lim="400000"/>
          </a:ln>
        </p:spPr>
      </p:pic>
      <p:sp>
        <p:nvSpPr>
          <p:cNvPr id="961" name="Shape 961"/>
          <p:cNvSpPr/>
          <p:nvPr/>
        </p:nvSpPr>
        <p:spPr>
          <a:xfrm>
            <a:off x="994754" y="5003800"/>
            <a:ext cx="8170492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With some algebra, we can solve for   to find the MLE:</a:t>
            </a:r>
          </a:p>
        </p:txBody>
      </p:sp>
      <p:pic>
        <p:nvPicPr>
          <p:cNvPr id="96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00271" y="5658507"/>
            <a:ext cx="623419" cy="459001"/>
          </a:xfrm>
          <a:prstGeom prst="rect">
            <a:avLst/>
          </a:prstGeom>
          <a:ln w="12700">
            <a:miter lim="400000"/>
          </a:ln>
        </p:spPr>
      </p:pic>
      <p:sp>
        <p:nvSpPr>
          <p:cNvPr id="963" name="Shape 963"/>
          <p:cNvSpPr/>
          <p:nvPr/>
        </p:nvSpPr>
        <p:spPr>
          <a:xfrm>
            <a:off x="994754" y="3479800"/>
            <a:ext cx="8170492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The likelihood function for the Binomial distribution:</a:t>
            </a:r>
          </a:p>
        </p:txBody>
      </p:sp>
      <p:sp>
        <p:nvSpPr>
          <p:cNvPr id="964" name="Shape 964"/>
          <p:cNvSpPr/>
          <p:nvPr/>
        </p:nvSpPr>
        <p:spPr>
          <a:xfrm>
            <a:off x="889000" y="1536700"/>
            <a:ext cx="8178800" cy="6275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We will adopt the Binomial distribution as our model of coin tossing:</a:t>
            </a:r>
            <a:br/>
            <a:r>
              <a:t>    discrete probability distribution that has two outcomes (</a:t>
            </a:r>
            <a:r>
              <a:rPr i="1"/>
              <a:t>e.g.</a:t>
            </a:r>
            <a:r>
              <a:t>, T/F, Y/N, H/T) </a:t>
            </a:r>
          </a:p>
        </p:txBody>
      </p:sp>
      <p:sp>
        <p:nvSpPr>
          <p:cNvPr id="965" name="Shape 965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Coin tossing</a:t>
            </a:r>
          </a:p>
        </p:txBody>
      </p:sp>
      <p:sp>
        <p:nvSpPr>
          <p:cNvPr id="966" name="Shape 966"/>
          <p:cNvSpPr/>
          <p:nvPr/>
        </p:nvSpPr>
        <p:spPr>
          <a:xfrm>
            <a:off x="3283247" y="139997"/>
            <a:ext cx="359350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  <p:pic>
        <p:nvPicPr>
          <p:cNvPr id="967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69260" y="5088960"/>
            <a:ext cx="108858" cy="19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68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94233" y="3975100"/>
            <a:ext cx="3748691" cy="609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Shape 970"/>
          <p:cNvSpPr/>
          <p:nvPr/>
        </p:nvSpPr>
        <p:spPr>
          <a:xfrm>
            <a:off x="990600" y="177800"/>
            <a:ext cx="8178800" cy="96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indent="-12700" algn="ctr">
              <a:lnSpc>
                <a:spcPts val="4000"/>
              </a:lnSpc>
              <a:tabLst>
                <a:tab pos="977900" algn="l"/>
              </a:tabLst>
              <a:defRPr sz="3400">
                <a:solidFill>
                  <a:srgbClr val="021EAA"/>
                </a:solidFill>
                <a:effectLst>
                  <a:outerShdw sx="100000" sy="100000" kx="0" ky="0" algn="b" rotWithShape="0" blurRad="127000" dist="50800" dir="27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/>
            <a:r>
              <a:t>Bayesian Inference</a:t>
            </a:r>
          </a:p>
        </p:txBody>
      </p:sp>
      <p:grpSp>
        <p:nvGrpSpPr>
          <p:cNvPr id="974" name="Group 974"/>
          <p:cNvGrpSpPr/>
          <p:nvPr/>
        </p:nvGrpSpPr>
        <p:grpSpPr>
          <a:xfrm>
            <a:off x="1181100" y="2971800"/>
            <a:ext cx="3309508" cy="1770522"/>
            <a:chOff x="0" y="0"/>
            <a:chExt cx="3309507" cy="1770521"/>
          </a:xfrm>
        </p:grpSpPr>
        <p:sp>
          <p:nvSpPr>
            <p:cNvPr id="971" name="Shape 971"/>
            <p:cNvSpPr/>
            <p:nvPr/>
          </p:nvSpPr>
          <p:spPr>
            <a:xfrm>
              <a:off x="0" y="1409700"/>
              <a:ext cx="2235200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posterior probability</a:t>
              </a:r>
            </a:p>
          </p:txBody>
        </p:sp>
        <p:sp>
          <p:nvSpPr>
            <p:cNvPr id="972" name="Shape 972"/>
            <p:cNvSpPr/>
            <p:nvPr/>
          </p:nvSpPr>
          <p:spPr>
            <a:xfrm>
              <a:off x="1959785" y="0"/>
              <a:ext cx="1349723" cy="5461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5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973" name="Shape 973"/>
            <p:cNvSpPr/>
            <p:nvPr/>
          </p:nvSpPr>
          <p:spPr>
            <a:xfrm flipH="1">
              <a:off x="1340893" y="546100"/>
              <a:ext cx="881607" cy="881607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978" name="Group 978"/>
          <p:cNvGrpSpPr/>
          <p:nvPr/>
        </p:nvGrpSpPr>
        <p:grpSpPr>
          <a:xfrm>
            <a:off x="3822700" y="1612900"/>
            <a:ext cx="2946400" cy="1625600"/>
            <a:chOff x="0" y="0"/>
            <a:chExt cx="2946400" cy="1625600"/>
          </a:xfrm>
        </p:grpSpPr>
        <p:sp>
          <p:nvSpPr>
            <p:cNvPr id="975" name="Shape 975"/>
            <p:cNvSpPr/>
            <p:nvPr/>
          </p:nvSpPr>
          <p:spPr>
            <a:xfrm>
              <a:off x="0" y="0"/>
              <a:ext cx="2235200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FF93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likelihood function</a:t>
              </a:r>
            </a:p>
          </p:txBody>
        </p:sp>
        <p:sp>
          <p:nvSpPr>
            <p:cNvPr id="976" name="Shape 976"/>
            <p:cNvSpPr/>
            <p:nvPr/>
          </p:nvSpPr>
          <p:spPr>
            <a:xfrm>
              <a:off x="1656288" y="1079500"/>
              <a:ext cx="1290112" cy="5461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5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977" name="Shape 977"/>
            <p:cNvSpPr/>
            <p:nvPr/>
          </p:nvSpPr>
          <p:spPr>
            <a:xfrm flipH="1" flipV="1">
              <a:off x="987754" y="403554"/>
              <a:ext cx="681253" cy="681253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982" name="Group 982"/>
          <p:cNvGrpSpPr/>
          <p:nvPr/>
        </p:nvGrpSpPr>
        <p:grpSpPr>
          <a:xfrm>
            <a:off x="5034088" y="3276600"/>
            <a:ext cx="5138612" cy="1389522"/>
            <a:chOff x="17588" y="0"/>
            <a:chExt cx="5138611" cy="1389521"/>
          </a:xfrm>
        </p:grpSpPr>
        <p:sp>
          <p:nvSpPr>
            <p:cNvPr id="979" name="Shape 979"/>
            <p:cNvSpPr/>
            <p:nvPr/>
          </p:nvSpPr>
          <p:spPr>
            <a:xfrm>
              <a:off x="2921000" y="1028700"/>
              <a:ext cx="2235200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marginal likelihood</a:t>
              </a:r>
            </a:p>
          </p:txBody>
        </p:sp>
        <p:sp>
          <p:nvSpPr>
            <p:cNvPr id="980" name="Shape 980"/>
            <p:cNvSpPr/>
            <p:nvPr/>
          </p:nvSpPr>
          <p:spPr>
            <a:xfrm>
              <a:off x="17588" y="0"/>
              <a:ext cx="2997601" cy="638522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5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981" name="Shape 981"/>
            <p:cNvSpPr/>
            <p:nvPr/>
          </p:nvSpPr>
          <p:spPr>
            <a:xfrm flipH="1" flipV="1">
              <a:off x="3022600" y="635000"/>
              <a:ext cx="454817" cy="454817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986" name="Group 986"/>
          <p:cNvGrpSpPr/>
          <p:nvPr/>
        </p:nvGrpSpPr>
        <p:grpSpPr>
          <a:xfrm>
            <a:off x="6807200" y="1612900"/>
            <a:ext cx="3175000" cy="1625600"/>
            <a:chOff x="0" y="0"/>
            <a:chExt cx="3175000" cy="1625600"/>
          </a:xfrm>
        </p:grpSpPr>
        <p:sp>
          <p:nvSpPr>
            <p:cNvPr id="983" name="Shape 983"/>
            <p:cNvSpPr/>
            <p:nvPr/>
          </p:nvSpPr>
          <p:spPr>
            <a:xfrm>
              <a:off x="0" y="1079500"/>
              <a:ext cx="1231900" cy="5461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5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984" name="Shape 984"/>
            <p:cNvSpPr/>
            <p:nvPr/>
          </p:nvSpPr>
          <p:spPr>
            <a:xfrm flipH="1">
              <a:off x="1231900" y="406400"/>
              <a:ext cx="681252" cy="681252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985" name="Shape 985"/>
            <p:cNvSpPr/>
            <p:nvPr/>
          </p:nvSpPr>
          <p:spPr>
            <a:xfrm>
              <a:off x="939800" y="0"/>
              <a:ext cx="2235200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prior probability</a:t>
              </a:r>
            </a:p>
          </p:txBody>
        </p:sp>
      </p:grpSp>
      <p:sp>
        <p:nvSpPr>
          <p:cNvPr id="987" name="Shape 987"/>
          <p:cNvSpPr/>
          <p:nvPr/>
        </p:nvSpPr>
        <p:spPr>
          <a:xfrm>
            <a:off x="647700" y="-127000"/>
            <a:ext cx="9461500" cy="1270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88" name="Shape 988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Coin tossing</a:t>
            </a:r>
          </a:p>
        </p:txBody>
      </p:sp>
      <p:sp>
        <p:nvSpPr>
          <p:cNvPr id="989" name="Shape 989"/>
          <p:cNvSpPr/>
          <p:nvPr/>
        </p:nvSpPr>
        <p:spPr>
          <a:xfrm>
            <a:off x="3283247" y="139997"/>
            <a:ext cx="359350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  <p:pic>
        <p:nvPicPr>
          <p:cNvPr id="99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90121" y="2798063"/>
            <a:ext cx="4797846" cy="10713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Shape 992"/>
          <p:cNvSpPr/>
          <p:nvPr/>
        </p:nvSpPr>
        <p:spPr>
          <a:xfrm>
            <a:off x="990600" y="177800"/>
            <a:ext cx="8178800" cy="96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indent="-12700" algn="ctr">
              <a:lnSpc>
                <a:spcPts val="4000"/>
              </a:lnSpc>
              <a:tabLst>
                <a:tab pos="977900" algn="l"/>
              </a:tabLst>
              <a:defRPr sz="3400">
                <a:solidFill>
                  <a:srgbClr val="021EAA"/>
                </a:solidFill>
                <a:effectLst>
                  <a:outerShdw sx="100000" sy="100000" kx="0" ky="0" algn="b" rotWithShape="0" blurRad="127000" dist="50800" dir="27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/>
            <a:r>
              <a:t>Bayesian Inference</a:t>
            </a:r>
          </a:p>
        </p:txBody>
      </p:sp>
      <p:grpSp>
        <p:nvGrpSpPr>
          <p:cNvPr id="996" name="Group 996"/>
          <p:cNvGrpSpPr/>
          <p:nvPr/>
        </p:nvGrpSpPr>
        <p:grpSpPr>
          <a:xfrm>
            <a:off x="1181100" y="2971800"/>
            <a:ext cx="3309508" cy="1770522"/>
            <a:chOff x="0" y="0"/>
            <a:chExt cx="3309507" cy="1770521"/>
          </a:xfrm>
        </p:grpSpPr>
        <p:sp>
          <p:nvSpPr>
            <p:cNvPr id="993" name="Shape 993"/>
            <p:cNvSpPr/>
            <p:nvPr/>
          </p:nvSpPr>
          <p:spPr>
            <a:xfrm>
              <a:off x="0" y="1409700"/>
              <a:ext cx="2235200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posterior probability</a:t>
              </a:r>
            </a:p>
          </p:txBody>
        </p:sp>
        <p:sp>
          <p:nvSpPr>
            <p:cNvPr id="994" name="Shape 994"/>
            <p:cNvSpPr/>
            <p:nvPr/>
          </p:nvSpPr>
          <p:spPr>
            <a:xfrm>
              <a:off x="1959785" y="0"/>
              <a:ext cx="1349723" cy="5461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5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995" name="Shape 995"/>
            <p:cNvSpPr/>
            <p:nvPr/>
          </p:nvSpPr>
          <p:spPr>
            <a:xfrm flipH="1">
              <a:off x="1340893" y="546100"/>
              <a:ext cx="881607" cy="881607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000" name="Group 1000"/>
          <p:cNvGrpSpPr/>
          <p:nvPr/>
        </p:nvGrpSpPr>
        <p:grpSpPr>
          <a:xfrm>
            <a:off x="3822700" y="1612900"/>
            <a:ext cx="2946400" cy="1625600"/>
            <a:chOff x="0" y="0"/>
            <a:chExt cx="2946400" cy="1625600"/>
          </a:xfrm>
        </p:grpSpPr>
        <p:sp>
          <p:nvSpPr>
            <p:cNvPr id="997" name="Shape 997"/>
            <p:cNvSpPr/>
            <p:nvPr/>
          </p:nvSpPr>
          <p:spPr>
            <a:xfrm>
              <a:off x="0" y="0"/>
              <a:ext cx="2235200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FF93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likelihood function</a:t>
              </a:r>
            </a:p>
          </p:txBody>
        </p:sp>
        <p:sp>
          <p:nvSpPr>
            <p:cNvPr id="998" name="Shape 998"/>
            <p:cNvSpPr/>
            <p:nvPr/>
          </p:nvSpPr>
          <p:spPr>
            <a:xfrm>
              <a:off x="1656288" y="1079500"/>
              <a:ext cx="1290112" cy="5461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5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999" name="Shape 999"/>
            <p:cNvSpPr/>
            <p:nvPr/>
          </p:nvSpPr>
          <p:spPr>
            <a:xfrm flipH="1" flipV="1">
              <a:off x="987754" y="403554"/>
              <a:ext cx="681253" cy="681253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004" name="Group 1004"/>
          <p:cNvGrpSpPr/>
          <p:nvPr/>
        </p:nvGrpSpPr>
        <p:grpSpPr>
          <a:xfrm>
            <a:off x="5034088" y="3276600"/>
            <a:ext cx="5138612" cy="1389522"/>
            <a:chOff x="17588" y="0"/>
            <a:chExt cx="5138611" cy="1389521"/>
          </a:xfrm>
        </p:grpSpPr>
        <p:sp>
          <p:nvSpPr>
            <p:cNvPr id="1001" name="Shape 1001"/>
            <p:cNvSpPr/>
            <p:nvPr/>
          </p:nvSpPr>
          <p:spPr>
            <a:xfrm>
              <a:off x="2921000" y="1028700"/>
              <a:ext cx="2235200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marginal likelihood</a:t>
              </a:r>
            </a:p>
          </p:txBody>
        </p:sp>
        <p:sp>
          <p:nvSpPr>
            <p:cNvPr id="1002" name="Shape 1002"/>
            <p:cNvSpPr/>
            <p:nvPr/>
          </p:nvSpPr>
          <p:spPr>
            <a:xfrm>
              <a:off x="17588" y="0"/>
              <a:ext cx="2997601" cy="638522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5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003" name="Shape 1003"/>
            <p:cNvSpPr/>
            <p:nvPr/>
          </p:nvSpPr>
          <p:spPr>
            <a:xfrm flipH="1" flipV="1">
              <a:off x="3022600" y="635000"/>
              <a:ext cx="454817" cy="454817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008" name="Group 1008"/>
          <p:cNvGrpSpPr/>
          <p:nvPr/>
        </p:nvGrpSpPr>
        <p:grpSpPr>
          <a:xfrm>
            <a:off x="6807200" y="1612900"/>
            <a:ext cx="3175000" cy="1625600"/>
            <a:chOff x="0" y="0"/>
            <a:chExt cx="3175000" cy="1625600"/>
          </a:xfrm>
        </p:grpSpPr>
        <p:sp>
          <p:nvSpPr>
            <p:cNvPr id="1005" name="Shape 1005"/>
            <p:cNvSpPr/>
            <p:nvPr/>
          </p:nvSpPr>
          <p:spPr>
            <a:xfrm>
              <a:off x="0" y="1079500"/>
              <a:ext cx="1231900" cy="5461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5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006" name="Shape 1006"/>
            <p:cNvSpPr/>
            <p:nvPr/>
          </p:nvSpPr>
          <p:spPr>
            <a:xfrm flipH="1">
              <a:off x="1231900" y="406400"/>
              <a:ext cx="681252" cy="681252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007" name="Shape 1007"/>
            <p:cNvSpPr/>
            <p:nvPr/>
          </p:nvSpPr>
          <p:spPr>
            <a:xfrm>
              <a:off x="939800" y="0"/>
              <a:ext cx="2235200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>
                  <a:solidFill>
                    <a:srgbClr val="FF93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prior probability</a:t>
              </a:r>
            </a:p>
          </p:txBody>
        </p:sp>
      </p:grpSp>
      <p:sp>
        <p:nvSpPr>
          <p:cNvPr id="1009" name="Shape 1009"/>
          <p:cNvSpPr/>
          <p:nvPr/>
        </p:nvSpPr>
        <p:spPr>
          <a:xfrm>
            <a:off x="647700" y="-127000"/>
            <a:ext cx="9461500" cy="1270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10" name="Shape 1010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Coin tossing</a:t>
            </a:r>
          </a:p>
        </p:txBody>
      </p:sp>
      <p:sp>
        <p:nvSpPr>
          <p:cNvPr id="1011" name="Shape 1011"/>
          <p:cNvSpPr/>
          <p:nvPr/>
        </p:nvSpPr>
        <p:spPr>
          <a:xfrm>
            <a:off x="3283247" y="139997"/>
            <a:ext cx="359350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  <p:pic>
        <p:nvPicPr>
          <p:cNvPr id="101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90121" y="2798063"/>
            <a:ext cx="4797846" cy="10713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Shape 1014"/>
          <p:cNvSpPr/>
          <p:nvPr/>
        </p:nvSpPr>
        <p:spPr>
          <a:xfrm>
            <a:off x="990600" y="177800"/>
            <a:ext cx="8178800" cy="96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indent="-12700" algn="ctr">
              <a:lnSpc>
                <a:spcPts val="4000"/>
              </a:lnSpc>
              <a:tabLst>
                <a:tab pos="977900" algn="l"/>
              </a:tabLst>
              <a:defRPr sz="3400">
                <a:solidFill>
                  <a:srgbClr val="021EAA"/>
                </a:solidFill>
                <a:effectLst>
                  <a:outerShdw sx="100000" sy="100000" kx="0" ky="0" algn="b" rotWithShape="0" blurRad="127000" dist="50800" dir="27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/>
            <a:r>
              <a:t>Bayesian Inference</a:t>
            </a:r>
          </a:p>
        </p:txBody>
      </p:sp>
      <p:sp>
        <p:nvSpPr>
          <p:cNvPr id="1015" name="Shape 1015"/>
          <p:cNvSpPr/>
          <p:nvPr/>
        </p:nvSpPr>
        <p:spPr>
          <a:xfrm>
            <a:off x="889000" y="15367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Beta prior probability distribution:</a:t>
            </a:r>
          </a:p>
        </p:txBody>
      </p:sp>
      <p:sp>
        <p:nvSpPr>
          <p:cNvPr id="1016" name="Shape 1016"/>
          <p:cNvSpPr/>
          <p:nvPr/>
        </p:nvSpPr>
        <p:spPr>
          <a:xfrm>
            <a:off x="3378200" y="5816600"/>
            <a:ext cx="3746500" cy="41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1800">
                <a:latin typeface="Arial"/>
                <a:ea typeface="Arial"/>
                <a:cs typeface="Arial"/>
                <a:sym typeface="Arial"/>
              </a:rPr>
              <a:t>uniform prior:</a:t>
            </a:r>
            <a:r>
              <a:t> </a:t>
            </a:r>
            <a:r>
              <a:rPr i="1" sz="2000">
                <a:latin typeface="Times New Roman"/>
                <a:ea typeface="Times New Roman"/>
                <a:cs typeface="Times New Roman"/>
                <a:sym typeface="Times New Roman"/>
              </a:rPr>
              <a:t>alpha = beta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= 1</a:t>
            </a:r>
          </a:p>
        </p:txBody>
      </p:sp>
      <p:pic>
        <p:nvPicPr>
          <p:cNvPr id="1017" name="uniform_beta_prio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00400" y="2425700"/>
            <a:ext cx="3754677" cy="2768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8" name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47471" y="3403600"/>
            <a:ext cx="778329" cy="41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9" name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18100" y="5168900"/>
            <a:ext cx="269422" cy="419100"/>
          </a:xfrm>
          <a:prstGeom prst="rect">
            <a:avLst/>
          </a:prstGeom>
          <a:ln w="12700">
            <a:miter lim="400000"/>
          </a:ln>
        </p:spPr>
      </p:pic>
      <p:sp>
        <p:nvSpPr>
          <p:cNvPr id="1020" name="Shape 1020"/>
          <p:cNvSpPr/>
          <p:nvPr/>
        </p:nvSpPr>
        <p:spPr>
          <a:xfrm>
            <a:off x="2501900" y="2273300"/>
            <a:ext cx="774700" cy="381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21" name="Shape 1021"/>
          <p:cNvSpPr/>
          <p:nvPr/>
        </p:nvSpPr>
        <p:spPr>
          <a:xfrm>
            <a:off x="2603500" y="2108200"/>
            <a:ext cx="774700" cy="381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22" name="Shape 1022"/>
          <p:cNvSpPr/>
          <p:nvPr/>
        </p:nvSpPr>
        <p:spPr>
          <a:xfrm>
            <a:off x="6769100" y="2273300"/>
            <a:ext cx="774700" cy="381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23" name="Shape 1023"/>
          <p:cNvSpPr/>
          <p:nvPr/>
        </p:nvSpPr>
        <p:spPr>
          <a:xfrm>
            <a:off x="647700" y="-127000"/>
            <a:ext cx="9461500" cy="1270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24" name="Shape 1024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Coin tossing</a:t>
            </a:r>
          </a:p>
        </p:txBody>
      </p:sp>
      <p:sp>
        <p:nvSpPr>
          <p:cNvPr id="1025" name="Shape 1025"/>
          <p:cNvSpPr/>
          <p:nvPr/>
        </p:nvSpPr>
        <p:spPr>
          <a:xfrm>
            <a:off x="3283247" y="139997"/>
            <a:ext cx="359350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Shape 1027"/>
          <p:cNvSpPr/>
          <p:nvPr/>
        </p:nvSpPr>
        <p:spPr>
          <a:xfrm>
            <a:off x="990600" y="177800"/>
            <a:ext cx="8178800" cy="96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indent="-12700" algn="ctr">
              <a:lnSpc>
                <a:spcPts val="4000"/>
              </a:lnSpc>
              <a:tabLst>
                <a:tab pos="977900" algn="l"/>
              </a:tabLst>
              <a:defRPr sz="3400">
                <a:solidFill>
                  <a:srgbClr val="021EAA"/>
                </a:solidFill>
                <a:effectLst>
                  <a:outerShdw sx="100000" sy="100000" kx="0" ky="0" algn="b" rotWithShape="0" blurRad="127000" dist="50800" dir="27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/>
            <a:r>
              <a:t>Bayesian Inference</a:t>
            </a:r>
          </a:p>
        </p:txBody>
      </p:sp>
      <p:pic>
        <p:nvPicPr>
          <p:cNvPr id="1028" name="uniform_beta_prio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00400" y="2425700"/>
            <a:ext cx="3754677" cy="2768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9" name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47471" y="3403600"/>
            <a:ext cx="778329" cy="41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0" name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18100" y="5168900"/>
            <a:ext cx="269422" cy="419100"/>
          </a:xfrm>
          <a:prstGeom prst="rect">
            <a:avLst/>
          </a:prstGeom>
          <a:ln w="12700">
            <a:miter lim="400000"/>
          </a:ln>
        </p:spPr>
      </p:pic>
      <p:sp>
        <p:nvSpPr>
          <p:cNvPr id="1031" name="Shape 1031"/>
          <p:cNvSpPr/>
          <p:nvPr/>
        </p:nvSpPr>
        <p:spPr>
          <a:xfrm>
            <a:off x="2501900" y="2273300"/>
            <a:ext cx="774700" cy="381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32" name="Shape 1032"/>
          <p:cNvSpPr/>
          <p:nvPr/>
        </p:nvSpPr>
        <p:spPr>
          <a:xfrm>
            <a:off x="2603500" y="2108200"/>
            <a:ext cx="774700" cy="381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33" name="Shape 1033"/>
          <p:cNvSpPr/>
          <p:nvPr/>
        </p:nvSpPr>
        <p:spPr>
          <a:xfrm>
            <a:off x="6769100" y="2273300"/>
            <a:ext cx="774700" cy="381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34" name="Shape 1034"/>
          <p:cNvSpPr/>
          <p:nvPr/>
        </p:nvSpPr>
        <p:spPr>
          <a:xfrm>
            <a:off x="3390900" y="6223000"/>
            <a:ext cx="38735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400"/>
              </a:lnSpc>
              <a:tabLst>
                <a:tab pos="838200" algn="l"/>
              </a:tabLst>
              <a:defRPr sz="2200">
                <a:latin typeface="+mn-lt"/>
                <a:ea typeface="+mn-ea"/>
                <a:cs typeface="+mn-cs"/>
                <a:sym typeface="蘋果儷中黑"/>
              </a:defRPr>
            </a:pPr>
            <a:r>
              <a:rPr b="1"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NOTE:</a:t>
            </a:r>
            <a:r>
              <a:rPr sz="1800">
                <a:solidFill>
                  <a:srgbClr val="424242"/>
                </a:solidFill>
              </a:rPr>
              <a:t> </a:t>
            </a:r>
            <a:r>
              <a:rPr sz="1800">
                <a:latin typeface="Arial"/>
                <a:ea typeface="Arial"/>
                <a:cs typeface="Arial"/>
                <a:sym typeface="Arial"/>
              </a:rPr>
              <a:t>uniform prior</a:t>
            </a: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sz="20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≠</a:t>
            </a: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 uninformative</a:t>
            </a:r>
          </a:p>
        </p:txBody>
      </p:sp>
      <p:sp>
        <p:nvSpPr>
          <p:cNvPr id="1035" name="Shape 1035"/>
          <p:cNvSpPr/>
          <p:nvPr/>
        </p:nvSpPr>
        <p:spPr>
          <a:xfrm>
            <a:off x="647700" y="-127000"/>
            <a:ext cx="9461500" cy="1270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36" name="Shape 1036"/>
          <p:cNvSpPr/>
          <p:nvPr/>
        </p:nvSpPr>
        <p:spPr>
          <a:xfrm>
            <a:off x="889000" y="15367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Beta prior probability distribution:</a:t>
            </a:r>
          </a:p>
        </p:txBody>
      </p:sp>
      <p:sp>
        <p:nvSpPr>
          <p:cNvPr id="1037" name="Shape 1037"/>
          <p:cNvSpPr/>
          <p:nvPr/>
        </p:nvSpPr>
        <p:spPr>
          <a:xfrm>
            <a:off x="3378200" y="5816600"/>
            <a:ext cx="3746500" cy="41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1800">
                <a:latin typeface="Arial"/>
                <a:ea typeface="Arial"/>
                <a:cs typeface="Arial"/>
                <a:sym typeface="Arial"/>
              </a:rPr>
              <a:t>uniform prior:</a:t>
            </a:r>
            <a:r>
              <a:t> </a:t>
            </a:r>
            <a:r>
              <a:rPr i="1" sz="2000">
                <a:latin typeface="Times New Roman"/>
                <a:ea typeface="Times New Roman"/>
                <a:cs typeface="Times New Roman"/>
                <a:sym typeface="Times New Roman"/>
              </a:rPr>
              <a:t>alpha = beta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= 1</a:t>
            </a:r>
          </a:p>
        </p:txBody>
      </p:sp>
      <p:sp>
        <p:nvSpPr>
          <p:cNvPr id="1038" name="Shape 1038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Coin tossing</a:t>
            </a:r>
          </a:p>
        </p:txBody>
      </p:sp>
      <p:sp>
        <p:nvSpPr>
          <p:cNvPr id="1039" name="Shape 1039"/>
          <p:cNvSpPr/>
          <p:nvPr/>
        </p:nvSpPr>
        <p:spPr>
          <a:xfrm>
            <a:off x="3283247" y="139997"/>
            <a:ext cx="359350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1" name="beta_prior_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5800" y="2425700"/>
            <a:ext cx="3745196" cy="2768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42" name="Shape 1042"/>
          <p:cNvSpPr/>
          <p:nvPr/>
        </p:nvSpPr>
        <p:spPr>
          <a:xfrm>
            <a:off x="990600" y="177800"/>
            <a:ext cx="8178800" cy="96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indent="-12700" algn="ctr">
              <a:lnSpc>
                <a:spcPts val="4000"/>
              </a:lnSpc>
              <a:tabLst>
                <a:tab pos="977900" algn="l"/>
              </a:tabLst>
              <a:defRPr sz="3400">
                <a:solidFill>
                  <a:srgbClr val="021EAA"/>
                </a:solidFill>
                <a:effectLst>
                  <a:outerShdw sx="100000" sy="100000" kx="0" ky="0" algn="b" rotWithShape="0" blurRad="127000" dist="50800" dir="27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/>
            <a:r>
              <a:t>Bayesian Inference</a:t>
            </a:r>
          </a:p>
        </p:txBody>
      </p:sp>
      <p:sp>
        <p:nvSpPr>
          <p:cNvPr id="1043" name="Shape 1043"/>
          <p:cNvSpPr/>
          <p:nvPr/>
        </p:nvSpPr>
        <p:spPr>
          <a:xfrm>
            <a:off x="3378200" y="5816600"/>
            <a:ext cx="3746500" cy="41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1800">
                <a:latin typeface="Arial"/>
                <a:ea typeface="Arial"/>
                <a:cs typeface="Arial"/>
                <a:sym typeface="Arial"/>
              </a:rPr>
              <a:t>uniform prior:</a:t>
            </a:r>
            <a:r>
              <a:t> </a:t>
            </a:r>
            <a:r>
              <a:rPr i="1" sz="2000">
                <a:latin typeface="Times New Roman"/>
                <a:ea typeface="Times New Roman"/>
                <a:cs typeface="Times New Roman"/>
                <a:sym typeface="Times New Roman"/>
              </a:rPr>
              <a:t>alpha = beta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= 4</a:t>
            </a:r>
          </a:p>
        </p:txBody>
      </p:sp>
      <p:pic>
        <p:nvPicPr>
          <p:cNvPr id="1044" name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47471" y="3403600"/>
            <a:ext cx="778329" cy="41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5" name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18100" y="5168900"/>
            <a:ext cx="269422" cy="419100"/>
          </a:xfrm>
          <a:prstGeom prst="rect">
            <a:avLst/>
          </a:prstGeom>
          <a:ln w="12700">
            <a:miter lim="400000"/>
          </a:ln>
        </p:spPr>
      </p:pic>
      <p:sp>
        <p:nvSpPr>
          <p:cNvPr id="1046" name="Shape 1046"/>
          <p:cNvSpPr/>
          <p:nvPr/>
        </p:nvSpPr>
        <p:spPr>
          <a:xfrm>
            <a:off x="2501900" y="2273300"/>
            <a:ext cx="774700" cy="381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47" name="Shape 1047"/>
          <p:cNvSpPr/>
          <p:nvPr/>
        </p:nvSpPr>
        <p:spPr>
          <a:xfrm>
            <a:off x="2603500" y="2108200"/>
            <a:ext cx="774700" cy="381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48" name="Shape 1048"/>
          <p:cNvSpPr/>
          <p:nvPr/>
        </p:nvSpPr>
        <p:spPr>
          <a:xfrm>
            <a:off x="6769100" y="2273300"/>
            <a:ext cx="774700" cy="381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49" name="Shape 1049"/>
          <p:cNvSpPr/>
          <p:nvPr/>
        </p:nvSpPr>
        <p:spPr>
          <a:xfrm>
            <a:off x="2984500" y="5867400"/>
            <a:ext cx="692151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non</a:t>
            </a:r>
          </a:p>
        </p:txBody>
      </p:sp>
      <p:sp>
        <p:nvSpPr>
          <p:cNvPr id="1050" name="Shape 1050"/>
          <p:cNvSpPr/>
          <p:nvPr/>
        </p:nvSpPr>
        <p:spPr>
          <a:xfrm>
            <a:off x="647700" y="-127000"/>
            <a:ext cx="9461500" cy="1270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51" name="Shape 1051"/>
          <p:cNvSpPr/>
          <p:nvPr/>
        </p:nvSpPr>
        <p:spPr>
          <a:xfrm>
            <a:off x="889000" y="15367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Beta prior probability distribution:</a:t>
            </a:r>
          </a:p>
        </p:txBody>
      </p:sp>
      <p:sp>
        <p:nvSpPr>
          <p:cNvPr id="1052" name="Shape 1052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Coin tossing</a:t>
            </a:r>
          </a:p>
        </p:txBody>
      </p:sp>
      <p:sp>
        <p:nvSpPr>
          <p:cNvPr id="1053" name="Shape 1053"/>
          <p:cNvSpPr/>
          <p:nvPr/>
        </p:nvSpPr>
        <p:spPr>
          <a:xfrm>
            <a:off x="3283247" y="139997"/>
            <a:ext cx="359350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812800" y="1936405"/>
            <a:ext cx="13335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248" name="Shape 248"/>
          <p:cNvSpPr/>
          <p:nvPr/>
        </p:nvSpPr>
        <p:spPr>
          <a:xfrm>
            <a:off x="812800" y="2476500"/>
            <a:ext cx="1333500" cy="6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1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sequence</a:t>
            </a:r>
          </a:p>
          <a:p>
            <a:pPr>
              <a:lnSpc>
                <a:spcPts val="1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alignment</a:t>
            </a:r>
          </a:p>
        </p:txBody>
      </p:sp>
      <p:sp>
        <p:nvSpPr>
          <p:cNvPr id="249" name="Shape 249"/>
          <p:cNvSpPr/>
          <p:nvPr/>
        </p:nvSpPr>
        <p:spPr>
          <a:xfrm>
            <a:off x="2755900" y="1936405"/>
            <a:ext cx="13335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Model</a:t>
            </a:r>
          </a:p>
        </p:txBody>
      </p:sp>
      <p:sp>
        <p:nvSpPr>
          <p:cNvPr id="250" name="Shape 250"/>
          <p:cNvSpPr/>
          <p:nvPr/>
        </p:nvSpPr>
        <p:spPr>
          <a:xfrm>
            <a:off x="7289800" y="1828800"/>
            <a:ext cx="1623822" cy="621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15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Parameter</a:t>
            </a:r>
          </a:p>
          <a:p>
            <a: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Estimates</a:t>
            </a:r>
          </a:p>
        </p:txBody>
      </p:sp>
      <p:sp>
        <p:nvSpPr>
          <p:cNvPr id="251" name="Shape 251"/>
          <p:cNvSpPr/>
          <p:nvPr/>
        </p:nvSpPr>
        <p:spPr>
          <a:xfrm>
            <a:off x="2755900" y="2476500"/>
            <a:ext cx="1930400" cy="6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1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tree with</a:t>
            </a:r>
          </a:p>
          <a:p>
            <a:pPr>
              <a:lnSpc>
                <a:spcPts val="1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branch lengths</a:t>
            </a:r>
          </a:p>
        </p:txBody>
      </p:sp>
      <p:sp>
        <p:nvSpPr>
          <p:cNvPr id="252" name="Shape 252"/>
          <p:cNvSpPr/>
          <p:nvPr/>
        </p:nvSpPr>
        <p:spPr>
          <a:xfrm>
            <a:off x="2755900" y="3111500"/>
            <a:ext cx="1333500" cy="6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1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substitution</a:t>
            </a:r>
          </a:p>
          <a:p>
            <a:pPr>
              <a:lnSpc>
                <a:spcPts val="1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model</a:t>
            </a:r>
          </a:p>
        </p:txBody>
      </p:sp>
      <p:sp>
        <p:nvSpPr>
          <p:cNvPr id="253" name="Shape 253"/>
          <p:cNvSpPr/>
          <p:nvPr/>
        </p:nvSpPr>
        <p:spPr>
          <a:xfrm>
            <a:off x="4984750" y="1231900"/>
            <a:ext cx="1333500" cy="685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Inference Method</a:t>
            </a:r>
          </a:p>
        </p:txBody>
      </p:sp>
      <p:sp>
        <p:nvSpPr>
          <p:cNvPr id="254" name="Shape 254"/>
          <p:cNvSpPr/>
          <p:nvPr/>
        </p:nvSpPr>
        <p:spPr>
          <a:xfrm>
            <a:off x="4686300" y="2476500"/>
            <a:ext cx="1930400" cy="584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18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maximum likelihood</a:t>
            </a:r>
          </a:p>
        </p:txBody>
      </p:sp>
      <p:sp>
        <p:nvSpPr>
          <p:cNvPr id="255" name="Shape 255"/>
          <p:cNvSpPr/>
          <p:nvPr/>
        </p:nvSpPr>
        <p:spPr>
          <a:xfrm>
            <a:off x="4686300" y="3187700"/>
            <a:ext cx="1930400" cy="558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1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  <p:sp>
        <p:nvSpPr>
          <p:cNvPr id="256" name="Shape 256"/>
          <p:cNvSpPr/>
          <p:nvPr/>
        </p:nvSpPr>
        <p:spPr>
          <a:xfrm>
            <a:off x="4419600" y="2006600"/>
            <a:ext cx="2692400" cy="368300"/>
          </a:xfrm>
          <a:prstGeom prst="rightArrow">
            <a:avLst>
              <a:gd name="adj1" fmla="val 32000"/>
              <a:gd name="adj2" fmla="val 151724"/>
            </a:avLst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7" name="Shape 257"/>
          <p:cNvSpPr/>
          <p:nvPr/>
        </p:nvSpPr>
        <p:spPr>
          <a:xfrm>
            <a:off x="866378" y="139997"/>
            <a:ext cx="8427244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Statistical Estimation of Phylogeny: An Outline</a:t>
            </a:r>
          </a:p>
        </p:txBody>
      </p:sp>
      <p:sp>
        <p:nvSpPr>
          <p:cNvPr id="258" name="Shape 258"/>
          <p:cNvSpPr/>
          <p:nvPr/>
        </p:nvSpPr>
        <p:spPr>
          <a:xfrm>
            <a:off x="7289800" y="2476500"/>
            <a:ext cx="1930400" cy="88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phylogeny &amp; other model parameters</a:t>
            </a:r>
          </a:p>
        </p:txBody>
      </p:sp>
      <p:sp>
        <p:nvSpPr>
          <p:cNvPr id="259" name="Shape 259"/>
          <p:cNvSpPr/>
          <p:nvPr/>
        </p:nvSpPr>
        <p:spPr>
          <a:xfrm>
            <a:off x="4737100" y="2419420"/>
            <a:ext cx="1816100" cy="6985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127000" dist="508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beta_prior_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51200" y="2425700"/>
            <a:ext cx="3745196" cy="2768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56" name="Shape 1056"/>
          <p:cNvSpPr/>
          <p:nvPr/>
        </p:nvSpPr>
        <p:spPr>
          <a:xfrm>
            <a:off x="990600" y="177800"/>
            <a:ext cx="8178800" cy="96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indent="-12700" algn="ctr">
              <a:lnSpc>
                <a:spcPts val="4000"/>
              </a:lnSpc>
              <a:tabLst>
                <a:tab pos="977900" algn="l"/>
              </a:tabLst>
              <a:defRPr sz="3400">
                <a:solidFill>
                  <a:srgbClr val="021EAA"/>
                </a:solidFill>
                <a:effectLst>
                  <a:outerShdw sx="100000" sy="100000" kx="0" ky="0" algn="b" rotWithShape="0" blurRad="127000" dist="50800" dir="27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/>
            <a:r>
              <a:t>Bayesian Inference</a:t>
            </a:r>
          </a:p>
        </p:txBody>
      </p:sp>
      <p:pic>
        <p:nvPicPr>
          <p:cNvPr id="1057" name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47471" y="3403600"/>
            <a:ext cx="778329" cy="41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8" name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18100" y="5168900"/>
            <a:ext cx="269422" cy="419100"/>
          </a:xfrm>
          <a:prstGeom prst="rect">
            <a:avLst/>
          </a:prstGeom>
          <a:ln w="12700">
            <a:miter lim="400000"/>
          </a:ln>
        </p:spPr>
      </p:pic>
      <p:sp>
        <p:nvSpPr>
          <p:cNvPr id="1059" name="Shape 1059"/>
          <p:cNvSpPr/>
          <p:nvPr/>
        </p:nvSpPr>
        <p:spPr>
          <a:xfrm>
            <a:off x="2501900" y="2273300"/>
            <a:ext cx="774700" cy="381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60" name="Shape 1060"/>
          <p:cNvSpPr/>
          <p:nvPr/>
        </p:nvSpPr>
        <p:spPr>
          <a:xfrm>
            <a:off x="2603500" y="2108200"/>
            <a:ext cx="774700" cy="381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61" name="Shape 1061"/>
          <p:cNvSpPr/>
          <p:nvPr/>
        </p:nvSpPr>
        <p:spPr>
          <a:xfrm>
            <a:off x="6769100" y="2273300"/>
            <a:ext cx="774700" cy="381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62" name="Shape 1062"/>
          <p:cNvSpPr/>
          <p:nvPr/>
        </p:nvSpPr>
        <p:spPr>
          <a:xfrm>
            <a:off x="647700" y="-127000"/>
            <a:ext cx="9461500" cy="1270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63" name="Shape 1063"/>
          <p:cNvSpPr/>
          <p:nvPr/>
        </p:nvSpPr>
        <p:spPr>
          <a:xfrm>
            <a:off x="3378200" y="5816600"/>
            <a:ext cx="3746500" cy="41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1800">
                <a:latin typeface="Arial"/>
                <a:ea typeface="Arial"/>
                <a:cs typeface="Arial"/>
                <a:sym typeface="Arial"/>
              </a:rPr>
              <a:t>uniform prior:</a:t>
            </a:r>
            <a:r>
              <a:t> </a:t>
            </a:r>
            <a:r>
              <a:rPr i="1" sz="2000">
                <a:latin typeface="Times New Roman"/>
                <a:ea typeface="Times New Roman"/>
                <a:cs typeface="Times New Roman"/>
                <a:sym typeface="Times New Roman"/>
              </a:rPr>
              <a:t>alpha = beta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= 0.5</a:t>
            </a:r>
          </a:p>
        </p:txBody>
      </p:sp>
      <p:sp>
        <p:nvSpPr>
          <p:cNvPr id="1064" name="Shape 1064"/>
          <p:cNvSpPr/>
          <p:nvPr/>
        </p:nvSpPr>
        <p:spPr>
          <a:xfrm>
            <a:off x="2984500" y="5867400"/>
            <a:ext cx="692151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non</a:t>
            </a:r>
          </a:p>
        </p:txBody>
      </p:sp>
      <p:sp>
        <p:nvSpPr>
          <p:cNvPr id="1065" name="Shape 1065"/>
          <p:cNvSpPr/>
          <p:nvPr/>
        </p:nvSpPr>
        <p:spPr>
          <a:xfrm>
            <a:off x="889000" y="15367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Beta prior probability distribution:</a:t>
            </a:r>
          </a:p>
        </p:txBody>
      </p:sp>
      <p:sp>
        <p:nvSpPr>
          <p:cNvPr id="1066" name="Shape 1066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Coin tossing</a:t>
            </a:r>
          </a:p>
        </p:txBody>
      </p:sp>
      <p:sp>
        <p:nvSpPr>
          <p:cNvPr id="1067" name="Shape 1067"/>
          <p:cNvSpPr/>
          <p:nvPr/>
        </p:nvSpPr>
        <p:spPr>
          <a:xfrm>
            <a:off x="3283247" y="139997"/>
            <a:ext cx="359350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Shape 1069"/>
          <p:cNvSpPr/>
          <p:nvPr/>
        </p:nvSpPr>
        <p:spPr>
          <a:xfrm>
            <a:off x="889000" y="1536700"/>
            <a:ext cx="88265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impact of the prior probability distribution on the estimated posterior probability:</a:t>
            </a:r>
          </a:p>
        </p:txBody>
      </p:sp>
      <p:pic>
        <p:nvPicPr>
          <p:cNvPr id="1070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7471" y="3403600"/>
            <a:ext cx="778329" cy="41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1" name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18100" y="5168900"/>
            <a:ext cx="269422" cy="419100"/>
          </a:xfrm>
          <a:prstGeom prst="rect">
            <a:avLst/>
          </a:prstGeom>
          <a:ln w="12700">
            <a:miter lim="400000"/>
          </a:ln>
        </p:spPr>
      </p:pic>
      <p:sp>
        <p:nvSpPr>
          <p:cNvPr id="1072" name="Shape 1072"/>
          <p:cNvSpPr/>
          <p:nvPr/>
        </p:nvSpPr>
        <p:spPr>
          <a:xfrm>
            <a:off x="2501900" y="2273300"/>
            <a:ext cx="774700" cy="381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73" name="Shape 1073"/>
          <p:cNvSpPr/>
          <p:nvPr/>
        </p:nvSpPr>
        <p:spPr>
          <a:xfrm>
            <a:off x="2603500" y="2108200"/>
            <a:ext cx="774700" cy="381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74" name="Shape 1074"/>
          <p:cNvSpPr/>
          <p:nvPr/>
        </p:nvSpPr>
        <p:spPr>
          <a:xfrm>
            <a:off x="6769100" y="2273300"/>
            <a:ext cx="774700" cy="381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1075" name="coin_pp_1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25800" y="2425700"/>
            <a:ext cx="3794008" cy="2768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76" name="Shape 1076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Coin tossing</a:t>
            </a:r>
          </a:p>
        </p:txBody>
      </p:sp>
      <p:sp>
        <p:nvSpPr>
          <p:cNvPr id="1077" name="Shape 1077"/>
          <p:cNvSpPr/>
          <p:nvPr/>
        </p:nvSpPr>
        <p:spPr>
          <a:xfrm>
            <a:off x="3283247" y="139997"/>
            <a:ext cx="359350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  <p:sp>
        <p:nvSpPr>
          <p:cNvPr id="1078" name="Shape 1078"/>
          <p:cNvSpPr/>
          <p:nvPr/>
        </p:nvSpPr>
        <p:spPr>
          <a:xfrm>
            <a:off x="4200076" y="2654300"/>
            <a:ext cx="1334564" cy="35746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79" name="Shape 1079"/>
          <p:cNvSpPr/>
          <p:nvPr/>
        </p:nvSpPr>
        <p:spPr>
          <a:xfrm>
            <a:off x="3847037" y="3174065"/>
            <a:ext cx="1334563" cy="35746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80" name="Shape 1080"/>
          <p:cNvSpPr/>
          <p:nvPr/>
        </p:nvSpPr>
        <p:spPr>
          <a:xfrm>
            <a:off x="3702050" y="3748368"/>
            <a:ext cx="858313" cy="35746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81" name="Shape 1081"/>
          <p:cNvSpPr/>
          <p:nvPr/>
        </p:nvSpPr>
        <p:spPr>
          <a:xfrm>
            <a:off x="3847037" y="3569634"/>
            <a:ext cx="858313" cy="35746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82" name="Shape 1082"/>
          <p:cNvSpPr/>
          <p:nvPr/>
        </p:nvSpPr>
        <p:spPr>
          <a:xfrm>
            <a:off x="4560362" y="2650946"/>
            <a:ext cx="1036720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posterior</a:t>
            </a:r>
          </a:p>
        </p:txBody>
      </p:sp>
      <p:sp>
        <p:nvSpPr>
          <p:cNvPr id="1083" name="Shape 1083"/>
          <p:cNvSpPr/>
          <p:nvPr/>
        </p:nvSpPr>
        <p:spPr>
          <a:xfrm>
            <a:off x="4153962" y="3095446"/>
            <a:ext cx="1157360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likelihood</a:t>
            </a:r>
          </a:p>
        </p:txBody>
      </p:sp>
      <p:sp>
        <p:nvSpPr>
          <p:cNvPr id="1084" name="Shape 1084"/>
          <p:cNvSpPr/>
          <p:nvPr/>
        </p:nvSpPr>
        <p:spPr>
          <a:xfrm>
            <a:off x="4039662" y="3730446"/>
            <a:ext cx="665688" cy="36082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prior</a:t>
            </a:r>
          </a:p>
        </p:txBody>
      </p:sp>
      <p:sp>
        <p:nvSpPr>
          <p:cNvPr id="1085" name="Shape 1085"/>
          <p:cNvSpPr/>
          <p:nvPr/>
        </p:nvSpPr>
        <p:spPr>
          <a:xfrm>
            <a:off x="3378200" y="5867400"/>
            <a:ext cx="3746500" cy="41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= 8</a:t>
            </a:r>
            <a:r>
              <a:rPr>
                <a:latin typeface="Arial"/>
                <a:ea typeface="Arial"/>
                <a:cs typeface="Arial"/>
                <a:sym typeface="Arial"/>
              </a:rPr>
              <a:t> heads in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= 10</a:t>
            </a:r>
            <a:r>
              <a:rPr>
                <a:latin typeface="Arial"/>
                <a:ea typeface="Arial"/>
                <a:cs typeface="Arial"/>
                <a:sym typeface="Arial"/>
              </a:rPr>
              <a:t> tosses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7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18100" y="5168900"/>
            <a:ext cx="269422" cy="419100"/>
          </a:xfrm>
          <a:prstGeom prst="rect">
            <a:avLst/>
          </a:prstGeom>
          <a:ln w="12700">
            <a:miter lim="400000"/>
          </a:ln>
        </p:spPr>
      </p:pic>
      <p:sp>
        <p:nvSpPr>
          <p:cNvPr id="1088" name="Shape 1088"/>
          <p:cNvSpPr/>
          <p:nvPr/>
        </p:nvSpPr>
        <p:spPr>
          <a:xfrm>
            <a:off x="2501900" y="2273300"/>
            <a:ext cx="774700" cy="381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89" name="Shape 1089"/>
          <p:cNvSpPr/>
          <p:nvPr/>
        </p:nvSpPr>
        <p:spPr>
          <a:xfrm>
            <a:off x="2603500" y="2108200"/>
            <a:ext cx="774700" cy="381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90" name="Shape 1090"/>
          <p:cNvSpPr/>
          <p:nvPr/>
        </p:nvSpPr>
        <p:spPr>
          <a:xfrm>
            <a:off x="6769100" y="2273300"/>
            <a:ext cx="774700" cy="381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91" name="Shape 1091"/>
          <p:cNvSpPr/>
          <p:nvPr/>
        </p:nvSpPr>
        <p:spPr>
          <a:xfrm>
            <a:off x="889000" y="6362700"/>
            <a:ext cx="88265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impact of the prior decreases as the number of observations increases.</a:t>
            </a:r>
          </a:p>
        </p:txBody>
      </p:sp>
      <p:pic>
        <p:nvPicPr>
          <p:cNvPr id="1092" name="coin_pp_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98800" y="2451100"/>
            <a:ext cx="3969792" cy="2768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3" name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47471" y="3403600"/>
            <a:ext cx="778329" cy="419100"/>
          </a:xfrm>
          <a:prstGeom prst="rect">
            <a:avLst/>
          </a:prstGeom>
          <a:ln w="12700">
            <a:miter lim="400000"/>
          </a:ln>
        </p:spPr>
      </p:pic>
      <p:sp>
        <p:nvSpPr>
          <p:cNvPr id="1094" name="Shape 1094"/>
          <p:cNvSpPr/>
          <p:nvPr/>
        </p:nvSpPr>
        <p:spPr>
          <a:xfrm>
            <a:off x="889000" y="1536700"/>
            <a:ext cx="88265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impact of the prior probability distribution on the estimated posterior probability:</a:t>
            </a:r>
          </a:p>
        </p:txBody>
      </p:sp>
      <p:sp>
        <p:nvSpPr>
          <p:cNvPr id="1095" name="Shape 1095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Coin tossing</a:t>
            </a:r>
          </a:p>
        </p:txBody>
      </p:sp>
      <p:sp>
        <p:nvSpPr>
          <p:cNvPr id="1096" name="Shape 1096"/>
          <p:cNvSpPr/>
          <p:nvPr/>
        </p:nvSpPr>
        <p:spPr>
          <a:xfrm>
            <a:off x="3283247" y="139997"/>
            <a:ext cx="359350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  <p:sp>
        <p:nvSpPr>
          <p:cNvPr id="1097" name="Shape 1097"/>
          <p:cNvSpPr/>
          <p:nvPr/>
        </p:nvSpPr>
        <p:spPr>
          <a:xfrm>
            <a:off x="4412718" y="2724054"/>
            <a:ext cx="1334564" cy="35746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98" name="Shape 1098"/>
          <p:cNvSpPr/>
          <p:nvPr/>
        </p:nvSpPr>
        <p:spPr>
          <a:xfrm>
            <a:off x="3847037" y="3174065"/>
            <a:ext cx="1334563" cy="35746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99" name="Shape 1099"/>
          <p:cNvSpPr/>
          <p:nvPr/>
        </p:nvSpPr>
        <p:spPr>
          <a:xfrm>
            <a:off x="4412718" y="3531534"/>
            <a:ext cx="1134539" cy="35746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00" name="Shape 1100"/>
          <p:cNvSpPr/>
          <p:nvPr/>
        </p:nvSpPr>
        <p:spPr>
          <a:xfrm>
            <a:off x="3847037" y="4268876"/>
            <a:ext cx="667282" cy="35746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01" name="Shape 1101"/>
          <p:cNvSpPr/>
          <p:nvPr/>
        </p:nvSpPr>
        <p:spPr>
          <a:xfrm>
            <a:off x="4783890" y="2753140"/>
            <a:ext cx="1036720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posterior</a:t>
            </a:r>
          </a:p>
        </p:txBody>
      </p:sp>
      <p:sp>
        <p:nvSpPr>
          <p:cNvPr id="1102" name="Shape 1102"/>
          <p:cNvSpPr/>
          <p:nvPr/>
        </p:nvSpPr>
        <p:spPr>
          <a:xfrm>
            <a:off x="4539420" y="3528180"/>
            <a:ext cx="1157360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likelihood</a:t>
            </a:r>
          </a:p>
        </p:txBody>
      </p:sp>
      <p:sp>
        <p:nvSpPr>
          <p:cNvPr id="1103" name="Shape 1103"/>
          <p:cNvSpPr/>
          <p:nvPr/>
        </p:nvSpPr>
        <p:spPr>
          <a:xfrm>
            <a:off x="3972153" y="4281576"/>
            <a:ext cx="665688" cy="36082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prior</a:t>
            </a:r>
          </a:p>
        </p:txBody>
      </p:sp>
      <p:sp>
        <p:nvSpPr>
          <p:cNvPr id="1104" name="Shape 1104"/>
          <p:cNvSpPr/>
          <p:nvPr/>
        </p:nvSpPr>
        <p:spPr>
          <a:xfrm>
            <a:off x="3378200" y="5867400"/>
            <a:ext cx="3746500" cy="41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= 80</a:t>
            </a:r>
            <a:r>
              <a:rPr>
                <a:latin typeface="Arial"/>
                <a:ea typeface="Arial"/>
                <a:cs typeface="Arial"/>
                <a:sym typeface="Arial"/>
              </a:rPr>
              <a:t> heads in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= 100</a:t>
            </a:r>
            <a:r>
              <a:rPr>
                <a:latin typeface="Arial"/>
                <a:ea typeface="Arial"/>
                <a:cs typeface="Arial"/>
                <a:sym typeface="Arial"/>
              </a:rPr>
              <a:t> tosses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Shape 1106"/>
          <p:cNvSpPr/>
          <p:nvPr/>
        </p:nvSpPr>
        <p:spPr>
          <a:xfrm>
            <a:off x="4379019" y="139997"/>
            <a:ext cx="140196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Outline</a:t>
            </a:r>
          </a:p>
        </p:txBody>
      </p:sp>
      <p:sp>
        <p:nvSpPr>
          <p:cNvPr id="1107" name="Shape 1107"/>
          <p:cNvSpPr/>
          <p:nvPr/>
        </p:nvSpPr>
        <p:spPr>
          <a:xfrm>
            <a:off x="838200" y="2235200"/>
            <a:ext cx="469900" cy="342900"/>
          </a:xfrm>
          <a:prstGeom prst="rightArrow">
            <a:avLst>
              <a:gd name="adj1" fmla="val 54395"/>
              <a:gd name="adj2" fmla="val 70415"/>
            </a:avLst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127000" dist="508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08" name="Shape 1108"/>
          <p:cNvSpPr/>
          <p:nvPr/>
        </p:nvSpPr>
        <p:spPr>
          <a:xfrm>
            <a:off x="635000" y="1208723"/>
            <a:ext cx="80010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I. Introduction to Bayesian inference</a:t>
            </a:r>
          </a:p>
        </p:txBody>
      </p:sp>
      <p:sp>
        <p:nvSpPr>
          <p:cNvPr id="1109" name="Shape 1109"/>
          <p:cNvSpPr/>
          <p:nvPr/>
        </p:nvSpPr>
        <p:spPr>
          <a:xfrm>
            <a:off x="635000" y="4345623"/>
            <a:ext cx="80010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III. Numerical algorithms for Bayesian inference</a:t>
            </a:r>
          </a:p>
        </p:txBody>
      </p:sp>
      <p:sp>
        <p:nvSpPr>
          <p:cNvPr id="1110" name="Shape 1110"/>
          <p:cNvSpPr/>
          <p:nvPr/>
        </p:nvSpPr>
        <p:spPr>
          <a:xfrm>
            <a:off x="990600" y="47266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Markov-chain Monte Carlo (MCMC)</a:t>
            </a:r>
          </a:p>
        </p:txBody>
      </p:sp>
      <p:sp>
        <p:nvSpPr>
          <p:cNvPr id="1111" name="Shape 1111"/>
          <p:cNvSpPr/>
          <p:nvPr/>
        </p:nvSpPr>
        <p:spPr>
          <a:xfrm>
            <a:off x="1371600" y="50441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Metropolis-Hastings algorithm</a:t>
            </a:r>
          </a:p>
        </p:txBody>
      </p:sp>
      <p:sp>
        <p:nvSpPr>
          <p:cNvPr id="1112" name="Shape 1112"/>
          <p:cNvSpPr/>
          <p:nvPr/>
        </p:nvSpPr>
        <p:spPr>
          <a:xfrm>
            <a:off x="1371600" y="53616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Metropolis-Coupled algorithm</a:t>
            </a:r>
          </a:p>
        </p:txBody>
      </p:sp>
      <p:sp>
        <p:nvSpPr>
          <p:cNvPr id="1113" name="Shape 1113"/>
          <p:cNvSpPr/>
          <p:nvPr/>
        </p:nvSpPr>
        <p:spPr>
          <a:xfrm>
            <a:off x="990600" y="15897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Becoming fascinated with posteriors:</a:t>
            </a:r>
          </a:p>
        </p:txBody>
      </p:sp>
      <p:sp>
        <p:nvSpPr>
          <p:cNvPr id="1114" name="Shape 1114"/>
          <p:cNvSpPr/>
          <p:nvPr/>
        </p:nvSpPr>
        <p:spPr>
          <a:xfrm>
            <a:off x="1371600" y="19072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Deriving Bayes theorem</a:t>
            </a:r>
          </a:p>
        </p:txBody>
      </p:sp>
      <p:sp>
        <p:nvSpPr>
          <p:cNvPr id="1115" name="Shape 1115"/>
          <p:cNvSpPr/>
          <p:nvPr/>
        </p:nvSpPr>
        <p:spPr>
          <a:xfrm>
            <a:off x="1371600" y="25422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 of phylogeny</a:t>
            </a:r>
          </a:p>
        </p:txBody>
      </p:sp>
      <p:sp>
        <p:nvSpPr>
          <p:cNvPr id="1116" name="Shape 1116"/>
          <p:cNvSpPr/>
          <p:nvPr/>
        </p:nvSpPr>
        <p:spPr>
          <a:xfrm>
            <a:off x="990600" y="3443923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What’s the deal with priors?</a:t>
            </a:r>
          </a:p>
        </p:txBody>
      </p:sp>
      <p:sp>
        <p:nvSpPr>
          <p:cNvPr id="1117" name="Shape 1117"/>
          <p:cNvSpPr/>
          <p:nvPr/>
        </p:nvSpPr>
        <p:spPr>
          <a:xfrm>
            <a:off x="635000" y="3062923"/>
            <a:ext cx="80010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II. The Bayesian hard sell</a:t>
            </a:r>
          </a:p>
        </p:txBody>
      </p:sp>
      <p:sp>
        <p:nvSpPr>
          <p:cNvPr id="1118" name="Shape 1118"/>
          <p:cNvSpPr/>
          <p:nvPr/>
        </p:nvSpPr>
        <p:spPr>
          <a:xfrm>
            <a:off x="990600" y="3824923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Learning to embrace your inner Bayesian</a:t>
            </a:r>
          </a:p>
        </p:txBody>
      </p:sp>
      <p:sp>
        <p:nvSpPr>
          <p:cNvPr id="1119" name="Shape 1119"/>
          <p:cNvSpPr/>
          <p:nvPr/>
        </p:nvSpPr>
        <p:spPr>
          <a:xfrm>
            <a:off x="990600" y="57426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Summarizing posterior samples</a:t>
            </a:r>
          </a:p>
        </p:txBody>
      </p:sp>
      <p:sp>
        <p:nvSpPr>
          <p:cNvPr id="1120" name="Shape 1120"/>
          <p:cNvSpPr/>
          <p:nvPr/>
        </p:nvSpPr>
        <p:spPr>
          <a:xfrm>
            <a:off x="1371600" y="22247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Two non-phylogenetic examples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Shape 1122"/>
          <p:cNvSpPr/>
          <p:nvPr/>
        </p:nvSpPr>
        <p:spPr>
          <a:xfrm>
            <a:off x="4379019" y="139997"/>
            <a:ext cx="140196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Outline</a:t>
            </a:r>
          </a:p>
        </p:txBody>
      </p:sp>
      <p:sp>
        <p:nvSpPr>
          <p:cNvPr id="1123" name="Shape 1123"/>
          <p:cNvSpPr/>
          <p:nvPr/>
        </p:nvSpPr>
        <p:spPr>
          <a:xfrm>
            <a:off x="838200" y="2552700"/>
            <a:ext cx="469900" cy="342900"/>
          </a:xfrm>
          <a:prstGeom prst="rightArrow">
            <a:avLst>
              <a:gd name="adj1" fmla="val 54395"/>
              <a:gd name="adj2" fmla="val 70415"/>
            </a:avLst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127000" dist="508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24" name="Shape 1124"/>
          <p:cNvSpPr/>
          <p:nvPr/>
        </p:nvSpPr>
        <p:spPr>
          <a:xfrm>
            <a:off x="635000" y="1208723"/>
            <a:ext cx="80010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I. Introduction to Bayesian inference</a:t>
            </a:r>
          </a:p>
        </p:txBody>
      </p:sp>
      <p:sp>
        <p:nvSpPr>
          <p:cNvPr id="1125" name="Shape 1125"/>
          <p:cNvSpPr/>
          <p:nvPr/>
        </p:nvSpPr>
        <p:spPr>
          <a:xfrm>
            <a:off x="635000" y="4345623"/>
            <a:ext cx="80010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III. Numerical algorithms for Bayesian inference</a:t>
            </a:r>
          </a:p>
        </p:txBody>
      </p:sp>
      <p:sp>
        <p:nvSpPr>
          <p:cNvPr id="1126" name="Shape 1126"/>
          <p:cNvSpPr/>
          <p:nvPr/>
        </p:nvSpPr>
        <p:spPr>
          <a:xfrm>
            <a:off x="990600" y="47266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Markov-chain Monte Carlo (MCMC)</a:t>
            </a:r>
          </a:p>
        </p:txBody>
      </p:sp>
      <p:sp>
        <p:nvSpPr>
          <p:cNvPr id="1127" name="Shape 1127"/>
          <p:cNvSpPr/>
          <p:nvPr/>
        </p:nvSpPr>
        <p:spPr>
          <a:xfrm>
            <a:off x="1371600" y="50441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Metropolis-Hastings algorithm</a:t>
            </a:r>
          </a:p>
        </p:txBody>
      </p:sp>
      <p:sp>
        <p:nvSpPr>
          <p:cNvPr id="1128" name="Shape 1128"/>
          <p:cNvSpPr/>
          <p:nvPr/>
        </p:nvSpPr>
        <p:spPr>
          <a:xfrm>
            <a:off x="1371600" y="53616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Metropolis-Coupled algorithm</a:t>
            </a:r>
          </a:p>
        </p:txBody>
      </p:sp>
      <p:sp>
        <p:nvSpPr>
          <p:cNvPr id="1129" name="Shape 1129"/>
          <p:cNvSpPr/>
          <p:nvPr/>
        </p:nvSpPr>
        <p:spPr>
          <a:xfrm>
            <a:off x="990600" y="15897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Becoming fascinated with posteriors:</a:t>
            </a:r>
          </a:p>
        </p:txBody>
      </p:sp>
      <p:sp>
        <p:nvSpPr>
          <p:cNvPr id="1130" name="Shape 1130"/>
          <p:cNvSpPr/>
          <p:nvPr/>
        </p:nvSpPr>
        <p:spPr>
          <a:xfrm>
            <a:off x="1371600" y="19072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Deriving Bayes theorem</a:t>
            </a:r>
          </a:p>
        </p:txBody>
      </p:sp>
      <p:sp>
        <p:nvSpPr>
          <p:cNvPr id="1131" name="Shape 1131"/>
          <p:cNvSpPr/>
          <p:nvPr/>
        </p:nvSpPr>
        <p:spPr>
          <a:xfrm>
            <a:off x="1371600" y="25422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 of phylogeny</a:t>
            </a:r>
          </a:p>
        </p:txBody>
      </p:sp>
      <p:sp>
        <p:nvSpPr>
          <p:cNvPr id="1132" name="Shape 1132"/>
          <p:cNvSpPr/>
          <p:nvPr/>
        </p:nvSpPr>
        <p:spPr>
          <a:xfrm>
            <a:off x="990600" y="3443923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What’s the deal with priors?</a:t>
            </a:r>
          </a:p>
        </p:txBody>
      </p:sp>
      <p:sp>
        <p:nvSpPr>
          <p:cNvPr id="1133" name="Shape 1133"/>
          <p:cNvSpPr/>
          <p:nvPr/>
        </p:nvSpPr>
        <p:spPr>
          <a:xfrm>
            <a:off x="635000" y="3062923"/>
            <a:ext cx="80010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II. The Bayesian hard sell</a:t>
            </a:r>
          </a:p>
        </p:txBody>
      </p:sp>
      <p:sp>
        <p:nvSpPr>
          <p:cNvPr id="1134" name="Shape 1134"/>
          <p:cNvSpPr/>
          <p:nvPr/>
        </p:nvSpPr>
        <p:spPr>
          <a:xfrm>
            <a:off x="990600" y="3824923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Learning to embrace your inner Bayesian</a:t>
            </a:r>
          </a:p>
        </p:txBody>
      </p:sp>
      <p:sp>
        <p:nvSpPr>
          <p:cNvPr id="1135" name="Shape 1135"/>
          <p:cNvSpPr/>
          <p:nvPr/>
        </p:nvSpPr>
        <p:spPr>
          <a:xfrm>
            <a:off x="990600" y="57426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Summarizing posterior samples</a:t>
            </a:r>
          </a:p>
        </p:txBody>
      </p:sp>
      <p:sp>
        <p:nvSpPr>
          <p:cNvPr id="1136" name="Shape 1136"/>
          <p:cNvSpPr/>
          <p:nvPr/>
        </p:nvSpPr>
        <p:spPr>
          <a:xfrm>
            <a:off x="1371600" y="22247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Two non-phylogenetic examples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8" name="GTR_Q_mx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84800" y="4519892"/>
            <a:ext cx="4368800" cy="15410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49" name="Group 1149"/>
          <p:cNvGrpSpPr/>
          <p:nvPr/>
        </p:nvGrpSpPr>
        <p:grpSpPr>
          <a:xfrm>
            <a:off x="7429500" y="3759200"/>
            <a:ext cx="1454870" cy="1183010"/>
            <a:chOff x="0" y="0"/>
            <a:chExt cx="1454869" cy="1183009"/>
          </a:xfrm>
        </p:grpSpPr>
        <p:sp>
          <p:nvSpPr>
            <p:cNvPr id="1139" name="Shape 1139"/>
            <p:cNvSpPr/>
            <p:nvPr/>
          </p:nvSpPr>
          <p:spPr>
            <a:xfrm>
              <a:off x="0" y="0"/>
              <a:ext cx="640631" cy="3829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lvl="1" indent="342900">
                <a:lnSpc>
                  <a:spcPts val="24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b="1" sz="20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A</a:t>
              </a:r>
            </a:p>
          </p:txBody>
        </p:sp>
        <p:sp>
          <p:nvSpPr>
            <p:cNvPr id="1140" name="Shape 1140"/>
            <p:cNvSpPr/>
            <p:nvPr/>
          </p:nvSpPr>
          <p:spPr>
            <a:xfrm>
              <a:off x="800100" y="0"/>
              <a:ext cx="654770" cy="3829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lvl="1" indent="342900">
                <a:lnSpc>
                  <a:spcPts val="24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b="1" sz="20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G</a:t>
              </a:r>
            </a:p>
          </p:txBody>
        </p:sp>
        <p:sp>
          <p:nvSpPr>
            <p:cNvPr id="1141" name="Shape 1141"/>
            <p:cNvSpPr/>
            <p:nvPr/>
          </p:nvSpPr>
          <p:spPr>
            <a:xfrm>
              <a:off x="0" y="800100"/>
              <a:ext cx="640631" cy="3829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lvl="1" indent="342900">
                <a:lnSpc>
                  <a:spcPts val="24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b="1" sz="20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C</a:t>
              </a:r>
            </a:p>
          </p:txBody>
        </p:sp>
        <p:sp>
          <p:nvSpPr>
            <p:cNvPr id="1142" name="Shape 1142"/>
            <p:cNvSpPr/>
            <p:nvPr/>
          </p:nvSpPr>
          <p:spPr>
            <a:xfrm>
              <a:off x="800100" y="800100"/>
              <a:ext cx="626617" cy="3829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lvl="1" indent="342900">
                <a:lnSpc>
                  <a:spcPts val="24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b="1" sz="20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T</a:t>
              </a:r>
            </a:p>
          </p:txBody>
        </p:sp>
        <p:sp>
          <p:nvSpPr>
            <p:cNvPr id="1143" name="Shape 1143"/>
            <p:cNvSpPr/>
            <p:nvPr/>
          </p:nvSpPr>
          <p:spPr>
            <a:xfrm flipV="1">
              <a:off x="622300" y="203193"/>
              <a:ext cx="544473" cy="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144" name="Shape 1144"/>
            <p:cNvSpPr/>
            <p:nvPr/>
          </p:nvSpPr>
          <p:spPr>
            <a:xfrm flipV="1">
              <a:off x="622300" y="990600"/>
              <a:ext cx="544473" cy="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145" name="Shape 1145"/>
            <p:cNvSpPr/>
            <p:nvPr/>
          </p:nvSpPr>
          <p:spPr>
            <a:xfrm flipH="1">
              <a:off x="1288236" y="337367"/>
              <a:ext cx="1" cy="54447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146" name="Shape 1146"/>
            <p:cNvSpPr/>
            <p:nvPr/>
          </p:nvSpPr>
          <p:spPr>
            <a:xfrm flipH="1">
              <a:off x="482606" y="330199"/>
              <a:ext cx="1" cy="54447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147" name="Shape 1147"/>
            <p:cNvSpPr/>
            <p:nvPr/>
          </p:nvSpPr>
          <p:spPr>
            <a:xfrm flipH="1">
              <a:off x="569506" y="280360"/>
              <a:ext cx="641575" cy="64157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148" name="Shape 1148"/>
            <p:cNvSpPr/>
            <p:nvPr/>
          </p:nvSpPr>
          <p:spPr>
            <a:xfrm flipH="1" flipV="1">
              <a:off x="571508" y="279399"/>
              <a:ext cx="641576" cy="64157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1150" name="Shape 1150"/>
          <p:cNvSpPr/>
          <p:nvPr/>
        </p:nvSpPr>
        <p:spPr>
          <a:xfrm>
            <a:off x="749300" y="2667000"/>
            <a:ext cx="8636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1. Tree</a:t>
            </a:r>
          </a:p>
        </p:txBody>
      </p:sp>
      <p:sp>
        <p:nvSpPr>
          <p:cNvPr id="1151" name="Shape 1151"/>
          <p:cNvSpPr/>
          <p:nvPr/>
        </p:nvSpPr>
        <p:spPr>
          <a:xfrm>
            <a:off x="7073900" y="8267700"/>
            <a:ext cx="1066800" cy="546100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3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2100"/>
              </a:lnSpc>
              <a:tabLst>
                <a:tab pos="838200" algn="l"/>
              </a:tabLst>
              <a:defRPr sz="18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52" name="Shape 1152"/>
          <p:cNvSpPr/>
          <p:nvPr/>
        </p:nvSpPr>
        <p:spPr>
          <a:xfrm>
            <a:off x="6858000" y="7861300"/>
            <a:ext cx="2235200" cy="3302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/>
            <a:r>
              <a:t>prior probability</a:t>
            </a:r>
          </a:p>
        </p:txBody>
      </p:sp>
      <p:sp>
        <p:nvSpPr>
          <p:cNvPr id="1153" name="Shape 1153"/>
          <p:cNvSpPr/>
          <p:nvPr/>
        </p:nvSpPr>
        <p:spPr>
          <a:xfrm>
            <a:off x="279400" y="2273300"/>
            <a:ext cx="4800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II. Phylogenetic model parameters</a:t>
            </a:r>
          </a:p>
        </p:txBody>
      </p:sp>
      <p:grpSp>
        <p:nvGrpSpPr>
          <p:cNvPr id="1156" name="Group 1156"/>
          <p:cNvGrpSpPr/>
          <p:nvPr/>
        </p:nvGrpSpPr>
        <p:grpSpPr>
          <a:xfrm>
            <a:off x="1562100" y="2654300"/>
            <a:ext cx="3681186" cy="457200"/>
            <a:chOff x="0" y="0"/>
            <a:chExt cx="3681185" cy="457200"/>
          </a:xfrm>
        </p:grpSpPr>
        <p:sp>
          <p:nvSpPr>
            <p:cNvPr id="1154" name="Shape 1154"/>
            <p:cNvSpPr/>
            <p:nvPr/>
          </p:nvSpPr>
          <p:spPr>
            <a:xfrm>
              <a:off x="0" y="12700"/>
              <a:ext cx="1003300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topology</a:t>
              </a:r>
            </a:p>
          </p:txBody>
        </p:sp>
        <p:pic>
          <p:nvPicPr>
            <p:cNvPr id="1155" name="dropped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612900" y="0"/>
              <a:ext cx="2068286" cy="457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59" name="Group 1159"/>
          <p:cNvGrpSpPr/>
          <p:nvPr/>
        </p:nvGrpSpPr>
        <p:grpSpPr>
          <a:xfrm>
            <a:off x="1562100" y="3022600"/>
            <a:ext cx="3719286" cy="457200"/>
            <a:chOff x="0" y="0"/>
            <a:chExt cx="3719285" cy="457200"/>
          </a:xfrm>
        </p:grpSpPr>
        <p:sp>
          <p:nvSpPr>
            <p:cNvPr id="1157" name="Shape 1157"/>
            <p:cNvSpPr/>
            <p:nvPr/>
          </p:nvSpPr>
          <p:spPr>
            <a:xfrm>
              <a:off x="0" y="63500"/>
              <a:ext cx="1855061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branch lengths</a:t>
              </a:r>
            </a:p>
          </p:txBody>
        </p:sp>
        <p:pic>
          <p:nvPicPr>
            <p:cNvPr id="1158" name="dropped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651000" y="0"/>
              <a:ext cx="2068286" cy="457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62" name="Group 1162"/>
          <p:cNvGrpSpPr/>
          <p:nvPr/>
        </p:nvGrpSpPr>
        <p:grpSpPr>
          <a:xfrm>
            <a:off x="1562100" y="3835400"/>
            <a:ext cx="5773153" cy="406400"/>
            <a:chOff x="0" y="25400"/>
            <a:chExt cx="5773152" cy="406400"/>
          </a:xfrm>
        </p:grpSpPr>
        <p:sp>
          <p:nvSpPr>
            <p:cNvPr id="1160" name="Shape 1160"/>
            <p:cNvSpPr/>
            <p:nvPr/>
          </p:nvSpPr>
          <p:spPr>
            <a:xfrm>
              <a:off x="0" y="50800"/>
              <a:ext cx="2650006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relative substitution rates</a:t>
              </a:r>
            </a:p>
          </p:txBody>
        </p:sp>
        <p:pic>
          <p:nvPicPr>
            <p:cNvPr id="1161" name="droppedImage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628900" y="25400"/>
              <a:ext cx="3144253" cy="406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65" name="Group 1165"/>
          <p:cNvGrpSpPr/>
          <p:nvPr/>
        </p:nvGrpSpPr>
        <p:grpSpPr>
          <a:xfrm>
            <a:off x="749300" y="3429000"/>
            <a:ext cx="5016500" cy="393164"/>
            <a:chOff x="0" y="0"/>
            <a:chExt cx="5016499" cy="393163"/>
          </a:xfrm>
        </p:grpSpPr>
        <p:sp>
          <p:nvSpPr>
            <p:cNvPr id="1163" name="Shape 1163"/>
            <p:cNvSpPr/>
            <p:nvPr/>
          </p:nvSpPr>
          <p:spPr>
            <a:xfrm>
              <a:off x="0" y="0"/>
              <a:ext cx="3251200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2. Model of character change</a:t>
              </a:r>
            </a:p>
          </p:txBody>
        </p:sp>
        <p:pic>
          <p:nvPicPr>
            <p:cNvPr id="1164" name="droppedImage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425264" y="12163"/>
              <a:ext cx="1591236" cy="381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68" name="Group 1168"/>
          <p:cNvGrpSpPr/>
          <p:nvPr/>
        </p:nvGrpSpPr>
        <p:grpSpPr>
          <a:xfrm>
            <a:off x="1562100" y="4165600"/>
            <a:ext cx="4765174" cy="431800"/>
            <a:chOff x="0" y="0"/>
            <a:chExt cx="4765173" cy="431800"/>
          </a:xfrm>
        </p:grpSpPr>
        <p:sp>
          <p:nvSpPr>
            <p:cNvPr id="1166" name="Shape 1166"/>
            <p:cNvSpPr/>
            <p:nvPr/>
          </p:nvSpPr>
          <p:spPr>
            <a:xfrm>
              <a:off x="0" y="50800"/>
              <a:ext cx="2674447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stationary frequencies</a:t>
              </a:r>
            </a:p>
          </p:txBody>
        </p:sp>
        <p:pic>
          <p:nvPicPr>
            <p:cNvPr id="1167" name="droppedImage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628900" y="0"/>
              <a:ext cx="2136274" cy="431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69" name="Shape 1169"/>
          <p:cNvSpPr/>
          <p:nvPr/>
        </p:nvSpPr>
        <p:spPr>
          <a:xfrm>
            <a:off x="279400" y="4813300"/>
            <a:ext cx="4708841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III. Phylogenetic likelihood function</a:t>
            </a:r>
          </a:p>
        </p:txBody>
      </p:sp>
      <p:sp>
        <p:nvSpPr>
          <p:cNvPr id="1170" name="Shape 1170"/>
          <p:cNvSpPr/>
          <p:nvPr/>
        </p:nvSpPr>
        <p:spPr>
          <a:xfrm>
            <a:off x="6692900" y="2273300"/>
            <a:ext cx="39116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IV. Priors on parameters</a:t>
            </a:r>
          </a:p>
        </p:txBody>
      </p:sp>
      <p:sp>
        <p:nvSpPr>
          <p:cNvPr id="1171" name="Shape 1171"/>
          <p:cNvSpPr/>
          <p:nvPr/>
        </p:nvSpPr>
        <p:spPr>
          <a:xfrm>
            <a:off x="7353300" y="2667000"/>
            <a:ext cx="20447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~Uniform</a:t>
            </a:r>
          </a:p>
        </p:txBody>
      </p:sp>
      <p:sp>
        <p:nvSpPr>
          <p:cNvPr id="1172" name="Shape 1172"/>
          <p:cNvSpPr/>
          <p:nvPr/>
        </p:nvSpPr>
        <p:spPr>
          <a:xfrm>
            <a:off x="7353300" y="3048000"/>
            <a:ext cx="25527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~Dirichlet (1,...,1)</a:t>
            </a:r>
          </a:p>
        </p:txBody>
      </p:sp>
      <p:sp>
        <p:nvSpPr>
          <p:cNvPr id="1173" name="Shape 1173"/>
          <p:cNvSpPr/>
          <p:nvPr/>
        </p:nvSpPr>
        <p:spPr>
          <a:xfrm>
            <a:off x="7353300" y="4191000"/>
            <a:ext cx="25527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~Dirichlet (1,1,1,1)</a:t>
            </a:r>
          </a:p>
        </p:txBody>
      </p:sp>
      <p:sp>
        <p:nvSpPr>
          <p:cNvPr id="1174" name="Shape 1174"/>
          <p:cNvSpPr/>
          <p:nvPr/>
        </p:nvSpPr>
        <p:spPr>
          <a:xfrm>
            <a:off x="279400" y="5956300"/>
            <a:ext cx="39116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V. Posterior Probability</a:t>
            </a:r>
          </a:p>
        </p:txBody>
      </p:sp>
      <p:pic>
        <p:nvPicPr>
          <p:cNvPr id="1175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592254" y="5080000"/>
            <a:ext cx="5828223" cy="8763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1176" name="Shape 1176"/>
          <p:cNvSpPr/>
          <p:nvPr/>
        </p:nvSpPr>
        <p:spPr>
          <a:xfrm>
            <a:off x="7353300" y="3810000"/>
            <a:ext cx="25527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~Dirichlet (1,1,1,1,1,1)</a:t>
            </a:r>
          </a:p>
        </p:txBody>
      </p:sp>
      <p:sp>
        <p:nvSpPr>
          <p:cNvPr id="1177" name="Shape 1177"/>
          <p:cNvSpPr/>
          <p:nvPr/>
        </p:nvSpPr>
        <p:spPr>
          <a:xfrm>
            <a:off x="1699985" y="800100"/>
            <a:ext cx="2235201" cy="3235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posterior probability</a:t>
            </a:r>
          </a:p>
        </p:txBody>
      </p:sp>
      <p:pic>
        <p:nvPicPr>
          <p:cNvPr id="1178" name="pasted-image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819393" y="1007370"/>
            <a:ext cx="6156207" cy="58876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1179" name="Shape 1179"/>
          <p:cNvSpPr/>
          <p:nvPr/>
        </p:nvSpPr>
        <p:spPr>
          <a:xfrm>
            <a:off x="1712685" y="1143000"/>
            <a:ext cx="2296887" cy="317500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1182" name="Group 1182"/>
          <p:cNvGrpSpPr/>
          <p:nvPr/>
        </p:nvGrpSpPr>
        <p:grpSpPr>
          <a:xfrm>
            <a:off x="4239985" y="673100"/>
            <a:ext cx="2296887" cy="590550"/>
            <a:chOff x="0" y="0"/>
            <a:chExt cx="2296885" cy="590550"/>
          </a:xfrm>
        </p:grpSpPr>
        <p:sp>
          <p:nvSpPr>
            <p:cNvPr id="1180" name="Shape 1180"/>
            <p:cNvSpPr/>
            <p:nvPr/>
          </p:nvSpPr>
          <p:spPr>
            <a:xfrm>
              <a:off x="0" y="0"/>
              <a:ext cx="2235200" cy="32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ctr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likelihood function</a:t>
              </a:r>
            </a:p>
          </p:txBody>
        </p:sp>
        <p:sp>
          <p:nvSpPr>
            <p:cNvPr id="1181" name="Shape 1181"/>
            <p:cNvSpPr/>
            <p:nvPr/>
          </p:nvSpPr>
          <p:spPr>
            <a:xfrm>
              <a:off x="87086" y="273050"/>
              <a:ext cx="2209800" cy="3175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1185" name="Group 1185"/>
          <p:cNvGrpSpPr/>
          <p:nvPr/>
        </p:nvGrpSpPr>
        <p:grpSpPr>
          <a:xfrm>
            <a:off x="6157685" y="673100"/>
            <a:ext cx="2235201" cy="590550"/>
            <a:chOff x="0" y="0"/>
            <a:chExt cx="2235200" cy="590550"/>
          </a:xfrm>
        </p:grpSpPr>
        <p:sp>
          <p:nvSpPr>
            <p:cNvPr id="1183" name="Shape 1183"/>
            <p:cNvSpPr/>
            <p:nvPr/>
          </p:nvSpPr>
          <p:spPr>
            <a:xfrm>
              <a:off x="0" y="0"/>
              <a:ext cx="2235200" cy="32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ctr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prior probability</a:t>
              </a:r>
            </a:p>
          </p:txBody>
        </p:sp>
        <p:sp>
          <p:nvSpPr>
            <p:cNvPr id="1184" name="Shape 1184"/>
            <p:cNvSpPr/>
            <p:nvPr/>
          </p:nvSpPr>
          <p:spPr>
            <a:xfrm>
              <a:off x="379185" y="273050"/>
              <a:ext cx="1438729" cy="3175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1188" name="Group 1188"/>
          <p:cNvGrpSpPr/>
          <p:nvPr/>
        </p:nvGrpSpPr>
        <p:grpSpPr>
          <a:xfrm>
            <a:off x="5054600" y="1327150"/>
            <a:ext cx="2235200" cy="571203"/>
            <a:chOff x="0" y="0"/>
            <a:chExt cx="2235200" cy="571202"/>
          </a:xfrm>
        </p:grpSpPr>
        <p:sp>
          <p:nvSpPr>
            <p:cNvPr id="1186" name="Shape 1186"/>
            <p:cNvSpPr/>
            <p:nvPr/>
          </p:nvSpPr>
          <p:spPr>
            <a:xfrm>
              <a:off x="0" y="247650"/>
              <a:ext cx="2235200" cy="32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ctr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marginal likelihood</a:t>
              </a:r>
            </a:p>
          </p:txBody>
        </p:sp>
        <p:sp>
          <p:nvSpPr>
            <p:cNvPr id="1187" name="Shape 1187"/>
            <p:cNvSpPr/>
            <p:nvPr/>
          </p:nvSpPr>
          <p:spPr>
            <a:xfrm>
              <a:off x="453571" y="0"/>
              <a:ext cx="1438729" cy="3175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1189" name="pasted-image.pd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075473" y="6427154"/>
            <a:ext cx="5046177" cy="723901"/>
          </a:xfrm>
          <a:prstGeom prst="rect">
            <a:avLst/>
          </a:prstGeom>
          <a:ln w="12700">
            <a:miter lim="400000"/>
          </a:ln>
        </p:spPr>
      </p:pic>
      <p:sp>
        <p:nvSpPr>
          <p:cNvPr id="1190" name="Shape 1190"/>
          <p:cNvSpPr/>
          <p:nvPr/>
        </p:nvSpPr>
        <p:spPr>
          <a:xfrm>
            <a:off x="764282" y="139997"/>
            <a:ext cx="863143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 of Phylogeny (on one slide)</a:t>
            </a:r>
          </a:p>
        </p:txBody>
      </p:sp>
      <p:grpSp>
        <p:nvGrpSpPr>
          <p:cNvPr id="1195" name="Group 1195"/>
          <p:cNvGrpSpPr/>
          <p:nvPr/>
        </p:nvGrpSpPr>
        <p:grpSpPr>
          <a:xfrm>
            <a:off x="279400" y="1511300"/>
            <a:ext cx="8102600" cy="755526"/>
            <a:chOff x="0" y="0"/>
            <a:chExt cx="8102600" cy="755525"/>
          </a:xfrm>
        </p:grpSpPr>
        <p:grpSp>
          <p:nvGrpSpPr>
            <p:cNvPr id="1193" name="Group 1193"/>
            <p:cNvGrpSpPr/>
            <p:nvPr/>
          </p:nvGrpSpPr>
          <p:grpSpPr>
            <a:xfrm>
              <a:off x="0" y="0"/>
              <a:ext cx="8102600" cy="755526"/>
              <a:chOff x="0" y="0"/>
              <a:chExt cx="8102600" cy="755525"/>
            </a:xfrm>
          </p:grpSpPr>
          <p:sp>
            <p:nvSpPr>
              <p:cNvPr id="1191" name="Shape 1191"/>
              <p:cNvSpPr/>
              <p:nvPr/>
            </p:nvSpPr>
            <p:spPr>
              <a:xfrm>
                <a:off x="254000" y="393700"/>
                <a:ext cx="7848600" cy="36182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/>
              <a:p>
                <a:pPr lvl="1" indent="342900"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Assume an alignment</a:t>
                </a:r>
                <a:r>
                  <a:rPr i="1"/>
                  <a:t>,</a:t>
                </a:r>
                <a:r>
                  <a:t> </a:t>
                </a:r>
                <a:r>
                  <a:rPr b="1">
                    <a:latin typeface="Times New Roman"/>
                    <a:ea typeface="Times New Roman"/>
                    <a:cs typeface="Times New Roman"/>
                    <a:sym typeface="Times New Roman"/>
                  </a:rPr>
                  <a:t>X</a:t>
                </a:r>
                <a:r>
                  <a:rPr i="1"/>
                  <a:t>,</a:t>
                </a:r>
                <a:r>
                  <a:t> of </a:t>
                </a:r>
                <a:r>
                  <a:rPr i="1">
                    <a:latin typeface="Times New Roman"/>
                    <a:ea typeface="Times New Roman"/>
                    <a:cs typeface="Times New Roman"/>
                    <a:sym typeface="Times New Roman"/>
                  </a:rPr>
                  <a:t>N</a:t>
                </a:r>
                <a:r>
                  <a:t> sites for </a:t>
                </a:r>
                <a:r>
                  <a:rPr i="1">
                    <a:latin typeface="Times New Roman"/>
                    <a:ea typeface="Times New Roman"/>
                    <a:cs typeface="Times New Roman"/>
                    <a:sym typeface="Times New Roman"/>
                  </a:rPr>
                  <a:t>S</a:t>
                </a:r>
                <a:r>
                  <a:t> species:</a:t>
                </a:r>
              </a:p>
            </p:txBody>
          </p:sp>
          <p:sp>
            <p:nvSpPr>
              <p:cNvPr id="1192" name="Shape 1192"/>
              <p:cNvSpPr/>
              <p:nvPr/>
            </p:nvSpPr>
            <p:spPr>
              <a:xfrm>
                <a:off x="0" y="0"/>
                <a:ext cx="1092200" cy="3853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sx="100000" sy="100000" kx="0" ky="0" algn="b" rotWithShape="0" blurRad="63500" dist="63500" dir="2700000">
                  <a:srgbClr val="000000">
                    <a:alpha val="4999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ts val="24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2000">
                    <a:solidFill>
                      <a:srgbClr val="0433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:r>
                  <a:t>I. Data</a:t>
                </a:r>
              </a:p>
            </p:txBody>
          </p:sp>
        </p:grpSp>
        <p:pic>
          <p:nvPicPr>
            <p:cNvPr id="1194" name="pasted-image.pdf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5685340" y="492125"/>
              <a:ext cx="2362201" cy="237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499"/>
                                        <p:tgtEl>
                                          <p:spTgt spid="1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99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499"/>
                                        <p:tgtEl>
                                          <p:spTgt spid="1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499"/>
                                        <p:tgtEl>
                                          <p:spTgt spid="1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499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6" dur="499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1000"/>
                                        <p:tgtEl>
                                          <p:spTgt spid="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" dur="50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1" dur="50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click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6" dur="50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1" dur="50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entr" nodeType="click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6" dur="500"/>
                                        <p:tgtEl>
                                          <p:spTgt spid="1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click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1" dur="50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5" dur="50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Class="exit" nodeType="click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9" dur="500" fill="hold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Class="entr" nodeType="click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5" dur="500"/>
                                        <p:tgtEl>
                                          <p:spTgt spid="1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Class="entr" nodeType="after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9" dur="5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Class="exit" nodeType="click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83" dur="500" fill="hold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Class="entr" nodeType="click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9" dur="500"/>
                                        <p:tgtEl>
                                          <p:spTgt spid="1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Class="entr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3" dur="499"/>
                                        <p:tgtEl>
                                          <p:spTgt spid="1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Class="entr" nodeType="click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8" dur="500"/>
                                        <p:tgtEl>
                                          <p:spTgt spid="1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Class="entr" nodeType="click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3" dur="500"/>
                                        <p:tgtEl>
                                          <p:spTgt spid="1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Class="entr" nodeType="click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7" fill="hold"/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8" dur="500"/>
                                        <p:tgtEl>
                                          <p:spTgt spid="1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Class="entr" nodeType="clickEffect" presetID="9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3" dur="500"/>
                                        <p:tgtEl>
                                          <p:spTgt spid="1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Class="entr" nodeType="clickEffect" presetID="9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7" fill="hold"/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8" dur="500"/>
                                        <p:tgtEl>
                                          <p:spTgt spid="1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Class="entr" nodeType="clickEffect" presetID="9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2" fill="hold"/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3" dur="500"/>
                                        <p:tgtEl>
                                          <p:spTgt spid="1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Class="entr" nodeType="afterEffect" presetID="9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7" dur="499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38" grpId="17"/>
      <p:bldP build="whole" bldLvl="1" animBg="1" rev="0" advAuto="0" spid="1150" grpId="8"/>
      <p:bldP build="whole" bldLvl="1" animBg="1" rev="0" advAuto="0" spid="1165" grpId="11"/>
      <p:bldP build="whole" bldLvl="1" animBg="1" rev="0" advAuto="0" spid="1182" grpId="3"/>
      <p:bldP build="whole" bldLvl="1" animBg="1" rev="0" advAuto="0" spid="1185" grpId="4"/>
      <p:bldP build="whole" bldLvl="1" animBg="1" rev="0" advAuto="0" spid="1156" grpId="9"/>
      <p:bldP build="whole" bldLvl="1" animBg="1" rev="0" advAuto="0" spid="1170" grpId="20"/>
      <p:bldP build="whole" bldLvl="1" animBg="1" rev="0" advAuto="0" spid="1149" grpId="13"/>
      <p:bldP build="whole" bldLvl="1" animBg="1" rev="0" advAuto="0" spid="1149" grpId="14"/>
      <p:bldP build="whole" bldLvl="1" animBg="1" rev="0" advAuto="0" spid="1162" grpId="12"/>
      <p:bldP build="whole" bldLvl="1" animBg="1" rev="0" advAuto="0" spid="1153" grpId="7"/>
      <p:bldP build="whole" bldLvl="1" animBg="1" rev="0" advAuto="0" spid="1195" grpId="6"/>
      <p:bldP build="whole" bldLvl="1" animBg="1" rev="0" advAuto="0" spid="1159" grpId="10"/>
      <p:bldP build="whole" bldLvl="1" animBg="1" rev="0" advAuto="0" spid="1189" grpId="26"/>
      <p:bldP build="whole" bldLvl="1" animBg="1" rev="0" advAuto="0" spid="1173" grpId="24"/>
      <p:bldP build="whole" bldLvl="1" animBg="1" rev="0" advAuto="0" spid="1177" grpId="2"/>
      <p:bldP build="whole" bldLvl="1" animBg="1" rev="0" advAuto="0" spid="1168" grpId="15"/>
      <p:bldP build="whole" bldLvl="1" animBg="1" rev="0" advAuto="0" spid="1188" grpId="5"/>
      <p:bldP build="whole" bldLvl="1" animBg="1" rev="0" advAuto="0" spid="1179" grpId="1"/>
      <p:bldP build="whole" bldLvl="1" animBg="1" rev="0" advAuto="0" spid="1175" grpId="19"/>
      <p:bldP build="whole" bldLvl="1" animBg="1" rev="0" advAuto="0" spid="1174" grpId="25"/>
      <p:bldP build="whole" bldLvl="1" animBg="1" rev="0" advAuto="0" spid="1171" grpId="21"/>
      <p:bldP build="whole" bldLvl="1" animBg="1" rev="0" advAuto="0" spid="1169" grpId="18"/>
      <p:bldP build="whole" bldLvl="1" animBg="1" rev="0" advAuto="0" spid="1172" grpId="22"/>
      <p:bldP build="whole" bldLvl="1" animBg="1" rev="0" advAuto="0" spid="1176" grpId="23"/>
      <p:bldP build="whole" bldLvl="1" animBg="1" rev="0" advAuto="0" spid="1138" grpId="16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Shape 1197"/>
          <p:cNvSpPr/>
          <p:nvPr/>
        </p:nvSpPr>
        <p:spPr>
          <a:xfrm>
            <a:off x="749300" y="2667000"/>
            <a:ext cx="8636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1. Tree</a:t>
            </a:r>
          </a:p>
        </p:txBody>
      </p:sp>
      <p:sp>
        <p:nvSpPr>
          <p:cNvPr id="1198" name="Shape 1198"/>
          <p:cNvSpPr/>
          <p:nvPr/>
        </p:nvSpPr>
        <p:spPr>
          <a:xfrm>
            <a:off x="7073900" y="8267700"/>
            <a:ext cx="1066800" cy="546100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3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2100"/>
              </a:lnSpc>
              <a:tabLst>
                <a:tab pos="838200" algn="l"/>
              </a:tabLst>
              <a:defRPr sz="18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99" name="Shape 1199"/>
          <p:cNvSpPr/>
          <p:nvPr/>
        </p:nvSpPr>
        <p:spPr>
          <a:xfrm>
            <a:off x="279400" y="2273300"/>
            <a:ext cx="4800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II. Phylogenetic model parameters</a:t>
            </a:r>
          </a:p>
        </p:txBody>
      </p:sp>
      <p:grpSp>
        <p:nvGrpSpPr>
          <p:cNvPr id="1202" name="Group 1202"/>
          <p:cNvGrpSpPr/>
          <p:nvPr/>
        </p:nvGrpSpPr>
        <p:grpSpPr>
          <a:xfrm>
            <a:off x="1562100" y="2654300"/>
            <a:ext cx="3681186" cy="457200"/>
            <a:chOff x="0" y="0"/>
            <a:chExt cx="3681185" cy="457200"/>
          </a:xfrm>
        </p:grpSpPr>
        <p:sp>
          <p:nvSpPr>
            <p:cNvPr id="1200" name="Shape 1200"/>
            <p:cNvSpPr/>
            <p:nvPr/>
          </p:nvSpPr>
          <p:spPr>
            <a:xfrm>
              <a:off x="0" y="12700"/>
              <a:ext cx="1003300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topology</a:t>
              </a:r>
            </a:p>
          </p:txBody>
        </p:sp>
        <p:pic>
          <p:nvPicPr>
            <p:cNvPr id="1201" name="dropped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612900" y="0"/>
              <a:ext cx="2068286" cy="457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205" name="Group 1205"/>
          <p:cNvGrpSpPr/>
          <p:nvPr/>
        </p:nvGrpSpPr>
        <p:grpSpPr>
          <a:xfrm>
            <a:off x="1562100" y="3022600"/>
            <a:ext cx="3719286" cy="457200"/>
            <a:chOff x="0" y="0"/>
            <a:chExt cx="3719285" cy="457200"/>
          </a:xfrm>
        </p:grpSpPr>
        <p:sp>
          <p:nvSpPr>
            <p:cNvPr id="1203" name="Shape 1203"/>
            <p:cNvSpPr/>
            <p:nvPr/>
          </p:nvSpPr>
          <p:spPr>
            <a:xfrm>
              <a:off x="0" y="63500"/>
              <a:ext cx="1855061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branch lengths</a:t>
              </a:r>
            </a:p>
          </p:txBody>
        </p:sp>
        <p:pic>
          <p:nvPicPr>
            <p:cNvPr id="1204" name="dropped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651000" y="0"/>
              <a:ext cx="2068286" cy="457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208" name="Group 1208"/>
          <p:cNvGrpSpPr/>
          <p:nvPr/>
        </p:nvGrpSpPr>
        <p:grpSpPr>
          <a:xfrm>
            <a:off x="1562100" y="3835400"/>
            <a:ext cx="5773153" cy="406400"/>
            <a:chOff x="0" y="25400"/>
            <a:chExt cx="5773152" cy="406400"/>
          </a:xfrm>
        </p:grpSpPr>
        <p:sp>
          <p:nvSpPr>
            <p:cNvPr id="1206" name="Shape 1206"/>
            <p:cNvSpPr/>
            <p:nvPr/>
          </p:nvSpPr>
          <p:spPr>
            <a:xfrm>
              <a:off x="0" y="50800"/>
              <a:ext cx="2650006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relative substitution rates</a:t>
              </a:r>
            </a:p>
          </p:txBody>
        </p:sp>
        <p:pic>
          <p:nvPicPr>
            <p:cNvPr id="1207" name="dropped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628900" y="25400"/>
              <a:ext cx="3144253" cy="406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211" name="Group 1211"/>
          <p:cNvGrpSpPr/>
          <p:nvPr/>
        </p:nvGrpSpPr>
        <p:grpSpPr>
          <a:xfrm>
            <a:off x="749300" y="3429000"/>
            <a:ext cx="5016500" cy="393164"/>
            <a:chOff x="0" y="0"/>
            <a:chExt cx="5016499" cy="393163"/>
          </a:xfrm>
        </p:grpSpPr>
        <p:sp>
          <p:nvSpPr>
            <p:cNvPr id="1209" name="Shape 1209"/>
            <p:cNvSpPr/>
            <p:nvPr/>
          </p:nvSpPr>
          <p:spPr>
            <a:xfrm>
              <a:off x="0" y="0"/>
              <a:ext cx="3251200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2. Model of character change</a:t>
              </a:r>
            </a:p>
          </p:txBody>
        </p:sp>
        <p:pic>
          <p:nvPicPr>
            <p:cNvPr id="1210" name="droppedImage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425264" y="12163"/>
              <a:ext cx="1591236" cy="381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214" name="Group 1214"/>
          <p:cNvGrpSpPr/>
          <p:nvPr/>
        </p:nvGrpSpPr>
        <p:grpSpPr>
          <a:xfrm>
            <a:off x="1562100" y="4165600"/>
            <a:ext cx="4765174" cy="431800"/>
            <a:chOff x="0" y="0"/>
            <a:chExt cx="4765173" cy="431800"/>
          </a:xfrm>
        </p:grpSpPr>
        <p:sp>
          <p:nvSpPr>
            <p:cNvPr id="1212" name="Shape 1212"/>
            <p:cNvSpPr/>
            <p:nvPr/>
          </p:nvSpPr>
          <p:spPr>
            <a:xfrm>
              <a:off x="0" y="50800"/>
              <a:ext cx="2674447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stationary frequencies</a:t>
              </a:r>
            </a:p>
          </p:txBody>
        </p:sp>
        <p:pic>
          <p:nvPicPr>
            <p:cNvPr id="1213" name="droppedImage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628900" y="0"/>
              <a:ext cx="2136274" cy="431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15" name="Shape 1215"/>
          <p:cNvSpPr/>
          <p:nvPr/>
        </p:nvSpPr>
        <p:spPr>
          <a:xfrm>
            <a:off x="279400" y="4813300"/>
            <a:ext cx="4708841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III. Phylogenetic likelihood function</a:t>
            </a:r>
          </a:p>
        </p:txBody>
      </p:sp>
      <p:sp>
        <p:nvSpPr>
          <p:cNvPr id="1216" name="Shape 1216"/>
          <p:cNvSpPr/>
          <p:nvPr/>
        </p:nvSpPr>
        <p:spPr>
          <a:xfrm>
            <a:off x="6692900" y="2273300"/>
            <a:ext cx="39116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IV. Priors on parameters</a:t>
            </a:r>
          </a:p>
        </p:txBody>
      </p:sp>
      <p:sp>
        <p:nvSpPr>
          <p:cNvPr id="1217" name="Shape 1217"/>
          <p:cNvSpPr/>
          <p:nvPr/>
        </p:nvSpPr>
        <p:spPr>
          <a:xfrm>
            <a:off x="7353300" y="2667000"/>
            <a:ext cx="20447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~Uniform</a:t>
            </a:r>
          </a:p>
        </p:txBody>
      </p:sp>
      <p:sp>
        <p:nvSpPr>
          <p:cNvPr id="1218" name="Shape 1218"/>
          <p:cNvSpPr/>
          <p:nvPr/>
        </p:nvSpPr>
        <p:spPr>
          <a:xfrm>
            <a:off x="7353300" y="3048000"/>
            <a:ext cx="25527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~Dirichlet (1,...,1)</a:t>
            </a:r>
          </a:p>
        </p:txBody>
      </p:sp>
      <p:sp>
        <p:nvSpPr>
          <p:cNvPr id="1219" name="Shape 1219"/>
          <p:cNvSpPr/>
          <p:nvPr/>
        </p:nvSpPr>
        <p:spPr>
          <a:xfrm>
            <a:off x="7353300" y="4191000"/>
            <a:ext cx="25527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~Dirichlet (1,1,1,1)</a:t>
            </a:r>
          </a:p>
        </p:txBody>
      </p:sp>
      <p:sp>
        <p:nvSpPr>
          <p:cNvPr id="1220" name="Shape 1220"/>
          <p:cNvSpPr/>
          <p:nvPr/>
        </p:nvSpPr>
        <p:spPr>
          <a:xfrm>
            <a:off x="279400" y="5956300"/>
            <a:ext cx="39116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V. Posterior Probability</a:t>
            </a:r>
          </a:p>
        </p:txBody>
      </p:sp>
      <p:pic>
        <p:nvPicPr>
          <p:cNvPr id="1221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92254" y="5080000"/>
            <a:ext cx="5828223" cy="8763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1222" name="Shape 1222"/>
          <p:cNvSpPr/>
          <p:nvPr/>
        </p:nvSpPr>
        <p:spPr>
          <a:xfrm>
            <a:off x="7353300" y="3810000"/>
            <a:ext cx="25527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~Dirichlet (1,1,1,1,1,1)</a:t>
            </a:r>
          </a:p>
        </p:txBody>
      </p:sp>
      <p:pic>
        <p:nvPicPr>
          <p:cNvPr id="1223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819393" y="1007370"/>
            <a:ext cx="6156207" cy="58876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pic>
        <p:nvPicPr>
          <p:cNvPr id="1224" name="pasted-image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075473" y="6427154"/>
            <a:ext cx="5046177" cy="723901"/>
          </a:xfrm>
          <a:prstGeom prst="rect">
            <a:avLst/>
          </a:prstGeom>
          <a:ln w="12700">
            <a:miter lim="400000"/>
          </a:ln>
        </p:spPr>
      </p:pic>
      <p:sp>
        <p:nvSpPr>
          <p:cNvPr id="1225" name="Shape 1225"/>
          <p:cNvSpPr/>
          <p:nvPr/>
        </p:nvSpPr>
        <p:spPr>
          <a:xfrm>
            <a:off x="764282" y="139997"/>
            <a:ext cx="863143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 of Phylogeny (on one slide)</a:t>
            </a:r>
          </a:p>
        </p:txBody>
      </p:sp>
      <p:grpSp>
        <p:nvGrpSpPr>
          <p:cNvPr id="1230" name="Group 1230"/>
          <p:cNvGrpSpPr/>
          <p:nvPr/>
        </p:nvGrpSpPr>
        <p:grpSpPr>
          <a:xfrm>
            <a:off x="279400" y="1511300"/>
            <a:ext cx="8102600" cy="755526"/>
            <a:chOff x="0" y="0"/>
            <a:chExt cx="8102600" cy="755525"/>
          </a:xfrm>
        </p:grpSpPr>
        <p:grpSp>
          <p:nvGrpSpPr>
            <p:cNvPr id="1228" name="Group 1228"/>
            <p:cNvGrpSpPr/>
            <p:nvPr/>
          </p:nvGrpSpPr>
          <p:grpSpPr>
            <a:xfrm>
              <a:off x="0" y="0"/>
              <a:ext cx="8102600" cy="755526"/>
              <a:chOff x="0" y="0"/>
              <a:chExt cx="8102600" cy="755525"/>
            </a:xfrm>
          </p:grpSpPr>
          <p:sp>
            <p:nvSpPr>
              <p:cNvPr id="1226" name="Shape 1226"/>
              <p:cNvSpPr/>
              <p:nvPr/>
            </p:nvSpPr>
            <p:spPr>
              <a:xfrm>
                <a:off x="254000" y="393700"/>
                <a:ext cx="7848600" cy="36182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/>
              <a:p>
                <a:pPr lvl="1" indent="342900"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Assume an alignment</a:t>
                </a:r>
                <a:r>
                  <a:rPr i="1"/>
                  <a:t>,</a:t>
                </a:r>
                <a:r>
                  <a:t> </a:t>
                </a:r>
                <a:r>
                  <a:rPr b="1">
                    <a:latin typeface="Times New Roman"/>
                    <a:ea typeface="Times New Roman"/>
                    <a:cs typeface="Times New Roman"/>
                    <a:sym typeface="Times New Roman"/>
                  </a:rPr>
                  <a:t>X</a:t>
                </a:r>
                <a:r>
                  <a:rPr i="1"/>
                  <a:t>,</a:t>
                </a:r>
                <a:r>
                  <a:t> of </a:t>
                </a:r>
                <a:r>
                  <a:rPr i="1">
                    <a:latin typeface="Times New Roman"/>
                    <a:ea typeface="Times New Roman"/>
                    <a:cs typeface="Times New Roman"/>
                    <a:sym typeface="Times New Roman"/>
                  </a:rPr>
                  <a:t>N</a:t>
                </a:r>
                <a:r>
                  <a:t> sites for </a:t>
                </a:r>
                <a:r>
                  <a:rPr i="1">
                    <a:latin typeface="Times New Roman"/>
                    <a:ea typeface="Times New Roman"/>
                    <a:cs typeface="Times New Roman"/>
                    <a:sym typeface="Times New Roman"/>
                  </a:rPr>
                  <a:t>S</a:t>
                </a:r>
                <a:r>
                  <a:t> species:</a:t>
                </a:r>
              </a:p>
            </p:txBody>
          </p:sp>
          <p:sp>
            <p:nvSpPr>
              <p:cNvPr id="1227" name="Shape 1227"/>
              <p:cNvSpPr/>
              <p:nvPr/>
            </p:nvSpPr>
            <p:spPr>
              <a:xfrm>
                <a:off x="0" y="0"/>
                <a:ext cx="1092200" cy="3853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sx="100000" sy="100000" kx="0" ky="0" algn="b" rotWithShape="0" blurRad="63500" dist="63500" dir="2700000">
                  <a:srgbClr val="000000">
                    <a:alpha val="4999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ts val="24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2000">
                    <a:solidFill>
                      <a:srgbClr val="0433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:r>
                  <a:t>I. Data</a:t>
                </a:r>
              </a:p>
            </p:txBody>
          </p:sp>
        </p:grpSp>
        <p:pic>
          <p:nvPicPr>
            <p:cNvPr id="1229" name="pasted-image.pdf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5685340" y="492125"/>
              <a:ext cx="2362201" cy="237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Shape 1232"/>
          <p:cNvSpPr/>
          <p:nvPr/>
        </p:nvSpPr>
        <p:spPr>
          <a:xfrm>
            <a:off x="4379019" y="139997"/>
            <a:ext cx="140196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Outline</a:t>
            </a:r>
          </a:p>
        </p:txBody>
      </p:sp>
      <p:sp>
        <p:nvSpPr>
          <p:cNvPr id="1233" name="Shape 1233"/>
          <p:cNvSpPr/>
          <p:nvPr/>
        </p:nvSpPr>
        <p:spPr>
          <a:xfrm>
            <a:off x="838200" y="2552700"/>
            <a:ext cx="469900" cy="342900"/>
          </a:xfrm>
          <a:prstGeom prst="rightArrow">
            <a:avLst>
              <a:gd name="adj1" fmla="val 54395"/>
              <a:gd name="adj2" fmla="val 70415"/>
            </a:avLst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127000" dist="508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34" name="Shape 1234"/>
          <p:cNvSpPr/>
          <p:nvPr/>
        </p:nvSpPr>
        <p:spPr>
          <a:xfrm>
            <a:off x="635000" y="1208723"/>
            <a:ext cx="80010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I. Introduction to Bayesian inference</a:t>
            </a:r>
          </a:p>
        </p:txBody>
      </p:sp>
      <p:sp>
        <p:nvSpPr>
          <p:cNvPr id="1235" name="Shape 1235"/>
          <p:cNvSpPr/>
          <p:nvPr/>
        </p:nvSpPr>
        <p:spPr>
          <a:xfrm>
            <a:off x="635000" y="4345623"/>
            <a:ext cx="80010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III. Numerical algorithms for Bayesian inference</a:t>
            </a:r>
          </a:p>
        </p:txBody>
      </p:sp>
      <p:sp>
        <p:nvSpPr>
          <p:cNvPr id="1236" name="Shape 1236"/>
          <p:cNvSpPr/>
          <p:nvPr/>
        </p:nvSpPr>
        <p:spPr>
          <a:xfrm>
            <a:off x="990600" y="47266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Markov-chain Monte Carlo (MCMC)</a:t>
            </a:r>
          </a:p>
        </p:txBody>
      </p:sp>
      <p:sp>
        <p:nvSpPr>
          <p:cNvPr id="1237" name="Shape 1237"/>
          <p:cNvSpPr/>
          <p:nvPr/>
        </p:nvSpPr>
        <p:spPr>
          <a:xfrm>
            <a:off x="1371600" y="50441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Metropolis-Hastings algorithm</a:t>
            </a:r>
          </a:p>
        </p:txBody>
      </p:sp>
      <p:sp>
        <p:nvSpPr>
          <p:cNvPr id="1238" name="Shape 1238"/>
          <p:cNvSpPr/>
          <p:nvPr/>
        </p:nvSpPr>
        <p:spPr>
          <a:xfrm>
            <a:off x="1371600" y="53616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Metropolis-Coupled algorithm</a:t>
            </a:r>
          </a:p>
        </p:txBody>
      </p:sp>
      <p:sp>
        <p:nvSpPr>
          <p:cNvPr id="1239" name="Shape 1239"/>
          <p:cNvSpPr/>
          <p:nvPr/>
        </p:nvSpPr>
        <p:spPr>
          <a:xfrm>
            <a:off x="990600" y="15897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Becoming fascinated with posteriors:</a:t>
            </a:r>
          </a:p>
        </p:txBody>
      </p:sp>
      <p:sp>
        <p:nvSpPr>
          <p:cNvPr id="1240" name="Shape 1240"/>
          <p:cNvSpPr/>
          <p:nvPr/>
        </p:nvSpPr>
        <p:spPr>
          <a:xfrm>
            <a:off x="1371600" y="19072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Deriving Bayes theorem</a:t>
            </a:r>
          </a:p>
        </p:txBody>
      </p:sp>
      <p:sp>
        <p:nvSpPr>
          <p:cNvPr id="1241" name="Shape 1241"/>
          <p:cNvSpPr/>
          <p:nvPr/>
        </p:nvSpPr>
        <p:spPr>
          <a:xfrm>
            <a:off x="1371600" y="25422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 of phylogeny</a:t>
            </a:r>
          </a:p>
        </p:txBody>
      </p:sp>
      <p:sp>
        <p:nvSpPr>
          <p:cNvPr id="1242" name="Shape 1242"/>
          <p:cNvSpPr/>
          <p:nvPr/>
        </p:nvSpPr>
        <p:spPr>
          <a:xfrm>
            <a:off x="990600" y="3443923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What’s the deal with priors?</a:t>
            </a:r>
          </a:p>
        </p:txBody>
      </p:sp>
      <p:sp>
        <p:nvSpPr>
          <p:cNvPr id="1243" name="Shape 1243"/>
          <p:cNvSpPr/>
          <p:nvPr/>
        </p:nvSpPr>
        <p:spPr>
          <a:xfrm>
            <a:off x="635000" y="3062923"/>
            <a:ext cx="80010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II. The Bayesian hard sell</a:t>
            </a:r>
          </a:p>
        </p:txBody>
      </p:sp>
      <p:sp>
        <p:nvSpPr>
          <p:cNvPr id="1244" name="Shape 1244"/>
          <p:cNvSpPr/>
          <p:nvPr/>
        </p:nvSpPr>
        <p:spPr>
          <a:xfrm>
            <a:off x="990600" y="3824923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Learning to embrace your inner Bayesian</a:t>
            </a:r>
          </a:p>
        </p:txBody>
      </p:sp>
      <p:sp>
        <p:nvSpPr>
          <p:cNvPr id="1245" name="Shape 1245"/>
          <p:cNvSpPr/>
          <p:nvPr/>
        </p:nvSpPr>
        <p:spPr>
          <a:xfrm>
            <a:off x="990600" y="57426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Summarizing posterior samples</a:t>
            </a:r>
          </a:p>
        </p:txBody>
      </p:sp>
      <p:sp>
        <p:nvSpPr>
          <p:cNvPr id="1246" name="Shape 1246"/>
          <p:cNvSpPr/>
          <p:nvPr/>
        </p:nvSpPr>
        <p:spPr>
          <a:xfrm>
            <a:off x="1371600" y="22247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Two non-phylogenetic examples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Shape 1248"/>
          <p:cNvSpPr/>
          <p:nvPr/>
        </p:nvSpPr>
        <p:spPr>
          <a:xfrm>
            <a:off x="4379019" y="139997"/>
            <a:ext cx="140196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Outline</a:t>
            </a:r>
          </a:p>
        </p:txBody>
      </p:sp>
      <p:sp>
        <p:nvSpPr>
          <p:cNvPr id="1249" name="Shape 1249"/>
          <p:cNvSpPr/>
          <p:nvPr/>
        </p:nvSpPr>
        <p:spPr>
          <a:xfrm>
            <a:off x="139498" y="3094673"/>
            <a:ext cx="469901" cy="342901"/>
          </a:xfrm>
          <a:prstGeom prst="rightArrow">
            <a:avLst>
              <a:gd name="adj1" fmla="val 54395"/>
              <a:gd name="adj2" fmla="val 70415"/>
            </a:avLst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127000" dist="508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50" name="Shape 1250"/>
          <p:cNvSpPr/>
          <p:nvPr/>
        </p:nvSpPr>
        <p:spPr>
          <a:xfrm>
            <a:off x="635000" y="1208723"/>
            <a:ext cx="80010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I. Introduction to Bayesian inference</a:t>
            </a:r>
          </a:p>
        </p:txBody>
      </p:sp>
      <p:sp>
        <p:nvSpPr>
          <p:cNvPr id="1251" name="Shape 1251"/>
          <p:cNvSpPr/>
          <p:nvPr/>
        </p:nvSpPr>
        <p:spPr>
          <a:xfrm>
            <a:off x="635000" y="4345623"/>
            <a:ext cx="80010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III. Numerical algorithms for Bayesian inference</a:t>
            </a:r>
          </a:p>
        </p:txBody>
      </p:sp>
      <p:sp>
        <p:nvSpPr>
          <p:cNvPr id="1252" name="Shape 1252"/>
          <p:cNvSpPr/>
          <p:nvPr/>
        </p:nvSpPr>
        <p:spPr>
          <a:xfrm>
            <a:off x="990600" y="47266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Markov-chain Monte Carlo (MCMC)</a:t>
            </a:r>
          </a:p>
        </p:txBody>
      </p:sp>
      <p:sp>
        <p:nvSpPr>
          <p:cNvPr id="1253" name="Shape 1253"/>
          <p:cNvSpPr/>
          <p:nvPr/>
        </p:nvSpPr>
        <p:spPr>
          <a:xfrm>
            <a:off x="1371600" y="50441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Metropolis-Hastings algorithm</a:t>
            </a:r>
          </a:p>
        </p:txBody>
      </p:sp>
      <p:sp>
        <p:nvSpPr>
          <p:cNvPr id="1254" name="Shape 1254"/>
          <p:cNvSpPr/>
          <p:nvPr/>
        </p:nvSpPr>
        <p:spPr>
          <a:xfrm>
            <a:off x="1371600" y="53616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Metropolis-Coupled algorithm</a:t>
            </a:r>
          </a:p>
        </p:txBody>
      </p:sp>
      <p:sp>
        <p:nvSpPr>
          <p:cNvPr id="1255" name="Shape 1255"/>
          <p:cNvSpPr/>
          <p:nvPr/>
        </p:nvSpPr>
        <p:spPr>
          <a:xfrm>
            <a:off x="990600" y="15897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Becoming fascinated with posteriors:</a:t>
            </a:r>
          </a:p>
        </p:txBody>
      </p:sp>
      <p:sp>
        <p:nvSpPr>
          <p:cNvPr id="1256" name="Shape 1256"/>
          <p:cNvSpPr/>
          <p:nvPr/>
        </p:nvSpPr>
        <p:spPr>
          <a:xfrm>
            <a:off x="1371600" y="19072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Deriving Bayes theorem</a:t>
            </a:r>
          </a:p>
        </p:txBody>
      </p:sp>
      <p:sp>
        <p:nvSpPr>
          <p:cNvPr id="1257" name="Shape 1257"/>
          <p:cNvSpPr/>
          <p:nvPr/>
        </p:nvSpPr>
        <p:spPr>
          <a:xfrm>
            <a:off x="1371600" y="25422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 of phylogeny</a:t>
            </a:r>
          </a:p>
        </p:txBody>
      </p:sp>
      <p:sp>
        <p:nvSpPr>
          <p:cNvPr id="1258" name="Shape 1258"/>
          <p:cNvSpPr/>
          <p:nvPr/>
        </p:nvSpPr>
        <p:spPr>
          <a:xfrm>
            <a:off x="990600" y="3443923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What’s the deal with priors?</a:t>
            </a:r>
          </a:p>
        </p:txBody>
      </p:sp>
      <p:sp>
        <p:nvSpPr>
          <p:cNvPr id="1259" name="Shape 1259"/>
          <p:cNvSpPr/>
          <p:nvPr/>
        </p:nvSpPr>
        <p:spPr>
          <a:xfrm>
            <a:off x="635000" y="3062923"/>
            <a:ext cx="80010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II. The Bayesian hard sell</a:t>
            </a:r>
          </a:p>
        </p:txBody>
      </p:sp>
      <p:sp>
        <p:nvSpPr>
          <p:cNvPr id="1260" name="Shape 1260"/>
          <p:cNvSpPr/>
          <p:nvPr/>
        </p:nvSpPr>
        <p:spPr>
          <a:xfrm>
            <a:off x="990600" y="3824923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Learning to embrace your inner Bayesian</a:t>
            </a:r>
          </a:p>
        </p:txBody>
      </p:sp>
      <p:sp>
        <p:nvSpPr>
          <p:cNvPr id="1261" name="Shape 1261"/>
          <p:cNvSpPr/>
          <p:nvPr/>
        </p:nvSpPr>
        <p:spPr>
          <a:xfrm>
            <a:off x="990600" y="57426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Summarizing posterior samples</a:t>
            </a:r>
          </a:p>
        </p:txBody>
      </p:sp>
      <p:sp>
        <p:nvSpPr>
          <p:cNvPr id="1262" name="Shape 1262"/>
          <p:cNvSpPr/>
          <p:nvPr/>
        </p:nvSpPr>
        <p:spPr>
          <a:xfrm>
            <a:off x="1371600" y="22247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Two non-phylogenetic examples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Shape 1264"/>
          <p:cNvSpPr/>
          <p:nvPr/>
        </p:nvSpPr>
        <p:spPr>
          <a:xfrm>
            <a:off x="635000" y="1397000"/>
            <a:ext cx="8890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What is there to disagree about?</a:t>
            </a:r>
          </a:p>
        </p:txBody>
      </p:sp>
      <p:sp>
        <p:nvSpPr>
          <p:cNvPr id="1265" name="Shape 1265"/>
          <p:cNvSpPr/>
          <p:nvPr/>
        </p:nvSpPr>
        <p:spPr>
          <a:xfrm>
            <a:off x="990600" y="1841500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Not much, actually:</a:t>
            </a:r>
          </a:p>
        </p:txBody>
      </p:sp>
      <p:sp>
        <p:nvSpPr>
          <p:cNvPr id="1266" name="Shape 1266"/>
          <p:cNvSpPr/>
          <p:nvPr/>
        </p:nvSpPr>
        <p:spPr>
          <a:xfrm>
            <a:off x="990600" y="2159000"/>
            <a:ext cx="801821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model-based statistical inference</a:t>
            </a:r>
          </a:p>
        </p:txBody>
      </p:sp>
      <p:sp>
        <p:nvSpPr>
          <p:cNvPr id="1267" name="Shape 1267"/>
          <p:cNvSpPr/>
          <p:nvPr/>
        </p:nvSpPr>
        <p:spPr>
          <a:xfrm>
            <a:off x="979189" y="127297"/>
            <a:ext cx="820162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Maximum Likelihood </a:t>
            </a:r>
            <a:r>
              <a:rPr i="1"/>
              <a:t>and</a:t>
            </a:r>
            <a:r>
              <a:t> Bayesian Inference</a:t>
            </a:r>
          </a:p>
        </p:txBody>
      </p:sp>
      <p:sp>
        <p:nvSpPr>
          <p:cNvPr id="1268" name="Shape 1268"/>
          <p:cNvSpPr/>
          <p:nvPr/>
        </p:nvSpPr>
        <p:spPr>
          <a:xfrm>
            <a:off x="4842100" y="127297"/>
            <a:ext cx="767188" cy="12700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69" name="Shape 1269"/>
          <p:cNvSpPr/>
          <p:nvPr/>
        </p:nvSpPr>
        <p:spPr>
          <a:xfrm>
            <a:off x="4864794" y="127297"/>
            <a:ext cx="63361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i="1"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i="0"/>
            </a:pPr>
            <a:r>
              <a:rPr i="1"/>
              <a:t>vs.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/>
        </p:nvSpPr>
        <p:spPr>
          <a:xfrm>
            <a:off x="812800" y="1936405"/>
            <a:ext cx="13335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262" name="Shape 262"/>
          <p:cNvSpPr/>
          <p:nvPr/>
        </p:nvSpPr>
        <p:spPr>
          <a:xfrm>
            <a:off x="812800" y="2476500"/>
            <a:ext cx="1333500" cy="6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1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sequence</a:t>
            </a:r>
          </a:p>
          <a:p>
            <a:pPr>
              <a:lnSpc>
                <a:spcPts val="1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alignment</a:t>
            </a:r>
          </a:p>
        </p:txBody>
      </p:sp>
      <p:sp>
        <p:nvSpPr>
          <p:cNvPr id="263" name="Shape 263"/>
          <p:cNvSpPr/>
          <p:nvPr/>
        </p:nvSpPr>
        <p:spPr>
          <a:xfrm>
            <a:off x="2755900" y="1936405"/>
            <a:ext cx="13335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Model</a:t>
            </a:r>
          </a:p>
        </p:txBody>
      </p:sp>
      <p:sp>
        <p:nvSpPr>
          <p:cNvPr id="264" name="Shape 264"/>
          <p:cNvSpPr/>
          <p:nvPr/>
        </p:nvSpPr>
        <p:spPr>
          <a:xfrm>
            <a:off x="7289800" y="1828800"/>
            <a:ext cx="1623822" cy="621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15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Parameter</a:t>
            </a:r>
          </a:p>
          <a:p>
            <a: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Estimates</a:t>
            </a:r>
          </a:p>
        </p:txBody>
      </p:sp>
      <p:sp>
        <p:nvSpPr>
          <p:cNvPr id="265" name="Shape 265"/>
          <p:cNvSpPr/>
          <p:nvPr/>
        </p:nvSpPr>
        <p:spPr>
          <a:xfrm>
            <a:off x="2755900" y="2476500"/>
            <a:ext cx="1930400" cy="6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1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tree with</a:t>
            </a:r>
          </a:p>
          <a:p>
            <a:pPr>
              <a:lnSpc>
                <a:spcPts val="1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branch lengths</a:t>
            </a:r>
          </a:p>
        </p:txBody>
      </p:sp>
      <p:sp>
        <p:nvSpPr>
          <p:cNvPr id="266" name="Shape 266"/>
          <p:cNvSpPr/>
          <p:nvPr/>
        </p:nvSpPr>
        <p:spPr>
          <a:xfrm>
            <a:off x="2755900" y="3111500"/>
            <a:ext cx="1333500" cy="6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1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substitution</a:t>
            </a:r>
          </a:p>
          <a:p>
            <a:pPr>
              <a:lnSpc>
                <a:spcPts val="1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model</a:t>
            </a:r>
          </a:p>
        </p:txBody>
      </p:sp>
      <p:sp>
        <p:nvSpPr>
          <p:cNvPr id="267" name="Shape 267"/>
          <p:cNvSpPr/>
          <p:nvPr/>
        </p:nvSpPr>
        <p:spPr>
          <a:xfrm>
            <a:off x="4984750" y="1231900"/>
            <a:ext cx="1333500" cy="685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Inference Method</a:t>
            </a:r>
          </a:p>
        </p:txBody>
      </p:sp>
      <p:sp>
        <p:nvSpPr>
          <p:cNvPr id="268" name="Shape 268"/>
          <p:cNvSpPr/>
          <p:nvPr/>
        </p:nvSpPr>
        <p:spPr>
          <a:xfrm>
            <a:off x="4686300" y="2476500"/>
            <a:ext cx="1930400" cy="584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18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maximum likelihood</a:t>
            </a:r>
          </a:p>
        </p:txBody>
      </p:sp>
      <p:sp>
        <p:nvSpPr>
          <p:cNvPr id="269" name="Shape 269"/>
          <p:cNvSpPr/>
          <p:nvPr/>
        </p:nvSpPr>
        <p:spPr>
          <a:xfrm>
            <a:off x="4686300" y="3187700"/>
            <a:ext cx="1930400" cy="558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1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  <p:sp>
        <p:nvSpPr>
          <p:cNvPr id="270" name="Shape 270"/>
          <p:cNvSpPr/>
          <p:nvPr/>
        </p:nvSpPr>
        <p:spPr>
          <a:xfrm>
            <a:off x="4419600" y="2006600"/>
            <a:ext cx="2692400" cy="368300"/>
          </a:xfrm>
          <a:prstGeom prst="rightArrow">
            <a:avLst>
              <a:gd name="adj1" fmla="val 32000"/>
              <a:gd name="adj2" fmla="val 151724"/>
            </a:avLst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1" name="Shape 271"/>
          <p:cNvSpPr/>
          <p:nvPr/>
        </p:nvSpPr>
        <p:spPr>
          <a:xfrm>
            <a:off x="866378" y="139997"/>
            <a:ext cx="8427244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Statistical Estimation of Phylogeny: An Outline</a:t>
            </a:r>
          </a:p>
        </p:txBody>
      </p:sp>
      <p:sp>
        <p:nvSpPr>
          <p:cNvPr id="272" name="Shape 272"/>
          <p:cNvSpPr/>
          <p:nvPr/>
        </p:nvSpPr>
        <p:spPr>
          <a:xfrm>
            <a:off x="7289800" y="2476500"/>
            <a:ext cx="1930400" cy="88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phylogeny &amp; other model parameters</a:t>
            </a:r>
          </a:p>
        </p:txBody>
      </p:sp>
      <p:sp>
        <p:nvSpPr>
          <p:cNvPr id="273" name="Shape 273"/>
          <p:cNvSpPr/>
          <p:nvPr/>
        </p:nvSpPr>
        <p:spPr>
          <a:xfrm>
            <a:off x="4737100" y="3054420"/>
            <a:ext cx="1816100" cy="6985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127000" dist="508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Shape 1271"/>
          <p:cNvSpPr/>
          <p:nvPr/>
        </p:nvSpPr>
        <p:spPr>
          <a:xfrm>
            <a:off x="635000" y="1397000"/>
            <a:ext cx="8890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What is there to disagree about?</a:t>
            </a:r>
          </a:p>
        </p:txBody>
      </p:sp>
      <p:sp>
        <p:nvSpPr>
          <p:cNvPr id="1272" name="Shape 1272"/>
          <p:cNvSpPr/>
          <p:nvPr/>
        </p:nvSpPr>
        <p:spPr>
          <a:xfrm>
            <a:off x="990600" y="1841500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Not much, actually:</a:t>
            </a:r>
          </a:p>
        </p:txBody>
      </p:sp>
      <p:sp>
        <p:nvSpPr>
          <p:cNvPr id="1273" name="Shape 1273"/>
          <p:cNvSpPr/>
          <p:nvPr/>
        </p:nvSpPr>
        <p:spPr>
          <a:xfrm>
            <a:off x="990600" y="2159000"/>
            <a:ext cx="8018210" cy="627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model-based statistical inference</a:t>
            </a:r>
            <a:endParaRPr>
              <a:solidFill>
                <a:srgbClr val="424242"/>
              </a:solidFill>
            </a:endParaRPr>
          </a:p>
          <a:p>
            <a:pPr marL="228600" indent="-228600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observations are random variables</a:t>
            </a:r>
          </a:p>
        </p:txBody>
      </p:sp>
      <p:sp>
        <p:nvSpPr>
          <p:cNvPr id="1274" name="Shape 1274"/>
          <p:cNvSpPr/>
          <p:nvPr/>
        </p:nvSpPr>
        <p:spPr>
          <a:xfrm>
            <a:off x="979189" y="127297"/>
            <a:ext cx="820162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Maximum Likelihood </a:t>
            </a:r>
            <a:r>
              <a:rPr i="1"/>
              <a:t>and</a:t>
            </a:r>
            <a:r>
              <a:t> Bayesian Inference</a:t>
            </a:r>
          </a:p>
        </p:txBody>
      </p:sp>
      <p:sp>
        <p:nvSpPr>
          <p:cNvPr id="1275" name="Shape 1275"/>
          <p:cNvSpPr/>
          <p:nvPr/>
        </p:nvSpPr>
        <p:spPr>
          <a:xfrm>
            <a:off x="4842100" y="127297"/>
            <a:ext cx="767188" cy="12700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76" name="Shape 1276"/>
          <p:cNvSpPr/>
          <p:nvPr/>
        </p:nvSpPr>
        <p:spPr>
          <a:xfrm>
            <a:off x="4864794" y="127297"/>
            <a:ext cx="63361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i="1"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i="0"/>
            </a:pPr>
            <a:r>
              <a:rPr i="1"/>
              <a:t>vs.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Shape 1278"/>
          <p:cNvSpPr/>
          <p:nvPr/>
        </p:nvSpPr>
        <p:spPr>
          <a:xfrm>
            <a:off x="979189" y="127297"/>
            <a:ext cx="820162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Maximum Likelihood </a:t>
            </a:r>
            <a:r>
              <a:rPr i="1"/>
              <a:t>and</a:t>
            </a:r>
            <a:r>
              <a:t> Bayesian Inference</a:t>
            </a:r>
          </a:p>
        </p:txBody>
      </p:sp>
      <p:sp>
        <p:nvSpPr>
          <p:cNvPr id="1279" name="Shape 1279"/>
          <p:cNvSpPr/>
          <p:nvPr/>
        </p:nvSpPr>
        <p:spPr>
          <a:xfrm>
            <a:off x="4842100" y="127297"/>
            <a:ext cx="767188" cy="12700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80" name="Shape 1280"/>
          <p:cNvSpPr/>
          <p:nvPr/>
        </p:nvSpPr>
        <p:spPr>
          <a:xfrm>
            <a:off x="4864794" y="127297"/>
            <a:ext cx="63361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i="1"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i="0"/>
            </a:pPr>
            <a:r>
              <a:rPr i="1"/>
              <a:t>vs.</a:t>
            </a:r>
          </a:p>
        </p:txBody>
      </p:sp>
      <p:sp>
        <p:nvSpPr>
          <p:cNvPr id="1281" name="Shape 1281"/>
          <p:cNvSpPr/>
          <p:nvPr/>
        </p:nvSpPr>
        <p:spPr>
          <a:xfrm>
            <a:off x="635000" y="1397000"/>
            <a:ext cx="8890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What is there to disagree about?</a:t>
            </a:r>
          </a:p>
        </p:txBody>
      </p:sp>
      <p:sp>
        <p:nvSpPr>
          <p:cNvPr id="1282" name="Shape 1282"/>
          <p:cNvSpPr/>
          <p:nvPr/>
        </p:nvSpPr>
        <p:spPr>
          <a:xfrm>
            <a:off x="990600" y="1841500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Not much, actually:</a:t>
            </a:r>
          </a:p>
        </p:txBody>
      </p:sp>
      <p:sp>
        <p:nvSpPr>
          <p:cNvPr id="1283" name="Shape 1283"/>
          <p:cNvSpPr/>
          <p:nvPr/>
        </p:nvSpPr>
        <p:spPr>
          <a:xfrm>
            <a:off x="990600" y="2159000"/>
            <a:ext cx="8018210" cy="894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model-based statistical inference</a:t>
            </a:r>
            <a:endParaRPr>
              <a:solidFill>
                <a:srgbClr val="424242"/>
              </a:solidFill>
            </a:endParaRPr>
          </a:p>
          <a:p>
            <a:pPr marL="228600" indent="-228600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observations are random variables</a:t>
            </a:r>
            <a:endParaRPr>
              <a:solidFill>
                <a:srgbClr val="424242"/>
              </a:solidFill>
            </a:endParaRPr>
          </a:p>
          <a:p>
            <a:pPr marL="228600" indent="-228600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likelihood function extracts information from data to estimate parameters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Shape 1285"/>
          <p:cNvSpPr/>
          <p:nvPr/>
        </p:nvSpPr>
        <p:spPr>
          <a:xfrm>
            <a:off x="979189" y="127297"/>
            <a:ext cx="820162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Maximum Likelihood </a:t>
            </a:r>
            <a:r>
              <a:rPr i="1"/>
              <a:t>and</a:t>
            </a:r>
            <a:r>
              <a:t> Bayesian Inference</a:t>
            </a:r>
          </a:p>
        </p:txBody>
      </p:sp>
      <p:sp>
        <p:nvSpPr>
          <p:cNvPr id="1286" name="Shape 1286"/>
          <p:cNvSpPr/>
          <p:nvPr/>
        </p:nvSpPr>
        <p:spPr>
          <a:xfrm>
            <a:off x="635000" y="1397000"/>
            <a:ext cx="8890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What is there to disagree about?</a:t>
            </a:r>
          </a:p>
        </p:txBody>
      </p:sp>
      <p:sp>
        <p:nvSpPr>
          <p:cNvPr id="1287" name="Shape 1287"/>
          <p:cNvSpPr/>
          <p:nvPr/>
        </p:nvSpPr>
        <p:spPr>
          <a:xfrm>
            <a:off x="990600" y="1841500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Not much, actually:</a:t>
            </a:r>
          </a:p>
        </p:txBody>
      </p:sp>
      <p:sp>
        <p:nvSpPr>
          <p:cNvPr id="1288" name="Shape 1288"/>
          <p:cNvSpPr/>
          <p:nvPr/>
        </p:nvSpPr>
        <p:spPr>
          <a:xfrm>
            <a:off x="990600" y="2159000"/>
            <a:ext cx="8018210" cy="894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model-based statistical inference</a:t>
            </a:r>
            <a:endParaRPr>
              <a:solidFill>
                <a:srgbClr val="424242"/>
              </a:solidFill>
            </a:endParaRPr>
          </a:p>
          <a:p>
            <a:pPr marL="228600" indent="-228600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observations are random variables</a:t>
            </a:r>
            <a:endParaRPr>
              <a:solidFill>
                <a:srgbClr val="424242"/>
              </a:solidFill>
            </a:endParaRPr>
          </a:p>
          <a:p>
            <a:pPr marL="228600" indent="-228600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likelihood function extracts information from data to estimate parameters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Shape 1290"/>
          <p:cNvSpPr/>
          <p:nvPr/>
        </p:nvSpPr>
        <p:spPr>
          <a:xfrm>
            <a:off x="979189" y="127297"/>
            <a:ext cx="820162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Maximum Likelihood and Bayesian Inference</a:t>
            </a:r>
          </a:p>
        </p:txBody>
      </p:sp>
      <p:sp>
        <p:nvSpPr>
          <p:cNvPr id="1291" name="Shape 1291"/>
          <p:cNvSpPr/>
          <p:nvPr/>
        </p:nvSpPr>
        <p:spPr>
          <a:xfrm>
            <a:off x="635000" y="1397000"/>
            <a:ext cx="8890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Lots to love about maximum-likelihood estimation</a:t>
            </a:r>
          </a:p>
        </p:txBody>
      </p:sp>
      <p:sp>
        <p:nvSpPr>
          <p:cNvPr id="1292" name="Shape 1292"/>
          <p:cNvSpPr/>
          <p:nvPr/>
        </p:nvSpPr>
        <p:spPr>
          <a:xfrm>
            <a:off x="990600" y="1841500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Desirable statistical properties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Shape 1294"/>
          <p:cNvSpPr/>
          <p:nvPr/>
        </p:nvSpPr>
        <p:spPr>
          <a:xfrm>
            <a:off x="979189" y="127297"/>
            <a:ext cx="820162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Maximum Likelihood and Bayesian Inference</a:t>
            </a:r>
          </a:p>
        </p:txBody>
      </p:sp>
      <p:sp>
        <p:nvSpPr>
          <p:cNvPr id="1295" name="Shape 1295"/>
          <p:cNvSpPr/>
          <p:nvPr/>
        </p:nvSpPr>
        <p:spPr>
          <a:xfrm>
            <a:off x="635000" y="1397000"/>
            <a:ext cx="8890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Lots to love about maximum-likelihood estimation</a:t>
            </a:r>
          </a:p>
        </p:txBody>
      </p:sp>
      <p:sp>
        <p:nvSpPr>
          <p:cNvPr id="1296" name="Shape 1296"/>
          <p:cNvSpPr/>
          <p:nvPr/>
        </p:nvSpPr>
        <p:spPr>
          <a:xfrm>
            <a:off x="990600" y="1841500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Desirable statistical properties</a:t>
            </a:r>
          </a:p>
        </p:txBody>
      </p:sp>
      <p:sp>
        <p:nvSpPr>
          <p:cNvPr id="1297" name="Shape 1297"/>
          <p:cNvSpPr/>
          <p:nvPr/>
        </p:nvSpPr>
        <p:spPr>
          <a:xfrm>
            <a:off x="990600" y="2159000"/>
            <a:ext cx="801821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consistent estimator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Shape 1299"/>
          <p:cNvSpPr/>
          <p:nvPr/>
        </p:nvSpPr>
        <p:spPr>
          <a:xfrm>
            <a:off x="979189" y="127297"/>
            <a:ext cx="820162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Maximum Likelihood and Bayesian Inference</a:t>
            </a:r>
          </a:p>
        </p:txBody>
      </p:sp>
      <p:sp>
        <p:nvSpPr>
          <p:cNvPr id="1300" name="Shape 1300"/>
          <p:cNvSpPr/>
          <p:nvPr/>
        </p:nvSpPr>
        <p:spPr>
          <a:xfrm>
            <a:off x="635000" y="1397000"/>
            <a:ext cx="8890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Lots to love about maximum-likelihood estimation</a:t>
            </a:r>
          </a:p>
        </p:txBody>
      </p:sp>
      <p:sp>
        <p:nvSpPr>
          <p:cNvPr id="1301" name="Shape 1301"/>
          <p:cNvSpPr/>
          <p:nvPr/>
        </p:nvSpPr>
        <p:spPr>
          <a:xfrm>
            <a:off x="990600" y="1841500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Desirable statistical properties</a:t>
            </a:r>
          </a:p>
        </p:txBody>
      </p:sp>
      <p:sp>
        <p:nvSpPr>
          <p:cNvPr id="1302" name="Shape 1302"/>
          <p:cNvSpPr/>
          <p:nvPr/>
        </p:nvSpPr>
        <p:spPr>
          <a:xfrm>
            <a:off x="990600" y="2159000"/>
            <a:ext cx="801821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consistent estimator</a:t>
            </a:r>
          </a:p>
        </p:txBody>
      </p:sp>
      <p:sp>
        <p:nvSpPr>
          <p:cNvPr id="1303" name="Shape 1303"/>
          <p:cNvSpPr/>
          <p:nvPr/>
        </p:nvSpPr>
        <p:spPr>
          <a:xfrm>
            <a:off x="991889" y="2469021"/>
            <a:ext cx="362925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asymptotically efficient estimator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Shape 1305"/>
          <p:cNvSpPr/>
          <p:nvPr/>
        </p:nvSpPr>
        <p:spPr>
          <a:xfrm>
            <a:off x="979189" y="127297"/>
            <a:ext cx="820162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Maximum Likelihood and Bayesian Inference</a:t>
            </a:r>
          </a:p>
        </p:txBody>
      </p:sp>
      <p:sp>
        <p:nvSpPr>
          <p:cNvPr id="1306" name="Shape 1306"/>
          <p:cNvSpPr/>
          <p:nvPr/>
        </p:nvSpPr>
        <p:spPr>
          <a:xfrm>
            <a:off x="635000" y="1397000"/>
            <a:ext cx="8890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Lots to love about maximum-likelihood estimation</a:t>
            </a:r>
          </a:p>
        </p:txBody>
      </p:sp>
      <p:sp>
        <p:nvSpPr>
          <p:cNvPr id="1307" name="Shape 1307"/>
          <p:cNvSpPr/>
          <p:nvPr/>
        </p:nvSpPr>
        <p:spPr>
          <a:xfrm>
            <a:off x="990600" y="1841500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Desirable statistical properties</a:t>
            </a:r>
          </a:p>
        </p:txBody>
      </p:sp>
      <p:sp>
        <p:nvSpPr>
          <p:cNvPr id="1308" name="Shape 1308"/>
          <p:cNvSpPr/>
          <p:nvPr/>
        </p:nvSpPr>
        <p:spPr>
          <a:xfrm>
            <a:off x="990600" y="2159000"/>
            <a:ext cx="801821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consistent estimator</a:t>
            </a:r>
          </a:p>
        </p:txBody>
      </p:sp>
      <p:sp>
        <p:nvSpPr>
          <p:cNvPr id="1309" name="Shape 1309"/>
          <p:cNvSpPr/>
          <p:nvPr/>
        </p:nvSpPr>
        <p:spPr>
          <a:xfrm>
            <a:off x="990600" y="2857500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Explicit with respect to model assumptions</a:t>
            </a:r>
          </a:p>
        </p:txBody>
      </p:sp>
      <p:sp>
        <p:nvSpPr>
          <p:cNvPr id="1310" name="Shape 1310"/>
          <p:cNvSpPr/>
          <p:nvPr/>
        </p:nvSpPr>
        <p:spPr>
          <a:xfrm>
            <a:off x="991889" y="2469021"/>
            <a:ext cx="362925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asymptotically efficient estimator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Shape 1312"/>
          <p:cNvSpPr/>
          <p:nvPr/>
        </p:nvSpPr>
        <p:spPr>
          <a:xfrm>
            <a:off x="979189" y="127297"/>
            <a:ext cx="820162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Maximum Likelihood and Bayesian Inference</a:t>
            </a:r>
          </a:p>
        </p:txBody>
      </p:sp>
      <p:sp>
        <p:nvSpPr>
          <p:cNvPr id="1313" name="Shape 1313"/>
          <p:cNvSpPr/>
          <p:nvPr/>
        </p:nvSpPr>
        <p:spPr>
          <a:xfrm>
            <a:off x="635000" y="1397000"/>
            <a:ext cx="8890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Lots to love about maximum-likelihood estimation</a:t>
            </a:r>
          </a:p>
        </p:txBody>
      </p:sp>
      <p:sp>
        <p:nvSpPr>
          <p:cNvPr id="1314" name="Shape 1314"/>
          <p:cNvSpPr/>
          <p:nvPr/>
        </p:nvSpPr>
        <p:spPr>
          <a:xfrm>
            <a:off x="990600" y="1841500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Desirable statistical properties</a:t>
            </a:r>
          </a:p>
        </p:txBody>
      </p:sp>
      <p:sp>
        <p:nvSpPr>
          <p:cNvPr id="1315" name="Shape 1315"/>
          <p:cNvSpPr/>
          <p:nvPr/>
        </p:nvSpPr>
        <p:spPr>
          <a:xfrm>
            <a:off x="990600" y="2159000"/>
            <a:ext cx="801821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consistent estimator</a:t>
            </a:r>
          </a:p>
        </p:txBody>
      </p:sp>
      <p:sp>
        <p:nvSpPr>
          <p:cNvPr id="1316" name="Shape 1316"/>
          <p:cNvSpPr/>
          <p:nvPr/>
        </p:nvSpPr>
        <p:spPr>
          <a:xfrm>
            <a:off x="990600" y="2857500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Explicit with respect to model assumptions</a:t>
            </a:r>
          </a:p>
        </p:txBody>
      </p:sp>
      <p:sp>
        <p:nvSpPr>
          <p:cNvPr id="1317" name="Shape 1317"/>
          <p:cNvSpPr/>
          <p:nvPr/>
        </p:nvSpPr>
        <p:spPr>
          <a:xfrm>
            <a:off x="990600" y="3238500"/>
            <a:ext cx="8534401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Convenient and objective model selection/hypothesis testing framework</a:t>
            </a:r>
          </a:p>
        </p:txBody>
      </p:sp>
      <p:sp>
        <p:nvSpPr>
          <p:cNvPr id="1318" name="Shape 1318"/>
          <p:cNvSpPr/>
          <p:nvPr/>
        </p:nvSpPr>
        <p:spPr>
          <a:xfrm>
            <a:off x="991889" y="2469021"/>
            <a:ext cx="362925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asymptotically efficient estimator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Shape 1320"/>
          <p:cNvSpPr/>
          <p:nvPr/>
        </p:nvSpPr>
        <p:spPr>
          <a:xfrm>
            <a:off x="979189" y="127297"/>
            <a:ext cx="820162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Maximum Likelihood and Bayesian Inference</a:t>
            </a:r>
          </a:p>
        </p:txBody>
      </p:sp>
      <p:sp>
        <p:nvSpPr>
          <p:cNvPr id="1321" name="Shape 1321"/>
          <p:cNvSpPr/>
          <p:nvPr/>
        </p:nvSpPr>
        <p:spPr>
          <a:xfrm>
            <a:off x="635000" y="1397000"/>
            <a:ext cx="8890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Lots to love about maximum-likelihood estimation</a:t>
            </a:r>
          </a:p>
        </p:txBody>
      </p:sp>
      <p:sp>
        <p:nvSpPr>
          <p:cNvPr id="1322" name="Shape 1322"/>
          <p:cNvSpPr/>
          <p:nvPr/>
        </p:nvSpPr>
        <p:spPr>
          <a:xfrm>
            <a:off x="990600" y="1841500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Desirable statistical properties</a:t>
            </a:r>
          </a:p>
        </p:txBody>
      </p:sp>
      <p:sp>
        <p:nvSpPr>
          <p:cNvPr id="1323" name="Shape 1323"/>
          <p:cNvSpPr/>
          <p:nvPr/>
        </p:nvSpPr>
        <p:spPr>
          <a:xfrm>
            <a:off x="990600" y="2159000"/>
            <a:ext cx="801821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consistent estimator</a:t>
            </a:r>
          </a:p>
        </p:txBody>
      </p:sp>
      <p:sp>
        <p:nvSpPr>
          <p:cNvPr id="1324" name="Shape 1324"/>
          <p:cNvSpPr/>
          <p:nvPr/>
        </p:nvSpPr>
        <p:spPr>
          <a:xfrm>
            <a:off x="990600" y="2857500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Explicit with respect to model assumptions</a:t>
            </a:r>
          </a:p>
        </p:txBody>
      </p:sp>
      <p:sp>
        <p:nvSpPr>
          <p:cNvPr id="1325" name="Shape 1325"/>
          <p:cNvSpPr/>
          <p:nvPr/>
        </p:nvSpPr>
        <p:spPr>
          <a:xfrm>
            <a:off x="990600" y="3238500"/>
            <a:ext cx="8534401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Convenient and objective model selection/hypothesis testing framework</a:t>
            </a:r>
          </a:p>
        </p:txBody>
      </p:sp>
      <p:sp>
        <p:nvSpPr>
          <p:cNvPr id="1326" name="Shape 1326"/>
          <p:cNvSpPr/>
          <p:nvPr/>
        </p:nvSpPr>
        <p:spPr>
          <a:xfrm>
            <a:off x="635000" y="3810000"/>
            <a:ext cx="8890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Some less desirable aspects of maximum-likelihood estimation</a:t>
            </a:r>
          </a:p>
        </p:txBody>
      </p:sp>
      <p:sp>
        <p:nvSpPr>
          <p:cNvPr id="1327" name="Shape 1327"/>
          <p:cNvSpPr/>
          <p:nvPr/>
        </p:nvSpPr>
        <p:spPr>
          <a:xfrm>
            <a:off x="990600" y="4254500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Non-intuitive meaning of likelihood</a:t>
            </a:r>
          </a:p>
        </p:txBody>
      </p:sp>
      <p:sp>
        <p:nvSpPr>
          <p:cNvPr id="1328" name="Shape 1328"/>
          <p:cNvSpPr/>
          <p:nvPr/>
        </p:nvSpPr>
        <p:spPr>
          <a:xfrm>
            <a:off x="991889" y="2469021"/>
            <a:ext cx="362925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asymptotically efficient estimator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Shape 1330"/>
          <p:cNvSpPr/>
          <p:nvPr/>
        </p:nvSpPr>
        <p:spPr>
          <a:xfrm>
            <a:off x="979189" y="127297"/>
            <a:ext cx="820162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Maximum Likelihood and Bayesian Inference</a:t>
            </a:r>
          </a:p>
        </p:txBody>
      </p:sp>
      <p:sp>
        <p:nvSpPr>
          <p:cNvPr id="1331" name="Shape 1331"/>
          <p:cNvSpPr/>
          <p:nvPr/>
        </p:nvSpPr>
        <p:spPr>
          <a:xfrm>
            <a:off x="635000" y="1397000"/>
            <a:ext cx="8890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Lots to love about maximum-likelihood estimation</a:t>
            </a:r>
          </a:p>
        </p:txBody>
      </p:sp>
      <p:sp>
        <p:nvSpPr>
          <p:cNvPr id="1332" name="Shape 1332"/>
          <p:cNvSpPr/>
          <p:nvPr/>
        </p:nvSpPr>
        <p:spPr>
          <a:xfrm>
            <a:off x="990600" y="1841500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Desirable statistical properties</a:t>
            </a:r>
          </a:p>
        </p:txBody>
      </p:sp>
      <p:sp>
        <p:nvSpPr>
          <p:cNvPr id="1333" name="Shape 1333"/>
          <p:cNvSpPr/>
          <p:nvPr/>
        </p:nvSpPr>
        <p:spPr>
          <a:xfrm>
            <a:off x="990600" y="2159000"/>
            <a:ext cx="801821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consistent estimator</a:t>
            </a:r>
          </a:p>
        </p:txBody>
      </p:sp>
      <p:sp>
        <p:nvSpPr>
          <p:cNvPr id="1334" name="Shape 1334"/>
          <p:cNvSpPr/>
          <p:nvPr/>
        </p:nvSpPr>
        <p:spPr>
          <a:xfrm>
            <a:off x="990600" y="2857500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Explicit with respect to model assumptions</a:t>
            </a:r>
          </a:p>
        </p:txBody>
      </p:sp>
      <p:sp>
        <p:nvSpPr>
          <p:cNvPr id="1335" name="Shape 1335"/>
          <p:cNvSpPr/>
          <p:nvPr/>
        </p:nvSpPr>
        <p:spPr>
          <a:xfrm>
            <a:off x="990600" y="3238500"/>
            <a:ext cx="8534401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Convenient and objective model selection/hypothesis testing framework</a:t>
            </a:r>
          </a:p>
        </p:txBody>
      </p:sp>
      <p:sp>
        <p:nvSpPr>
          <p:cNvPr id="1336" name="Shape 1336"/>
          <p:cNvSpPr/>
          <p:nvPr/>
        </p:nvSpPr>
        <p:spPr>
          <a:xfrm>
            <a:off x="635000" y="3810000"/>
            <a:ext cx="8890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Some less desirable aspects of maximum-likelihood estimation</a:t>
            </a:r>
          </a:p>
        </p:txBody>
      </p:sp>
      <p:sp>
        <p:nvSpPr>
          <p:cNvPr id="1337" name="Shape 1337"/>
          <p:cNvSpPr/>
          <p:nvPr/>
        </p:nvSpPr>
        <p:spPr>
          <a:xfrm>
            <a:off x="990600" y="4254500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Non-intuitive meaning of likelihood</a:t>
            </a:r>
          </a:p>
        </p:txBody>
      </p:sp>
      <p:sp>
        <p:nvSpPr>
          <p:cNvPr id="1338" name="Shape 1338"/>
          <p:cNvSpPr/>
          <p:nvPr/>
        </p:nvSpPr>
        <p:spPr>
          <a:xfrm>
            <a:off x="990600" y="4635500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Frequentist perspective can be awkward for some inference problems</a:t>
            </a:r>
          </a:p>
        </p:txBody>
      </p:sp>
      <p:sp>
        <p:nvSpPr>
          <p:cNvPr id="1339" name="Shape 1339"/>
          <p:cNvSpPr/>
          <p:nvPr/>
        </p:nvSpPr>
        <p:spPr>
          <a:xfrm>
            <a:off x="991889" y="2469021"/>
            <a:ext cx="362925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asymptotically efficient estimator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/>
        </p:nvSpPr>
        <p:spPr>
          <a:xfrm>
            <a:off x="4379019" y="139997"/>
            <a:ext cx="140196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Outline</a:t>
            </a:r>
          </a:p>
        </p:txBody>
      </p:sp>
      <p:sp>
        <p:nvSpPr>
          <p:cNvPr id="276" name="Shape 276"/>
          <p:cNvSpPr/>
          <p:nvPr/>
        </p:nvSpPr>
        <p:spPr>
          <a:xfrm>
            <a:off x="635000" y="1208723"/>
            <a:ext cx="80010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I. Introduction to Bayesian inference</a:t>
            </a:r>
          </a:p>
        </p:txBody>
      </p:sp>
      <p:sp>
        <p:nvSpPr>
          <p:cNvPr id="277" name="Shape 277"/>
          <p:cNvSpPr/>
          <p:nvPr/>
        </p:nvSpPr>
        <p:spPr>
          <a:xfrm>
            <a:off x="635000" y="4345623"/>
            <a:ext cx="80010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III. Numerical algorithms for Bayesian inference</a:t>
            </a:r>
          </a:p>
        </p:txBody>
      </p:sp>
      <p:sp>
        <p:nvSpPr>
          <p:cNvPr id="278" name="Shape 278"/>
          <p:cNvSpPr/>
          <p:nvPr/>
        </p:nvSpPr>
        <p:spPr>
          <a:xfrm>
            <a:off x="990600" y="47266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Markov-chain Monte Carlo (MCMC)</a:t>
            </a:r>
          </a:p>
        </p:txBody>
      </p:sp>
      <p:sp>
        <p:nvSpPr>
          <p:cNvPr id="279" name="Shape 279"/>
          <p:cNvSpPr/>
          <p:nvPr/>
        </p:nvSpPr>
        <p:spPr>
          <a:xfrm>
            <a:off x="1371600" y="50441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Metropolis-Hastings algorithm</a:t>
            </a:r>
          </a:p>
        </p:txBody>
      </p:sp>
      <p:sp>
        <p:nvSpPr>
          <p:cNvPr id="280" name="Shape 280"/>
          <p:cNvSpPr/>
          <p:nvPr/>
        </p:nvSpPr>
        <p:spPr>
          <a:xfrm>
            <a:off x="1371600" y="53616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Metropolis-Coupled algorithm</a:t>
            </a:r>
          </a:p>
        </p:txBody>
      </p:sp>
      <p:sp>
        <p:nvSpPr>
          <p:cNvPr id="281" name="Shape 281"/>
          <p:cNvSpPr/>
          <p:nvPr/>
        </p:nvSpPr>
        <p:spPr>
          <a:xfrm>
            <a:off x="990600" y="15897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Becoming fascinated with posteriors:</a:t>
            </a:r>
          </a:p>
        </p:txBody>
      </p:sp>
      <p:sp>
        <p:nvSpPr>
          <p:cNvPr id="282" name="Shape 282"/>
          <p:cNvSpPr/>
          <p:nvPr/>
        </p:nvSpPr>
        <p:spPr>
          <a:xfrm>
            <a:off x="1371600" y="19072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Deriving Bayes theorem</a:t>
            </a:r>
          </a:p>
        </p:txBody>
      </p:sp>
      <p:sp>
        <p:nvSpPr>
          <p:cNvPr id="283" name="Shape 283"/>
          <p:cNvSpPr/>
          <p:nvPr/>
        </p:nvSpPr>
        <p:spPr>
          <a:xfrm>
            <a:off x="1371600" y="25422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 of phylogeny</a:t>
            </a:r>
          </a:p>
        </p:txBody>
      </p:sp>
      <p:sp>
        <p:nvSpPr>
          <p:cNvPr id="284" name="Shape 284"/>
          <p:cNvSpPr/>
          <p:nvPr/>
        </p:nvSpPr>
        <p:spPr>
          <a:xfrm>
            <a:off x="990600" y="3443923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What’s the deal with priors?</a:t>
            </a:r>
          </a:p>
        </p:txBody>
      </p:sp>
      <p:sp>
        <p:nvSpPr>
          <p:cNvPr id="285" name="Shape 285"/>
          <p:cNvSpPr/>
          <p:nvPr/>
        </p:nvSpPr>
        <p:spPr>
          <a:xfrm>
            <a:off x="635000" y="3062923"/>
            <a:ext cx="80010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II. The Bayesian hard sell</a:t>
            </a:r>
          </a:p>
        </p:txBody>
      </p:sp>
      <p:sp>
        <p:nvSpPr>
          <p:cNvPr id="286" name="Shape 286"/>
          <p:cNvSpPr/>
          <p:nvPr/>
        </p:nvSpPr>
        <p:spPr>
          <a:xfrm>
            <a:off x="990600" y="3824923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Learning to embrace your inner Bayesian</a:t>
            </a:r>
          </a:p>
        </p:txBody>
      </p:sp>
      <p:sp>
        <p:nvSpPr>
          <p:cNvPr id="287" name="Shape 287"/>
          <p:cNvSpPr/>
          <p:nvPr/>
        </p:nvSpPr>
        <p:spPr>
          <a:xfrm>
            <a:off x="990600" y="57426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Summarizing posterior samples</a:t>
            </a:r>
          </a:p>
        </p:txBody>
      </p:sp>
      <p:sp>
        <p:nvSpPr>
          <p:cNvPr id="288" name="Shape 288"/>
          <p:cNvSpPr/>
          <p:nvPr/>
        </p:nvSpPr>
        <p:spPr>
          <a:xfrm>
            <a:off x="1371600" y="22247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Two non-phylogenetic examples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Shape 1341"/>
          <p:cNvSpPr/>
          <p:nvPr/>
        </p:nvSpPr>
        <p:spPr>
          <a:xfrm>
            <a:off x="979189" y="127297"/>
            <a:ext cx="820162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Maximum Likelihood and Bayesian Inference</a:t>
            </a:r>
          </a:p>
        </p:txBody>
      </p:sp>
      <p:sp>
        <p:nvSpPr>
          <p:cNvPr id="1342" name="Shape 1342"/>
          <p:cNvSpPr/>
          <p:nvPr/>
        </p:nvSpPr>
        <p:spPr>
          <a:xfrm>
            <a:off x="635000" y="1397000"/>
            <a:ext cx="8890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Lots to love about maximum-likelihood estimation</a:t>
            </a:r>
          </a:p>
        </p:txBody>
      </p:sp>
      <p:sp>
        <p:nvSpPr>
          <p:cNvPr id="1343" name="Shape 1343"/>
          <p:cNvSpPr/>
          <p:nvPr/>
        </p:nvSpPr>
        <p:spPr>
          <a:xfrm>
            <a:off x="990600" y="1841500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Desirable statistical properties</a:t>
            </a:r>
          </a:p>
        </p:txBody>
      </p:sp>
      <p:sp>
        <p:nvSpPr>
          <p:cNvPr id="1344" name="Shape 1344"/>
          <p:cNvSpPr/>
          <p:nvPr/>
        </p:nvSpPr>
        <p:spPr>
          <a:xfrm>
            <a:off x="990600" y="2159000"/>
            <a:ext cx="801821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consistent estimator</a:t>
            </a:r>
          </a:p>
        </p:txBody>
      </p:sp>
      <p:sp>
        <p:nvSpPr>
          <p:cNvPr id="1345" name="Shape 1345"/>
          <p:cNvSpPr/>
          <p:nvPr/>
        </p:nvSpPr>
        <p:spPr>
          <a:xfrm>
            <a:off x="990600" y="2857500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Explicit with respect to model assumptions</a:t>
            </a:r>
          </a:p>
        </p:txBody>
      </p:sp>
      <p:sp>
        <p:nvSpPr>
          <p:cNvPr id="1346" name="Shape 1346"/>
          <p:cNvSpPr/>
          <p:nvPr/>
        </p:nvSpPr>
        <p:spPr>
          <a:xfrm>
            <a:off x="990600" y="3238500"/>
            <a:ext cx="8534401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Convenient and objective model selection/hypothesis testing framework</a:t>
            </a:r>
          </a:p>
        </p:txBody>
      </p:sp>
      <p:sp>
        <p:nvSpPr>
          <p:cNvPr id="1347" name="Shape 1347"/>
          <p:cNvSpPr/>
          <p:nvPr/>
        </p:nvSpPr>
        <p:spPr>
          <a:xfrm>
            <a:off x="635000" y="3810000"/>
            <a:ext cx="8890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Some less desirable aspects of maximum-likelihood estimation</a:t>
            </a:r>
          </a:p>
        </p:txBody>
      </p:sp>
      <p:sp>
        <p:nvSpPr>
          <p:cNvPr id="1348" name="Shape 1348"/>
          <p:cNvSpPr/>
          <p:nvPr/>
        </p:nvSpPr>
        <p:spPr>
          <a:xfrm>
            <a:off x="990600" y="4254500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Non-intuitive meaning of likelihood</a:t>
            </a:r>
          </a:p>
        </p:txBody>
      </p:sp>
      <p:sp>
        <p:nvSpPr>
          <p:cNvPr id="1349" name="Shape 1349"/>
          <p:cNvSpPr/>
          <p:nvPr/>
        </p:nvSpPr>
        <p:spPr>
          <a:xfrm>
            <a:off x="990600" y="4635500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Frequentist perspective can be awkward for some inference problems</a:t>
            </a:r>
          </a:p>
        </p:txBody>
      </p:sp>
      <p:sp>
        <p:nvSpPr>
          <p:cNvPr id="1350" name="Shape 1350"/>
          <p:cNvSpPr/>
          <p:nvPr/>
        </p:nvSpPr>
        <p:spPr>
          <a:xfrm>
            <a:off x="990600" y="5016500"/>
            <a:ext cx="8534401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Less amenable to EDA scenarios</a:t>
            </a:r>
          </a:p>
        </p:txBody>
      </p:sp>
      <p:sp>
        <p:nvSpPr>
          <p:cNvPr id="1351" name="Shape 1351"/>
          <p:cNvSpPr/>
          <p:nvPr/>
        </p:nvSpPr>
        <p:spPr>
          <a:xfrm>
            <a:off x="991889" y="2469021"/>
            <a:ext cx="362925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asymptotically efficient estimator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Shape 1353"/>
          <p:cNvSpPr/>
          <p:nvPr/>
        </p:nvSpPr>
        <p:spPr>
          <a:xfrm>
            <a:off x="979189" y="127297"/>
            <a:ext cx="820162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Maximum Likelihood and Bayesian Inference</a:t>
            </a:r>
          </a:p>
        </p:txBody>
      </p:sp>
      <p:sp>
        <p:nvSpPr>
          <p:cNvPr id="1354" name="Shape 1354"/>
          <p:cNvSpPr/>
          <p:nvPr/>
        </p:nvSpPr>
        <p:spPr>
          <a:xfrm>
            <a:off x="635000" y="1397000"/>
            <a:ext cx="8890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Lots to love about maximum-likelihood estimation</a:t>
            </a:r>
          </a:p>
        </p:txBody>
      </p:sp>
      <p:sp>
        <p:nvSpPr>
          <p:cNvPr id="1355" name="Shape 1355"/>
          <p:cNvSpPr/>
          <p:nvPr/>
        </p:nvSpPr>
        <p:spPr>
          <a:xfrm>
            <a:off x="990600" y="1841500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Desirable statistical properties</a:t>
            </a:r>
          </a:p>
        </p:txBody>
      </p:sp>
      <p:sp>
        <p:nvSpPr>
          <p:cNvPr id="1356" name="Shape 1356"/>
          <p:cNvSpPr/>
          <p:nvPr/>
        </p:nvSpPr>
        <p:spPr>
          <a:xfrm>
            <a:off x="990600" y="2159000"/>
            <a:ext cx="801821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consistent estimator</a:t>
            </a:r>
          </a:p>
        </p:txBody>
      </p:sp>
      <p:sp>
        <p:nvSpPr>
          <p:cNvPr id="1357" name="Shape 1357"/>
          <p:cNvSpPr/>
          <p:nvPr/>
        </p:nvSpPr>
        <p:spPr>
          <a:xfrm>
            <a:off x="990600" y="2857500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Explicit with respect to model assumptions</a:t>
            </a:r>
          </a:p>
        </p:txBody>
      </p:sp>
      <p:sp>
        <p:nvSpPr>
          <p:cNvPr id="1358" name="Shape 1358"/>
          <p:cNvSpPr/>
          <p:nvPr/>
        </p:nvSpPr>
        <p:spPr>
          <a:xfrm>
            <a:off x="990600" y="3238500"/>
            <a:ext cx="8534401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Convenient and objective model selection/hypothesis testing framework</a:t>
            </a:r>
          </a:p>
        </p:txBody>
      </p:sp>
      <p:sp>
        <p:nvSpPr>
          <p:cNvPr id="1359" name="Shape 1359"/>
          <p:cNvSpPr/>
          <p:nvPr/>
        </p:nvSpPr>
        <p:spPr>
          <a:xfrm>
            <a:off x="635000" y="3810000"/>
            <a:ext cx="8890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Some less desirable aspects of maximum-likelihood estimation</a:t>
            </a:r>
          </a:p>
        </p:txBody>
      </p:sp>
      <p:sp>
        <p:nvSpPr>
          <p:cNvPr id="1360" name="Shape 1360"/>
          <p:cNvSpPr/>
          <p:nvPr/>
        </p:nvSpPr>
        <p:spPr>
          <a:xfrm>
            <a:off x="990600" y="4254500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Non-intuitive meaning of likelihood</a:t>
            </a:r>
          </a:p>
        </p:txBody>
      </p:sp>
      <p:sp>
        <p:nvSpPr>
          <p:cNvPr id="1361" name="Shape 1361"/>
          <p:cNvSpPr/>
          <p:nvPr/>
        </p:nvSpPr>
        <p:spPr>
          <a:xfrm>
            <a:off x="990600" y="4635500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Frequentist perspective can be awkward for some inference problems</a:t>
            </a:r>
          </a:p>
        </p:txBody>
      </p:sp>
      <p:sp>
        <p:nvSpPr>
          <p:cNvPr id="1362" name="Shape 1362"/>
          <p:cNvSpPr/>
          <p:nvPr/>
        </p:nvSpPr>
        <p:spPr>
          <a:xfrm>
            <a:off x="990600" y="5016500"/>
            <a:ext cx="8534401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Less amenable to EDA scenarios</a:t>
            </a:r>
          </a:p>
        </p:txBody>
      </p:sp>
      <p:sp>
        <p:nvSpPr>
          <p:cNvPr id="1363" name="Shape 1363"/>
          <p:cNvSpPr/>
          <p:nvPr/>
        </p:nvSpPr>
        <p:spPr>
          <a:xfrm>
            <a:off x="990600" y="5397500"/>
            <a:ext cx="8534401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Accommodating uncertainty can be less than natural</a:t>
            </a:r>
          </a:p>
        </p:txBody>
      </p:sp>
      <p:sp>
        <p:nvSpPr>
          <p:cNvPr id="1364" name="Shape 1364"/>
          <p:cNvSpPr/>
          <p:nvPr/>
        </p:nvSpPr>
        <p:spPr>
          <a:xfrm>
            <a:off x="991889" y="2469021"/>
            <a:ext cx="362925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asymptotically efficient estimator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Shape 1366"/>
          <p:cNvSpPr/>
          <p:nvPr/>
        </p:nvSpPr>
        <p:spPr>
          <a:xfrm>
            <a:off x="979189" y="127297"/>
            <a:ext cx="820162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Maximum Likelihood and Bayesian Inference</a:t>
            </a:r>
          </a:p>
        </p:txBody>
      </p:sp>
      <p:sp>
        <p:nvSpPr>
          <p:cNvPr id="1367" name="Shape 1367"/>
          <p:cNvSpPr/>
          <p:nvPr/>
        </p:nvSpPr>
        <p:spPr>
          <a:xfrm>
            <a:off x="635000" y="1397000"/>
            <a:ext cx="8890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Lots to love about maximum-likelihood estimation</a:t>
            </a:r>
          </a:p>
        </p:txBody>
      </p:sp>
      <p:sp>
        <p:nvSpPr>
          <p:cNvPr id="1368" name="Shape 1368"/>
          <p:cNvSpPr/>
          <p:nvPr/>
        </p:nvSpPr>
        <p:spPr>
          <a:xfrm>
            <a:off x="990600" y="1841500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Desirable statistical properties</a:t>
            </a:r>
          </a:p>
        </p:txBody>
      </p:sp>
      <p:sp>
        <p:nvSpPr>
          <p:cNvPr id="1369" name="Shape 1369"/>
          <p:cNvSpPr/>
          <p:nvPr/>
        </p:nvSpPr>
        <p:spPr>
          <a:xfrm>
            <a:off x="990600" y="2159000"/>
            <a:ext cx="801821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consistent estimator</a:t>
            </a:r>
          </a:p>
        </p:txBody>
      </p:sp>
      <p:sp>
        <p:nvSpPr>
          <p:cNvPr id="1370" name="Shape 1370"/>
          <p:cNvSpPr/>
          <p:nvPr/>
        </p:nvSpPr>
        <p:spPr>
          <a:xfrm>
            <a:off x="990600" y="2857500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Explicit with respect to model assumptions</a:t>
            </a:r>
          </a:p>
        </p:txBody>
      </p:sp>
      <p:sp>
        <p:nvSpPr>
          <p:cNvPr id="1371" name="Shape 1371"/>
          <p:cNvSpPr/>
          <p:nvPr/>
        </p:nvSpPr>
        <p:spPr>
          <a:xfrm>
            <a:off x="990600" y="3238500"/>
            <a:ext cx="8534401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Convenient and objective model selection/hypothesis testing framework</a:t>
            </a:r>
          </a:p>
        </p:txBody>
      </p:sp>
      <p:sp>
        <p:nvSpPr>
          <p:cNvPr id="1372" name="Shape 1372"/>
          <p:cNvSpPr/>
          <p:nvPr/>
        </p:nvSpPr>
        <p:spPr>
          <a:xfrm>
            <a:off x="635000" y="3810000"/>
            <a:ext cx="8890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Some less desirable aspects of maximum-likelihood estimation</a:t>
            </a:r>
          </a:p>
        </p:txBody>
      </p:sp>
      <p:sp>
        <p:nvSpPr>
          <p:cNvPr id="1373" name="Shape 1373"/>
          <p:cNvSpPr/>
          <p:nvPr/>
        </p:nvSpPr>
        <p:spPr>
          <a:xfrm>
            <a:off x="990600" y="4254500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Non-intuitive meaning of likelihood</a:t>
            </a:r>
          </a:p>
        </p:txBody>
      </p:sp>
      <p:sp>
        <p:nvSpPr>
          <p:cNvPr id="1374" name="Shape 1374"/>
          <p:cNvSpPr/>
          <p:nvPr/>
        </p:nvSpPr>
        <p:spPr>
          <a:xfrm>
            <a:off x="990600" y="4635500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Frequentist perspective can be awkward for some inference problems</a:t>
            </a:r>
          </a:p>
        </p:txBody>
      </p:sp>
      <p:sp>
        <p:nvSpPr>
          <p:cNvPr id="1375" name="Shape 1375"/>
          <p:cNvSpPr/>
          <p:nvPr/>
        </p:nvSpPr>
        <p:spPr>
          <a:xfrm>
            <a:off x="990600" y="5016500"/>
            <a:ext cx="8534401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Less amenable to EDA scenarios</a:t>
            </a:r>
          </a:p>
        </p:txBody>
      </p:sp>
      <p:sp>
        <p:nvSpPr>
          <p:cNvPr id="1376" name="Shape 1376"/>
          <p:cNvSpPr/>
          <p:nvPr/>
        </p:nvSpPr>
        <p:spPr>
          <a:xfrm>
            <a:off x="990600" y="5397500"/>
            <a:ext cx="8534401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b="1"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Accommodating uncertainty can be less than natural</a:t>
            </a:r>
          </a:p>
        </p:txBody>
      </p:sp>
      <p:sp>
        <p:nvSpPr>
          <p:cNvPr id="1377" name="Shape 1377"/>
          <p:cNvSpPr/>
          <p:nvPr/>
        </p:nvSpPr>
        <p:spPr>
          <a:xfrm>
            <a:off x="991889" y="2469021"/>
            <a:ext cx="362925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asymptotically efficient estimator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Shape 1379"/>
          <p:cNvSpPr/>
          <p:nvPr/>
        </p:nvSpPr>
        <p:spPr>
          <a:xfrm>
            <a:off x="979189" y="127297"/>
            <a:ext cx="820162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Maximum Likelihood and Bayesian Inference</a:t>
            </a:r>
          </a:p>
        </p:txBody>
      </p:sp>
      <p:sp>
        <p:nvSpPr>
          <p:cNvPr id="1380" name="Shape 1380"/>
          <p:cNvSpPr/>
          <p:nvPr/>
        </p:nvSpPr>
        <p:spPr>
          <a:xfrm>
            <a:off x="635000" y="1397000"/>
            <a:ext cx="8890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Maximum-likelihood perspective on parameters:</a:t>
            </a:r>
          </a:p>
        </p:txBody>
      </p:sp>
      <p:sp>
        <p:nvSpPr>
          <p:cNvPr id="1381" name="Shape 1381"/>
          <p:cNvSpPr/>
          <p:nvPr/>
        </p:nvSpPr>
        <p:spPr>
          <a:xfrm>
            <a:off x="990600" y="1841500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Data are random variables, but the parameters are fixed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Shape 1383"/>
          <p:cNvSpPr/>
          <p:nvPr/>
        </p:nvSpPr>
        <p:spPr>
          <a:xfrm>
            <a:off x="979189" y="127297"/>
            <a:ext cx="820162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Maximum Likelihood and Bayesian Inference</a:t>
            </a:r>
          </a:p>
        </p:txBody>
      </p:sp>
      <p:sp>
        <p:nvSpPr>
          <p:cNvPr id="1384" name="Shape 1384"/>
          <p:cNvSpPr/>
          <p:nvPr/>
        </p:nvSpPr>
        <p:spPr>
          <a:xfrm>
            <a:off x="635000" y="1397000"/>
            <a:ext cx="8890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Maximum-likelihood perspective on parameters:</a:t>
            </a:r>
          </a:p>
        </p:txBody>
      </p:sp>
      <p:sp>
        <p:nvSpPr>
          <p:cNvPr id="1385" name="Shape 1385"/>
          <p:cNvSpPr/>
          <p:nvPr/>
        </p:nvSpPr>
        <p:spPr>
          <a:xfrm>
            <a:off x="990600" y="1841500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Data are random variables, but the parameters are fixed</a:t>
            </a:r>
          </a:p>
        </p:txBody>
      </p:sp>
      <p:sp>
        <p:nvSpPr>
          <p:cNvPr id="1386" name="Shape 1386"/>
          <p:cNvSpPr/>
          <p:nvPr/>
        </p:nvSpPr>
        <p:spPr>
          <a:xfrm>
            <a:off x="635000" y="2324100"/>
            <a:ext cx="8890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perspective on parameters:</a:t>
            </a:r>
          </a:p>
        </p:txBody>
      </p:sp>
      <p:sp>
        <p:nvSpPr>
          <p:cNvPr id="1387" name="Shape 1387"/>
          <p:cNvSpPr/>
          <p:nvPr/>
        </p:nvSpPr>
        <p:spPr>
          <a:xfrm>
            <a:off x="990600" y="2768600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Data are random variables, and so are the model parameters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Shape 1389"/>
          <p:cNvSpPr/>
          <p:nvPr/>
        </p:nvSpPr>
        <p:spPr>
          <a:xfrm>
            <a:off x="979189" y="127297"/>
            <a:ext cx="820162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Maximum Likelihood and Bayesian Inference</a:t>
            </a:r>
          </a:p>
        </p:txBody>
      </p:sp>
      <p:sp>
        <p:nvSpPr>
          <p:cNvPr id="1390" name="Shape 1390"/>
          <p:cNvSpPr/>
          <p:nvPr/>
        </p:nvSpPr>
        <p:spPr>
          <a:xfrm>
            <a:off x="635000" y="1397000"/>
            <a:ext cx="8890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Maximum-likelihood perspective on parameters:</a:t>
            </a:r>
          </a:p>
        </p:txBody>
      </p:sp>
      <p:sp>
        <p:nvSpPr>
          <p:cNvPr id="1391" name="Shape 1391"/>
          <p:cNvSpPr/>
          <p:nvPr/>
        </p:nvSpPr>
        <p:spPr>
          <a:xfrm>
            <a:off x="990600" y="1841500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Data are random variables, but the parameters are fixed</a:t>
            </a:r>
          </a:p>
        </p:txBody>
      </p:sp>
      <p:sp>
        <p:nvSpPr>
          <p:cNvPr id="1392" name="Shape 1392"/>
          <p:cNvSpPr/>
          <p:nvPr/>
        </p:nvSpPr>
        <p:spPr>
          <a:xfrm>
            <a:off x="635000" y="2324100"/>
            <a:ext cx="8890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perspective on parameters:</a:t>
            </a:r>
          </a:p>
        </p:txBody>
      </p:sp>
      <p:sp>
        <p:nvSpPr>
          <p:cNvPr id="1393" name="Shape 1393"/>
          <p:cNvSpPr/>
          <p:nvPr/>
        </p:nvSpPr>
        <p:spPr>
          <a:xfrm>
            <a:off x="990600" y="2768600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Data are random variables, and so are the model parameters</a:t>
            </a:r>
          </a:p>
        </p:txBody>
      </p:sp>
      <p:sp>
        <p:nvSpPr>
          <p:cNvPr id="1394" name="Shape 1394"/>
          <p:cNvSpPr/>
          <p:nvPr/>
        </p:nvSpPr>
        <p:spPr>
          <a:xfrm>
            <a:off x="990600" y="3187700"/>
            <a:ext cx="8534401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If we treat the parameters are random variables, what do we have to specify?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Shape 1396"/>
          <p:cNvSpPr/>
          <p:nvPr/>
        </p:nvSpPr>
        <p:spPr>
          <a:xfrm>
            <a:off x="3283247" y="127297"/>
            <a:ext cx="359350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  <p:sp>
        <p:nvSpPr>
          <p:cNvPr id="1397" name="Shape 1397"/>
          <p:cNvSpPr/>
          <p:nvPr/>
        </p:nvSpPr>
        <p:spPr>
          <a:xfrm>
            <a:off x="635000" y="1397000"/>
            <a:ext cx="8890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A priori</a:t>
            </a:r>
            <a:r>
              <a:t>…</a:t>
            </a:r>
          </a:p>
        </p:txBody>
      </p:sp>
      <p:sp>
        <p:nvSpPr>
          <p:cNvPr id="1398" name="Shape 1398"/>
          <p:cNvSpPr/>
          <p:nvPr/>
        </p:nvSpPr>
        <p:spPr>
          <a:xfrm>
            <a:off x="990600" y="1841500"/>
            <a:ext cx="8697681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We usually (</a:t>
            </a:r>
            <a:r>
              <a:rPr i="1">
                <a:solidFill>
                  <a:srgbClr val="424242"/>
                </a:solidFill>
              </a:rPr>
              <a:t>i.e.</a:t>
            </a:r>
            <a:r>
              <a:rPr>
                <a:solidFill>
                  <a:srgbClr val="424242"/>
                </a:solidFill>
              </a:rPr>
              <a:t>, always) have prior beliefs, so why not be explicit about it?</a:t>
            </a:r>
          </a:p>
        </p:txBody>
      </p:sp>
      <p:sp>
        <p:nvSpPr>
          <p:cNvPr id="1399" name="Shape 1399"/>
          <p:cNvSpPr/>
          <p:nvPr/>
        </p:nvSpPr>
        <p:spPr>
          <a:xfrm>
            <a:off x="990600" y="2159000"/>
            <a:ext cx="801821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this is consistent with making assumptions clear (model-based inference)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Shape 1401"/>
          <p:cNvSpPr/>
          <p:nvPr/>
        </p:nvSpPr>
        <p:spPr>
          <a:xfrm>
            <a:off x="3283247" y="127297"/>
            <a:ext cx="359350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  <p:sp>
        <p:nvSpPr>
          <p:cNvPr id="1402" name="Shape 1402"/>
          <p:cNvSpPr/>
          <p:nvPr/>
        </p:nvSpPr>
        <p:spPr>
          <a:xfrm>
            <a:off x="635000" y="1397000"/>
            <a:ext cx="8890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A priori</a:t>
            </a:r>
            <a:r>
              <a:t>…</a:t>
            </a:r>
          </a:p>
        </p:txBody>
      </p:sp>
      <p:sp>
        <p:nvSpPr>
          <p:cNvPr id="1403" name="Shape 1403"/>
          <p:cNvSpPr/>
          <p:nvPr/>
        </p:nvSpPr>
        <p:spPr>
          <a:xfrm>
            <a:off x="990600" y="1841500"/>
            <a:ext cx="8697681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We usually (</a:t>
            </a:r>
            <a:r>
              <a:rPr i="1">
                <a:solidFill>
                  <a:srgbClr val="424242"/>
                </a:solidFill>
              </a:rPr>
              <a:t>i.e.</a:t>
            </a:r>
            <a:r>
              <a:rPr>
                <a:solidFill>
                  <a:srgbClr val="424242"/>
                </a:solidFill>
              </a:rPr>
              <a:t>, always) have prior beliefs, so why not be explicit about it?</a:t>
            </a:r>
          </a:p>
        </p:txBody>
      </p:sp>
      <p:sp>
        <p:nvSpPr>
          <p:cNvPr id="1404" name="Shape 1404"/>
          <p:cNvSpPr/>
          <p:nvPr/>
        </p:nvSpPr>
        <p:spPr>
          <a:xfrm>
            <a:off x="990600" y="2159000"/>
            <a:ext cx="801821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this is consistent with making assumptions clear (model-based inference)</a:t>
            </a:r>
          </a:p>
        </p:txBody>
      </p:sp>
      <p:sp>
        <p:nvSpPr>
          <p:cNvPr id="1405" name="Shape 1405"/>
          <p:cNvSpPr/>
          <p:nvPr/>
        </p:nvSpPr>
        <p:spPr>
          <a:xfrm>
            <a:off x="990600" y="2603500"/>
            <a:ext cx="8697681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When relevant prior information is available, it can be naturally incorporated </a:t>
            </a:r>
          </a:p>
        </p:txBody>
      </p:sp>
      <p:sp>
        <p:nvSpPr>
          <p:cNvPr id="1406" name="Shape 1406"/>
          <p:cNvSpPr/>
          <p:nvPr/>
        </p:nvSpPr>
        <p:spPr>
          <a:xfrm>
            <a:off x="990600" y="2921000"/>
            <a:ext cx="801821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this is consistent with the way we behave as rational beings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Shape 1408"/>
          <p:cNvSpPr/>
          <p:nvPr/>
        </p:nvSpPr>
        <p:spPr>
          <a:xfrm>
            <a:off x="3283247" y="127297"/>
            <a:ext cx="359350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  <p:sp>
        <p:nvSpPr>
          <p:cNvPr id="1409" name="Shape 1409"/>
          <p:cNvSpPr/>
          <p:nvPr/>
        </p:nvSpPr>
        <p:spPr>
          <a:xfrm>
            <a:off x="635000" y="1397000"/>
            <a:ext cx="8890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A priori</a:t>
            </a:r>
            <a:r>
              <a:t>…</a:t>
            </a:r>
          </a:p>
        </p:txBody>
      </p:sp>
      <p:sp>
        <p:nvSpPr>
          <p:cNvPr id="1410" name="Shape 1410"/>
          <p:cNvSpPr/>
          <p:nvPr/>
        </p:nvSpPr>
        <p:spPr>
          <a:xfrm>
            <a:off x="990600" y="1841500"/>
            <a:ext cx="8697681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We usually (</a:t>
            </a:r>
            <a:r>
              <a:rPr i="1">
                <a:solidFill>
                  <a:srgbClr val="424242"/>
                </a:solidFill>
              </a:rPr>
              <a:t>i.e.</a:t>
            </a:r>
            <a:r>
              <a:rPr>
                <a:solidFill>
                  <a:srgbClr val="424242"/>
                </a:solidFill>
              </a:rPr>
              <a:t>, always) have prior beliefs, so why not be explicit about it?</a:t>
            </a:r>
          </a:p>
        </p:txBody>
      </p:sp>
      <p:sp>
        <p:nvSpPr>
          <p:cNvPr id="1411" name="Shape 1411"/>
          <p:cNvSpPr/>
          <p:nvPr/>
        </p:nvSpPr>
        <p:spPr>
          <a:xfrm>
            <a:off x="990600" y="2159000"/>
            <a:ext cx="801821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this is consistent with making assumptions clear (model-based inference)</a:t>
            </a:r>
          </a:p>
        </p:txBody>
      </p:sp>
      <p:sp>
        <p:nvSpPr>
          <p:cNvPr id="1412" name="Shape 1412"/>
          <p:cNvSpPr/>
          <p:nvPr/>
        </p:nvSpPr>
        <p:spPr>
          <a:xfrm>
            <a:off x="990600" y="2603500"/>
            <a:ext cx="8697681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When relevant prior information is available, it can be naturally incorporated </a:t>
            </a:r>
          </a:p>
        </p:txBody>
      </p:sp>
      <p:sp>
        <p:nvSpPr>
          <p:cNvPr id="1413" name="Shape 1413"/>
          <p:cNvSpPr/>
          <p:nvPr/>
        </p:nvSpPr>
        <p:spPr>
          <a:xfrm>
            <a:off x="990600" y="2921000"/>
            <a:ext cx="801821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this is consistent with the way we behave as rational beings</a:t>
            </a:r>
          </a:p>
        </p:txBody>
      </p:sp>
      <p:sp>
        <p:nvSpPr>
          <p:cNvPr id="1414" name="Shape 1414"/>
          <p:cNvSpPr/>
          <p:nvPr/>
        </p:nvSpPr>
        <p:spPr>
          <a:xfrm>
            <a:off x="990600" y="3429000"/>
            <a:ext cx="8697681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It can be non-trivial to specify our prior beliefs as probability distributions</a:t>
            </a:r>
          </a:p>
        </p:txBody>
      </p:sp>
      <p:sp>
        <p:nvSpPr>
          <p:cNvPr id="1415" name="Shape 1415"/>
          <p:cNvSpPr/>
          <p:nvPr/>
        </p:nvSpPr>
        <p:spPr>
          <a:xfrm>
            <a:off x="990600" y="3746500"/>
            <a:ext cx="801821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we might attempt to define vague priors in some cases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Shape 1417"/>
          <p:cNvSpPr/>
          <p:nvPr/>
        </p:nvSpPr>
        <p:spPr>
          <a:xfrm>
            <a:off x="3283247" y="127297"/>
            <a:ext cx="359350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  <p:sp>
        <p:nvSpPr>
          <p:cNvPr id="1418" name="Shape 1418"/>
          <p:cNvSpPr/>
          <p:nvPr/>
        </p:nvSpPr>
        <p:spPr>
          <a:xfrm>
            <a:off x="635000" y="1397000"/>
            <a:ext cx="8890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A priori</a:t>
            </a:r>
            <a:r>
              <a:t>…</a:t>
            </a:r>
          </a:p>
        </p:txBody>
      </p:sp>
      <p:sp>
        <p:nvSpPr>
          <p:cNvPr id="1419" name="Shape 1419"/>
          <p:cNvSpPr/>
          <p:nvPr/>
        </p:nvSpPr>
        <p:spPr>
          <a:xfrm>
            <a:off x="990600" y="1841500"/>
            <a:ext cx="8697681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We usually (</a:t>
            </a:r>
            <a:r>
              <a:rPr i="1">
                <a:solidFill>
                  <a:srgbClr val="424242"/>
                </a:solidFill>
              </a:rPr>
              <a:t>i.e.</a:t>
            </a:r>
            <a:r>
              <a:rPr>
                <a:solidFill>
                  <a:srgbClr val="424242"/>
                </a:solidFill>
              </a:rPr>
              <a:t>, always) have prior beliefs, so why not be explicit about it?</a:t>
            </a:r>
          </a:p>
        </p:txBody>
      </p:sp>
      <p:sp>
        <p:nvSpPr>
          <p:cNvPr id="1420" name="Shape 1420"/>
          <p:cNvSpPr/>
          <p:nvPr/>
        </p:nvSpPr>
        <p:spPr>
          <a:xfrm>
            <a:off x="990600" y="2159000"/>
            <a:ext cx="801821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this is consistent with making assumptions clear (model-based inference)</a:t>
            </a:r>
          </a:p>
        </p:txBody>
      </p:sp>
      <p:sp>
        <p:nvSpPr>
          <p:cNvPr id="1421" name="Shape 1421"/>
          <p:cNvSpPr/>
          <p:nvPr/>
        </p:nvSpPr>
        <p:spPr>
          <a:xfrm>
            <a:off x="990600" y="2603500"/>
            <a:ext cx="8697681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When relevant prior information is available, it can be naturally incorporated </a:t>
            </a:r>
          </a:p>
        </p:txBody>
      </p:sp>
      <p:sp>
        <p:nvSpPr>
          <p:cNvPr id="1422" name="Shape 1422"/>
          <p:cNvSpPr/>
          <p:nvPr/>
        </p:nvSpPr>
        <p:spPr>
          <a:xfrm>
            <a:off x="990600" y="2921000"/>
            <a:ext cx="801821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this is consistent with the way we behave as rational beings</a:t>
            </a:r>
          </a:p>
        </p:txBody>
      </p:sp>
      <p:sp>
        <p:nvSpPr>
          <p:cNvPr id="1423" name="Shape 1423"/>
          <p:cNvSpPr/>
          <p:nvPr/>
        </p:nvSpPr>
        <p:spPr>
          <a:xfrm>
            <a:off x="990600" y="3429000"/>
            <a:ext cx="8697681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It can be non-trivial to specify our prior beliefs as probability distributions</a:t>
            </a:r>
          </a:p>
        </p:txBody>
      </p:sp>
      <p:sp>
        <p:nvSpPr>
          <p:cNvPr id="1424" name="Shape 1424"/>
          <p:cNvSpPr/>
          <p:nvPr/>
        </p:nvSpPr>
        <p:spPr>
          <a:xfrm>
            <a:off x="990600" y="3746500"/>
            <a:ext cx="801821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we might attempt to define vague priors in some cases</a:t>
            </a:r>
          </a:p>
        </p:txBody>
      </p:sp>
      <p:sp>
        <p:nvSpPr>
          <p:cNvPr id="1425" name="Shape 1425"/>
          <p:cNvSpPr/>
          <p:nvPr/>
        </p:nvSpPr>
        <p:spPr>
          <a:xfrm>
            <a:off x="990600" y="4064000"/>
            <a:ext cx="8890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we can (and should) assess the impact of our prior assumptions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/>
        </p:nvSpPr>
        <p:spPr>
          <a:xfrm>
            <a:off x="4379019" y="139997"/>
            <a:ext cx="140196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Outline</a:t>
            </a:r>
          </a:p>
        </p:txBody>
      </p:sp>
      <p:sp>
        <p:nvSpPr>
          <p:cNvPr id="291" name="Shape 291"/>
          <p:cNvSpPr/>
          <p:nvPr/>
        </p:nvSpPr>
        <p:spPr>
          <a:xfrm>
            <a:off x="152400" y="1257300"/>
            <a:ext cx="469900" cy="342900"/>
          </a:xfrm>
          <a:prstGeom prst="rightArrow">
            <a:avLst>
              <a:gd name="adj1" fmla="val 54395"/>
              <a:gd name="adj2" fmla="val 70415"/>
            </a:avLst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127000" dist="508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2" name="Shape 292"/>
          <p:cNvSpPr/>
          <p:nvPr/>
        </p:nvSpPr>
        <p:spPr>
          <a:xfrm>
            <a:off x="635000" y="1208723"/>
            <a:ext cx="80010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I. Introduction to Bayesian inference</a:t>
            </a:r>
          </a:p>
        </p:txBody>
      </p:sp>
      <p:sp>
        <p:nvSpPr>
          <p:cNvPr id="293" name="Shape 293"/>
          <p:cNvSpPr/>
          <p:nvPr/>
        </p:nvSpPr>
        <p:spPr>
          <a:xfrm>
            <a:off x="635000" y="4345623"/>
            <a:ext cx="80010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III. Numerical algorithms for Bayesian inference</a:t>
            </a:r>
          </a:p>
        </p:txBody>
      </p:sp>
      <p:sp>
        <p:nvSpPr>
          <p:cNvPr id="294" name="Shape 294"/>
          <p:cNvSpPr/>
          <p:nvPr/>
        </p:nvSpPr>
        <p:spPr>
          <a:xfrm>
            <a:off x="990600" y="47266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Markov-chain Monte Carlo (MCMC)</a:t>
            </a:r>
          </a:p>
        </p:txBody>
      </p:sp>
      <p:sp>
        <p:nvSpPr>
          <p:cNvPr id="295" name="Shape 295"/>
          <p:cNvSpPr/>
          <p:nvPr/>
        </p:nvSpPr>
        <p:spPr>
          <a:xfrm>
            <a:off x="1371600" y="50441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Metropolis-Hastings algorithm</a:t>
            </a:r>
          </a:p>
        </p:txBody>
      </p:sp>
      <p:sp>
        <p:nvSpPr>
          <p:cNvPr id="296" name="Shape 296"/>
          <p:cNvSpPr/>
          <p:nvPr/>
        </p:nvSpPr>
        <p:spPr>
          <a:xfrm>
            <a:off x="1371600" y="53616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Metropolis-Coupled algorithm</a:t>
            </a:r>
          </a:p>
        </p:txBody>
      </p:sp>
      <p:sp>
        <p:nvSpPr>
          <p:cNvPr id="297" name="Shape 297"/>
          <p:cNvSpPr/>
          <p:nvPr/>
        </p:nvSpPr>
        <p:spPr>
          <a:xfrm>
            <a:off x="990600" y="15897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Becoming fascinated with posteriors:</a:t>
            </a:r>
          </a:p>
        </p:txBody>
      </p:sp>
      <p:sp>
        <p:nvSpPr>
          <p:cNvPr id="298" name="Shape 298"/>
          <p:cNvSpPr/>
          <p:nvPr/>
        </p:nvSpPr>
        <p:spPr>
          <a:xfrm>
            <a:off x="1371600" y="19072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Deriving Bayes theorem</a:t>
            </a:r>
          </a:p>
        </p:txBody>
      </p:sp>
      <p:sp>
        <p:nvSpPr>
          <p:cNvPr id="299" name="Shape 299"/>
          <p:cNvSpPr/>
          <p:nvPr/>
        </p:nvSpPr>
        <p:spPr>
          <a:xfrm>
            <a:off x="1371600" y="25422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 of phylogeny</a:t>
            </a:r>
          </a:p>
        </p:txBody>
      </p:sp>
      <p:sp>
        <p:nvSpPr>
          <p:cNvPr id="300" name="Shape 300"/>
          <p:cNvSpPr/>
          <p:nvPr/>
        </p:nvSpPr>
        <p:spPr>
          <a:xfrm>
            <a:off x="990600" y="3443923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What’s the deal with priors?</a:t>
            </a:r>
          </a:p>
        </p:txBody>
      </p:sp>
      <p:sp>
        <p:nvSpPr>
          <p:cNvPr id="301" name="Shape 301"/>
          <p:cNvSpPr/>
          <p:nvPr/>
        </p:nvSpPr>
        <p:spPr>
          <a:xfrm>
            <a:off x="635000" y="3062923"/>
            <a:ext cx="80010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II. The Bayesian hard sell</a:t>
            </a:r>
          </a:p>
        </p:txBody>
      </p:sp>
      <p:sp>
        <p:nvSpPr>
          <p:cNvPr id="302" name="Shape 302"/>
          <p:cNvSpPr/>
          <p:nvPr/>
        </p:nvSpPr>
        <p:spPr>
          <a:xfrm>
            <a:off x="990600" y="3824923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Learning to embrace your inner Bayesian</a:t>
            </a:r>
          </a:p>
        </p:txBody>
      </p:sp>
      <p:sp>
        <p:nvSpPr>
          <p:cNvPr id="303" name="Shape 303"/>
          <p:cNvSpPr/>
          <p:nvPr/>
        </p:nvSpPr>
        <p:spPr>
          <a:xfrm>
            <a:off x="990600" y="57426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Summarizing posterior samples</a:t>
            </a:r>
          </a:p>
        </p:txBody>
      </p:sp>
      <p:sp>
        <p:nvSpPr>
          <p:cNvPr id="304" name="Shape 304"/>
          <p:cNvSpPr/>
          <p:nvPr/>
        </p:nvSpPr>
        <p:spPr>
          <a:xfrm>
            <a:off x="1371600" y="22247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Two non-phylogenetic examples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Shape 1427"/>
          <p:cNvSpPr/>
          <p:nvPr/>
        </p:nvSpPr>
        <p:spPr>
          <a:xfrm>
            <a:off x="3283247" y="127297"/>
            <a:ext cx="359350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  <p:sp>
        <p:nvSpPr>
          <p:cNvPr id="1428" name="Shape 1428"/>
          <p:cNvSpPr/>
          <p:nvPr/>
        </p:nvSpPr>
        <p:spPr>
          <a:xfrm>
            <a:off x="635000" y="1397000"/>
            <a:ext cx="8890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A priori</a:t>
            </a:r>
            <a:r>
              <a:t>…</a:t>
            </a:r>
          </a:p>
        </p:txBody>
      </p:sp>
      <p:sp>
        <p:nvSpPr>
          <p:cNvPr id="1429" name="Shape 1429"/>
          <p:cNvSpPr/>
          <p:nvPr/>
        </p:nvSpPr>
        <p:spPr>
          <a:xfrm>
            <a:off x="990600" y="1841500"/>
            <a:ext cx="8697681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We usually (</a:t>
            </a:r>
            <a:r>
              <a:rPr i="1">
                <a:solidFill>
                  <a:srgbClr val="424242"/>
                </a:solidFill>
              </a:rPr>
              <a:t>i.e.</a:t>
            </a:r>
            <a:r>
              <a:rPr>
                <a:solidFill>
                  <a:srgbClr val="424242"/>
                </a:solidFill>
              </a:rPr>
              <a:t>, always) have prior beliefs, so why not be explicit about it?</a:t>
            </a:r>
          </a:p>
        </p:txBody>
      </p:sp>
      <p:sp>
        <p:nvSpPr>
          <p:cNvPr id="1430" name="Shape 1430"/>
          <p:cNvSpPr/>
          <p:nvPr/>
        </p:nvSpPr>
        <p:spPr>
          <a:xfrm>
            <a:off x="990600" y="2159000"/>
            <a:ext cx="801821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this is consistent with making assumptions clear (model-based inference)</a:t>
            </a:r>
          </a:p>
        </p:txBody>
      </p:sp>
      <p:sp>
        <p:nvSpPr>
          <p:cNvPr id="1431" name="Shape 1431"/>
          <p:cNvSpPr/>
          <p:nvPr/>
        </p:nvSpPr>
        <p:spPr>
          <a:xfrm>
            <a:off x="990600" y="2603500"/>
            <a:ext cx="8697681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When relevant prior information is available, it can be naturally incorporated </a:t>
            </a:r>
          </a:p>
        </p:txBody>
      </p:sp>
      <p:sp>
        <p:nvSpPr>
          <p:cNvPr id="1432" name="Shape 1432"/>
          <p:cNvSpPr/>
          <p:nvPr/>
        </p:nvSpPr>
        <p:spPr>
          <a:xfrm>
            <a:off x="990600" y="2921000"/>
            <a:ext cx="801821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this is consistent with the way we behave as rational beings</a:t>
            </a:r>
          </a:p>
        </p:txBody>
      </p:sp>
      <p:sp>
        <p:nvSpPr>
          <p:cNvPr id="1433" name="Shape 1433"/>
          <p:cNvSpPr/>
          <p:nvPr/>
        </p:nvSpPr>
        <p:spPr>
          <a:xfrm>
            <a:off x="990600" y="3429000"/>
            <a:ext cx="8697681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It can be non-trivial to specify our prior beliefs as probability distributions</a:t>
            </a:r>
          </a:p>
        </p:txBody>
      </p:sp>
      <p:sp>
        <p:nvSpPr>
          <p:cNvPr id="1434" name="Shape 1434"/>
          <p:cNvSpPr/>
          <p:nvPr/>
        </p:nvSpPr>
        <p:spPr>
          <a:xfrm>
            <a:off x="990600" y="3746500"/>
            <a:ext cx="801821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we might attempt to define vague priors in some cases</a:t>
            </a:r>
          </a:p>
        </p:txBody>
      </p:sp>
      <p:sp>
        <p:nvSpPr>
          <p:cNvPr id="1435" name="Shape 1435"/>
          <p:cNvSpPr/>
          <p:nvPr/>
        </p:nvSpPr>
        <p:spPr>
          <a:xfrm>
            <a:off x="990600" y="4064000"/>
            <a:ext cx="8890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we can (and should) assess the impact of our prior assumptions</a:t>
            </a:r>
          </a:p>
        </p:txBody>
      </p:sp>
      <p:sp>
        <p:nvSpPr>
          <p:cNvPr id="1436" name="Shape 1436"/>
          <p:cNvSpPr/>
          <p:nvPr/>
        </p:nvSpPr>
        <p:spPr>
          <a:xfrm>
            <a:off x="990600" y="4572000"/>
            <a:ext cx="8697681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Concerns about the prior sensitivity are largely philosophical</a:t>
            </a:r>
          </a:p>
        </p:txBody>
      </p:sp>
      <p:sp>
        <p:nvSpPr>
          <p:cNvPr id="1437" name="Shape 1437"/>
          <p:cNvSpPr/>
          <p:nvPr/>
        </p:nvSpPr>
        <p:spPr>
          <a:xfrm>
            <a:off x="990600" y="4889500"/>
            <a:ext cx="801821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posterior is typically dominated by the likelihood function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Shape 1439"/>
          <p:cNvSpPr/>
          <p:nvPr/>
        </p:nvSpPr>
        <p:spPr>
          <a:xfrm>
            <a:off x="3283247" y="127297"/>
            <a:ext cx="359350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  <p:sp>
        <p:nvSpPr>
          <p:cNvPr id="1440" name="Shape 1440"/>
          <p:cNvSpPr/>
          <p:nvPr/>
        </p:nvSpPr>
        <p:spPr>
          <a:xfrm>
            <a:off x="635000" y="1397000"/>
            <a:ext cx="8890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A priori</a:t>
            </a:r>
            <a:r>
              <a:t>…</a:t>
            </a:r>
          </a:p>
        </p:txBody>
      </p:sp>
      <p:sp>
        <p:nvSpPr>
          <p:cNvPr id="1441" name="Shape 1441"/>
          <p:cNvSpPr/>
          <p:nvPr/>
        </p:nvSpPr>
        <p:spPr>
          <a:xfrm>
            <a:off x="990600" y="1841500"/>
            <a:ext cx="8697681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We usually (</a:t>
            </a:r>
            <a:r>
              <a:rPr i="1">
                <a:solidFill>
                  <a:srgbClr val="424242"/>
                </a:solidFill>
              </a:rPr>
              <a:t>i.e.</a:t>
            </a:r>
            <a:r>
              <a:rPr>
                <a:solidFill>
                  <a:srgbClr val="424242"/>
                </a:solidFill>
              </a:rPr>
              <a:t>, always) have prior beliefs, so why not be explicit about it?</a:t>
            </a:r>
          </a:p>
        </p:txBody>
      </p:sp>
      <p:sp>
        <p:nvSpPr>
          <p:cNvPr id="1442" name="Shape 1442"/>
          <p:cNvSpPr/>
          <p:nvPr/>
        </p:nvSpPr>
        <p:spPr>
          <a:xfrm>
            <a:off x="990600" y="2159000"/>
            <a:ext cx="801821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this is consistent with making assumptions clear (model-based inference)</a:t>
            </a:r>
          </a:p>
        </p:txBody>
      </p:sp>
      <p:sp>
        <p:nvSpPr>
          <p:cNvPr id="1443" name="Shape 1443"/>
          <p:cNvSpPr/>
          <p:nvPr/>
        </p:nvSpPr>
        <p:spPr>
          <a:xfrm>
            <a:off x="990600" y="2603500"/>
            <a:ext cx="8697681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When relevant prior information is available, it can be naturally incorporated </a:t>
            </a:r>
          </a:p>
        </p:txBody>
      </p:sp>
      <p:sp>
        <p:nvSpPr>
          <p:cNvPr id="1444" name="Shape 1444"/>
          <p:cNvSpPr/>
          <p:nvPr/>
        </p:nvSpPr>
        <p:spPr>
          <a:xfrm>
            <a:off x="990600" y="2921000"/>
            <a:ext cx="801821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this is consistent with the way we behave as rational beings</a:t>
            </a:r>
          </a:p>
        </p:txBody>
      </p:sp>
      <p:sp>
        <p:nvSpPr>
          <p:cNvPr id="1445" name="Shape 1445"/>
          <p:cNvSpPr/>
          <p:nvPr/>
        </p:nvSpPr>
        <p:spPr>
          <a:xfrm>
            <a:off x="990600" y="3429000"/>
            <a:ext cx="8697681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It can be non-trivial to specify our prior beliefs as probability distributions</a:t>
            </a:r>
          </a:p>
        </p:txBody>
      </p:sp>
      <p:sp>
        <p:nvSpPr>
          <p:cNvPr id="1446" name="Shape 1446"/>
          <p:cNvSpPr/>
          <p:nvPr/>
        </p:nvSpPr>
        <p:spPr>
          <a:xfrm>
            <a:off x="990600" y="3746500"/>
            <a:ext cx="801821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we might attempt to define vague priors in some cases</a:t>
            </a:r>
          </a:p>
        </p:txBody>
      </p:sp>
      <p:sp>
        <p:nvSpPr>
          <p:cNvPr id="1447" name="Shape 1447"/>
          <p:cNvSpPr/>
          <p:nvPr/>
        </p:nvSpPr>
        <p:spPr>
          <a:xfrm>
            <a:off x="990600" y="4064000"/>
            <a:ext cx="8890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we can (and should) assess the impact of our prior assumptions</a:t>
            </a:r>
          </a:p>
        </p:txBody>
      </p:sp>
      <p:sp>
        <p:nvSpPr>
          <p:cNvPr id="1448" name="Shape 1448"/>
          <p:cNvSpPr/>
          <p:nvPr/>
        </p:nvSpPr>
        <p:spPr>
          <a:xfrm>
            <a:off x="990600" y="4572000"/>
            <a:ext cx="8697681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Concerns about the prior sensitivity are largely philosophical</a:t>
            </a:r>
          </a:p>
        </p:txBody>
      </p:sp>
      <p:sp>
        <p:nvSpPr>
          <p:cNvPr id="1449" name="Shape 1449"/>
          <p:cNvSpPr/>
          <p:nvPr/>
        </p:nvSpPr>
        <p:spPr>
          <a:xfrm>
            <a:off x="990600" y="4889500"/>
            <a:ext cx="801821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posterior is typically dominated by the likelihood function</a:t>
            </a:r>
          </a:p>
        </p:txBody>
      </p:sp>
      <p:sp>
        <p:nvSpPr>
          <p:cNvPr id="1450" name="Shape 1450"/>
          <p:cNvSpPr/>
          <p:nvPr/>
        </p:nvSpPr>
        <p:spPr>
          <a:xfrm>
            <a:off x="990600" y="5207000"/>
            <a:ext cx="8595208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when this is not the case, the ability to detect prior sensitivity is a good thing!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2" name="cove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583"/>
            <a:ext cx="10160000" cy="75886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Shape 1454"/>
          <p:cNvSpPr/>
          <p:nvPr/>
        </p:nvSpPr>
        <p:spPr>
          <a:xfrm>
            <a:off x="4379019" y="139997"/>
            <a:ext cx="140196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Outline</a:t>
            </a:r>
          </a:p>
        </p:txBody>
      </p:sp>
      <p:sp>
        <p:nvSpPr>
          <p:cNvPr id="1455" name="Shape 1455"/>
          <p:cNvSpPr/>
          <p:nvPr/>
        </p:nvSpPr>
        <p:spPr>
          <a:xfrm>
            <a:off x="139498" y="3094673"/>
            <a:ext cx="469901" cy="342901"/>
          </a:xfrm>
          <a:prstGeom prst="rightArrow">
            <a:avLst>
              <a:gd name="adj1" fmla="val 54395"/>
              <a:gd name="adj2" fmla="val 70415"/>
            </a:avLst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127000" dist="508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56" name="Shape 1456"/>
          <p:cNvSpPr/>
          <p:nvPr/>
        </p:nvSpPr>
        <p:spPr>
          <a:xfrm>
            <a:off x="635000" y="1208723"/>
            <a:ext cx="80010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I. Introduction to Bayesian inference</a:t>
            </a:r>
          </a:p>
        </p:txBody>
      </p:sp>
      <p:sp>
        <p:nvSpPr>
          <p:cNvPr id="1457" name="Shape 1457"/>
          <p:cNvSpPr/>
          <p:nvPr/>
        </p:nvSpPr>
        <p:spPr>
          <a:xfrm>
            <a:off x="635000" y="4345623"/>
            <a:ext cx="80010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III. Numerical algorithms for Bayesian inference</a:t>
            </a:r>
          </a:p>
        </p:txBody>
      </p:sp>
      <p:sp>
        <p:nvSpPr>
          <p:cNvPr id="1458" name="Shape 1458"/>
          <p:cNvSpPr/>
          <p:nvPr/>
        </p:nvSpPr>
        <p:spPr>
          <a:xfrm>
            <a:off x="990600" y="47266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Markov-chain Monte Carlo (MCMC)</a:t>
            </a:r>
          </a:p>
        </p:txBody>
      </p:sp>
      <p:sp>
        <p:nvSpPr>
          <p:cNvPr id="1459" name="Shape 1459"/>
          <p:cNvSpPr/>
          <p:nvPr/>
        </p:nvSpPr>
        <p:spPr>
          <a:xfrm>
            <a:off x="1371600" y="50441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Metropolis-Hastings algorithm</a:t>
            </a:r>
          </a:p>
        </p:txBody>
      </p:sp>
      <p:sp>
        <p:nvSpPr>
          <p:cNvPr id="1460" name="Shape 1460"/>
          <p:cNvSpPr/>
          <p:nvPr/>
        </p:nvSpPr>
        <p:spPr>
          <a:xfrm>
            <a:off x="1371600" y="53616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Metropolis-Coupled algorithm</a:t>
            </a:r>
          </a:p>
        </p:txBody>
      </p:sp>
      <p:sp>
        <p:nvSpPr>
          <p:cNvPr id="1461" name="Shape 1461"/>
          <p:cNvSpPr/>
          <p:nvPr/>
        </p:nvSpPr>
        <p:spPr>
          <a:xfrm>
            <a:off x="990600" y="15897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Becoming fascinated with posteriors:</a:t>
            </a:r>
          </a:p>
        </p:txBody>
      </p:sp>
      <p:sp>
        <p:nvSpPr>
          <p:cNvPr id="1462" name="Shape 1462"/>
          <p:cNvSpPr/>
          <p:nvPr/>
        </p:nvSpPr>
        <p:spPr>
          <a:xfrm>
            <a:off x="1371600" y="19072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Deriving Bayes theorem</a:t>
            </a:r>
          </a:p>
        </p:txBody>
      </p:sp>
      <p:sp>
        <p:nvSpPr>
          <p:cNvPr id="1463" name="Shape 1463"/>
          <p:cNvSpPr/>
          <p:nvPr/>
        </p:nvSpPr>
        <p:spPr>
          <a:xfrm>
            <a:off x="1371600" y="25422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 of phylogeny</a:t>
            </a:r>
          </a:p>
        </p:txBody>
      </p:sp>
      <p:sp>
        <p:nvSpPr>
          <p:cNvPr id="1464" name="Shape 1464"/>
          <p:cNvSpPr/>
          <p:nvPr/>
        </p:nvSpPr>
        <p:spPr>
          <a:xfrm>
            <a:off x="990600" y="3443923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What’s the deal with priors?</a:t>
            </a:r>
          </a:p>
        </p:txBody>
      </p:sp>
      <p:sp>
        <p:nvSpPr>
          <p:cNvPr id="1465" name="Shape 1465"/>
          <p:cNvSpPr/>
          <p:nvPr/>
        </p:nvSpPr>
        <p:spPr>
          <a:xfrm>
            <a:off x="635000" y="3062923"/>
            <a:ext cx="80010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II. The Bayesian hard sell</a:t>
            </a:r>
          </a:p>
        </p:txBody>
      </p:sp>
      <p:sp>
        <p:nvSpPr>
          <p:cNvPr id="1466" name="Shape 1466"/>
          <p:cNvSpPr/>
          <p:nvPr/>
        </p:nvSpPr>
        <p:spPr>
          <a:xfrm>
            <a:off x="990600" y="3824923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Learning to embrace your inner Bayesian</a:t>
            </a:r>
          </a:p>
        </p:txBody>
      </p:sp>
      <p:sp>
        <p:nvSpPr>
          <p:cNvPr id="1467" name="Shape 1467"/>
          <p:cNvSpPr/>
          <p:nvPr/>
        </p:nvSpPr>
        <p:spPr>
          <a:xfrm>
            <a:off x="990600" y="57426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Summarizing posterior samples</a:t>
            </a:r>
          </a:p>
        </p:txBody>
      </p:sp>
      <p:sp>
        <p:nvSpPr>
          <p:cNvPr id="1468" name="Shape 1468"/>
          <p:cNvSpPr/>
          <p:nvPr/>
        </p:nvSpPr>
        <p:spPr>
          <a:xfrm>
            <a:off x="1371600" y="22247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Two non-phylogenetic examples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Shape 1470"/>
          <p:cNvSpPr/>
          <p:nvPr/>
        </p:nvSpPr>
        <p:spPr>
          <a:xfrm>
            <a:off x="4379019" y="139997"/>
            <a:ext cx="140196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Outline</a:t>
            </a:r>
          </a:p>
        </p:txBody>
      </p:sp>
      <p:sp>
        <p:nvSpPr>
          <p:cNvPr id="1471" name="Shape 1471"/>
          <p:cNvSpPr/>
          <p:nvPr/>
        </p:nvSpPr>
        <p:spPr>
          <a:xfrm>
            <a:off x="139498" y="4377373"/>
            <a:ext cx="469901" cy="342901"/>
          </a:xfrm>
          <a:prstGeom prst="rightArrow">
            <a:avLst>
              <a:gd name="adj1" fmla="val 54395"/>
              <a:gd name="adj2" fmla="val 70415"/>
            </a:avLst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127000" dist="508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72" name="Shape 1472"/>
          <p:cNvSpPr/>
          <p:nvPr/>
        </p:nvSpPr>
        <p:spPr>
          <a:xfrm>
            <a:off x="635000" y="1208723"/>
            <a:ext cx="80010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I. Introduction to Bayesian inference</a:t>
            </a:r>
          </a:p>
        </p:txBody>
      </p:sp>
      <p:sp>
        <p:nvSpPr>
          <p:cNvPr id="1473" name="Shape 1473"/>
          <p:cNvSpPr/>
          <p:nvPr/>
        </p:nvSpPr>
        <p:spPr>
          <a:xfrm>
            <a:off x="635000" y="4345623"/>
            <a:ext cx="80010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III. Numerical algorithms for Bayesian inference</a:t>
            </a:r>
          </a:p>
        </p:txBody>
      </p:sp>
      <p:sp>
        <p:nvSpPr>
          <p:cNvPr id="1474" name="Shape 1474"/>
          <p:cNvSpPr/>
          <p:nvPr/>
        </p:nvSpPr>
        <p:spPr>
          <a:xfrm>
            <a:off x="990600" y="47266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Markov-chain Monte Carlo (MCMC)</a:t>
            </a:r>
          </a:p>
        </p:txBody>
      </p:sp>
      <p:sp>
        <p:nvSpPr>
          <p:cNvPr id="1475" name="Shape 1475"/>
          <p:cNvSpPr/>
          <p:nvPr/>
        </p:nvSpPr>
        <p:spPr>
          <a:xfrm>
            <a:off x="1371600" y="50441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Metropolis-Hastings algorithm</a:t>
            </a:r>
          </a:p>
        </p:txBody>
      </p:sp>
      <p:sp>
        <p:nvSpPr>
          <p:cNvPr id="1476" name="Shape 1476"/>
          <p:cNvSpPr/>
          <p:nvPr/>
        </p:nvSpPr>
        <p:spPr>
          <a:xfrm>
            <a:off x="1371600" y="53616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Metropolis-Coupled algorithm</a:t>
            </a:r>
          </a:p>
        </p:txBody>
      </p:sp>
      <p:sp>
        <p:nvSpPr>
          <p:cNvPr id="1477" name="Shape 1477"/>
          <p:cNvSpPr/>
          <p:nvPr/>
        </p:nvSpPr>
        <p:spPr>
          <a:xfrm>
            <a:off x="990600" y="15897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Becoming fascinated with posteriors:</a:t>
            </a:r>
          </a:p>
        </p:txBody>
      </p:sp>
      <p:sp>
        <p:nvSpPr>
          <p:cNvPr id="1478" name="Shape 1478"/>
          <p:cNvSpPr/>
          <p:nvPr/>
        </p:nvSpPr>
        <p:spPr>
          <a:xfrm>
            <a:off x="1371600" y="19072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Deriving Bayes theorem</a:t>
            </a:r>
          </a:p>
        </p:txBody>
      </p:sp>
      <p:sp>
        <p:nvSpPr>
          <p:cNvPr id="1479" name="Shape 1479"/>
          <p:cNvSpPr/>
          <p:nvPr/>
        </p:nvSpPr>
        <p:spPr>
          <a:xfrm>
            <a:off x="1371600" y="25422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 of phylogeny</a:t>
            </a:r>
          </a:p>
        </p:txBody>
      </p:sp>
      <p:sp>
        <p:nvSpPr>
          <p:cNvPr id="1480" name="Shape 1480"/>
          <p:cNvSpPr/>
          <p:nvPr/>
        </p:nvSpPr>
        <p:spPr>
          <a:xfrm>
            <a:off x="990600" y="3443923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What’s the deal with priors?</a:t>
            </a:r>
          </a:p>
        </p:txBody>
      </p:sp>
      <p:sp>
        <p:nvSpPr>
          <p:cNvPr id="1481" name="Shape 1481"/>
          <p:cNvSpPr/>
          <p:nvPr/>
        </p:nvSpPr>
        <p:spPr>
          <a:xfrm>
            <a:off x="635000" y="3062923"/>
            <a:ext cx="80010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II. The Bayesian hard sell</a:t>
            </a:r>
          </a:p>
        </p:txBody>
      </p:sp>
      <p:sp>
        <p:nvSpPr>
          <p:cNvPr id="1482" name="Shape 1482"/>
          <p:cNvSpPr/>
          <p:nvPr/>
        </p:nvSpPr>
        <p:spPr>
          <a:xfrm>
            <a:off x="990600" y="3824923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Learning to embrace your inner Bayesian</a:t>
            </a:r>
          </a:p>
        </p:txBody>
      </p:sp>
      <p:sp>
        <p:nvSpPr>
          <p:cNvPr id="1483" name="Shape 1483"/>
          <p:cNvSpPr/>
          <p:nvPr/>
        </p:nvSpPr>
        <p:spPr>
          <a:xfrm>
            <a:off x="990600" y="57426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Summarizing posterior samples</a:t>
            </a:r>
          </a:p>
        </p:txBody>
      </p:sp>
      <p:sp>
        <p:nvSpPr>
          <p:cNvPr id="1484" name="Shape 1484"/>
          <p:cNvSpPr/>
          <p:nvPr/>
        </p:nvSpPr>
        <p:spPr>
          <a:xfrm>
            <a:off x="1371600" y="2224723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Two non-phylogenetic examples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Shape 1486"/>
          <p:cNvSpPr/>
          <p:nvPr/>
        </p:nvSpPr>
        <p:spPr>
          <a:xfrm>
            <a:off x="749300" y="2667000"/>
            <a:ext cx="8636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1. Tree</a:t>
            </a:r>
          </a:p>
        </p:txBody>
      </p:sp>
      <p:sp>
        <p:nvSpPr>
          <p:cNvPr id="1487" name="Shape 1487"/>
          <p:cNvSpPr/>
          <p:nvPr/>
        </p:nvSpPr>
        <p:spPr>
          <a:xfrm>
            <a:off x="7073900" y="8267700"/>
            <a:ext cx="1066800" cy="546100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3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2100"/>
              </a:lnSpc>
              <a:tabLst>
                <a:tab pos="838200" algn="l"/>
              </a:tabLst>
              <a:defRPr sz="18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88" name="Shape 1488"/>
          <p:cNvSpPr/>
          <p:nvPr/>
        </p:nvSpPr>
        <p:spPr>
          <a:xfrm>
            <a:off x="6858000" y="7861300"/>
            <a:ext cx="2235200" cy="3302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/>
            <a:r>
              <a:t>prior probability</a:t>
            </a:r>
          </a:p>
        </p:txBody>
      </p:sp>
      <p:sp>
        <p:nvSpPr>
          <p:cNvPr id="1489" name="Shape 1489"/>
          <p:cNvSpPr/>
          <p:nvPr/>
        </p:nvSpPr>
        <p:spPr>
          <a:xfrm>
            <a:off x="279400" y="2273300"/>
            <a:ext cx="4800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II. Phylogenetic model parameters</a:t>
            </a:r>
          </a:p>
        </p:txBody>
      </p:sp>
      <p:grpSp>
        <p:nvGrpSpPr>
          <p:cNvPr id="1492" name="Group 1492"/>
          <p:cNvGrpSpPr/>
          <p:nvPr/>
        </p:nvGrpSpPr>
        <p:grpSpPr>
          <a:xfrm>
            <a:off x="1562100" y="2654300"/>
            <a:ext cx="3681186" cy="457200"/>
            <a:chOff x="0" y="0"/>
            <a:chExt cx="3681185" cy="457200"/>
          </a:xfrm>
        </p:grpSpPr>
        <p:sp>
          <p:nvSpPr>
            <p:cNvPr id="1490" name="Shape 1490"/>
            <p:cNvSpPr/>
            <p:nvPr/>
          </p:nvSpPr>
          <p:spPr>
            <a:xfrm>
              <a:off x="0" y="12700"/>
              <a:ext cx="1003300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topology</a:t>
              </a:r>
            </a:p>
          </p:txBody>
        </p:sp>
        <p:pic>
          <p:nvPicPr>
            <p:cNvPr id="1491" name="dropped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612900" y="0"/>
              <a:ext cx="2068286" cy="457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495" name="Group 1495"/>
          <p:cNvGrpSpPr/>
          <p:nvPr/>
        </p:nvGrpSpPr>
        <p:grpSpPr>
          <a:xfrm>
            <a:off x="1562100" y="3022600"/>
            <a:ext cx="3719286" cy="457200"/>
            <a:chOff x="0" y="0"/>
            <a:chExt cx="3719285" cy="457200"/>
          </a:xfrm>
        </p:grpSpPr>
        <p:sp>
          <p:nvSpPr>
            <p:cNvPr id="1493" name="Shape 1493"/>
            <p:cNvSpPr/>
            <p:nvPr/>
          </p:nvSpPr>
          <p:spPr>
            <a:xfrm>
              <a:off x="0" y="63500"/>
              <a:ext cx="1855061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branch lengths</a:t>
              </a:r>
            </a:p>
          </p:txBody>
        </p:sp>
        <p:pic>
          <p:nvPicPr>
            <p:cNvPr id="1494" name="dropped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651000" y="0"/>
              <a:ext cx="2068286" cy="457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498" name="Group 1498"/>
          <p:cNvGrpSpPr/>
          <p:nvPr/>
        </p:nvGrpSpPr>
        <p:grpSpPr>
          <a:xfrm>
            <a:off x="1562100" y="3835400"/>
            <a:ext cx="5773153" cy="406400"/>
            <a:chOff x="0" y="25400"/>
            <a:chExt cx="5773152" cy="406400"/>
          </a:xfrm>
        </p:grpSpPr>
        <p:sp>
          <p:nvSpPr>
            <p:cNvPr id="1496" name="Shape 1496"/>
            <p:cNvSpPr/>
            <p:nvPr/>
          </p:nvSpPr>
          <p:spPr>
            <a:xfrm>
              <a:off x="0" y="50800"/>
              <a:ext cx="2650006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relative substitution rates</a:t>
              </a:r>
            </a:p>
          </p:txBody>
        </p:sp>
        <p:pic>
          <p:nvPicPr>
            <p:cNvPr id="1497" name="dropped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628900" y="25400"/>
              <a:ext cx="3144253" cy="406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501" name="Group 1501"/>
          <p:cNvGrpSpPr/>
          <p:nvPr/>
        </p:nvGrpSpPr>
        <p:grpSpPr>
          <a:xfrm>
            <a:off x="749300" y="3429000"/>
            <a:ext cx="5016500" cy="393164"/>
            <a:chOff x="0" y="0"/>
            <a:chExt cx="5016499" cy="393163"/>
          </a:xfrm>
        </p:grpSpPr>
        <p:sp>
          <p:nvSpPr>
            <p:cNvPr id="1499" name="Shape 1499"/>
            <p:cNvSpPr/>
            <p:nvPr/>
          </p:nvSpPr>
          <p:spPr>
            <a:xfrm>
              <a:off x="0" y="0"/>
              <a:ext cx="3251200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2. Model of character change</a:t>
              </a:r>
            </a:p>
          </p:txBody>
        </p:sp>
        <p:pic>
          <p:nvPicPr>
            <p:cNvPr id="1500" name="droppedImage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425264" y="12163"/>
              <a:ext cx="1591236" cy="381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504" name="Group 1504"/>
          <p:cNvGrpSpPr/>
          <p:nvPr/>
        </p:nvGrpSpPr>
        <p:grpSpPr>
          <a:xfrm>
            <a:off x="1562100" y="4165600"/>
            <a:ext cx="4765174" cy="431800"/>
            <a:chOff x="0" y="0"/>
            <a:chExt cx="4765173" cy="431800"/>
          </a:xfrm>
        </p:grpSpPr>
        <p:sp>
          <p:nvSpPr>
            <p:cNvPr id="1502" name="Shape 1502"/>
            <p:cNvSpPr/>
            <p:nvPr/>
          </p:nvSpPr>
          <p:spPr>
            <a:xfrm>
              <a:off x="0" y="50800"/>
              <a:ext cx="2674447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stationary frequencies</a:t>
              </a:r>
            </a:p>
          </p:txBody>
        </p:sp>
        <p:pic>
          <p:nvPicPr>
            <p:cNvPr id="1503" name="droppedImage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628900" y="0"/>
              <a:ext cx="2136274" cy="431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505" name="Shape 1505"/>
          <p:cNvSpPr/>
          <p:nvPr/>
        </p:nvSpPr>
        <p:spPr>
          <a:xfrm>
            <a:off x="279400" y="4813300"/>
            <a:ext cx="4708841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III. Phylogenetic likelihood function</a:t>
            </a:r>
          </a:p>
        </p:txBody>
      </p:sp>
      <p:sp>
        <p:nvSpPr>
          <p:cNvPr id="1506" name="Shape 1506"/>
          <p:cNvSpPr/>
          <p:nvPr/>
        </p:nvSpPr>
        <p:spPr>
          <a:xfrm>
            <a:off x="6692900" y="2273300"/>
            <a:ext cx="39116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IV. Priors on parameters</a:t>
            </a:r>
          </a:p>
        </p:txBody>
      </p:sp>
      <p:sp>
        <p:nvSpPr>
          <p:cNvPr id="1507" name="Shape 1507"/>
          <p:cNvSpPr/>
          <p:nvPr/>
        </p:nvSpPr>
        <p:spPr>
          <a:xfrm>
            <a:off x="7353300" y="2667000"/>
            <a:ext cx="20447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~Uniform</a:t>
            </a:r>
          </a:p>
        </p:txBody>
      </p:sp>
      <p:sp>
        <p:nvSpPr>
          <p:cNvPr id="1508" name="Shape 1508"/>
          <p:cNvSpPr/>
          <p:nvPr/>
        </p:nvSpPr>
        <p:spPr>
          <a:xfrm>
            <a:off x="7353300" y="3048000"/>
            <a:ext cx="25527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~Dirichlet (1,...,1)</a:t>
            </a:r>
          </a:p>
        </p:txBody>
      </p:sp>
      <p:sp>
        <p:nvSpPr>
          <p:cNvPr id="1509" name="Shape 1509"/>
          <p:cNvSpPr/>
          <p:nvPr/>
        </p:nvSpPr>
        <p:spPr>
          <a:xfrm>
            <a:off x="7353300" y="4191000"/>
            <a:ext cx="25527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~Dirichlet (1,1,1,1)</a:t>
            </a:r>
          </a:p>
        </p:txBody>
      </p:sp>
      <p:sp>
        <p:nvSpPr>
          <p:cNvPr id="1510" name="Shape 1510"/>
          <p:cNvSpPr/>
          <p:nvPr/>
        </p:nvSpPr>
        <p:spPr>
          <a:xfrm>
            <a:off x="279400" y="5956300"/>
            <a:ext cx="39116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V. Posterior Probability</a:t>
            </a:r>
          </a:p>
        </p:txBody>
      </p:sp>
      <p:pic>
        <p:nvPicPr>
          <p:cNvPr id="1511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92254" y="5080000"/>
            <a:ext cx="5828223" cy="8763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1512" name="Shape 1512"/>
          <p:cNvSpPr/>
          <p:nvPr/>
        </p:nvSpPr>
        <p:spPr>
          <a:xfrm>
            <a:off x="7353300" y="3810000"/>
            <a:ext cx="25527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~Dirichlet (1,1,1,1,1,1)</a:t>
            </a:r>
          </a:p>
        </p:txBody>
      </p:sp>
      <p:pic>
        <p:nvPicPr>
          <p:cNvPr id="1513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819393" y="1007370"/>
            <a:ext cx="6156207" cy="58876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pic>
        <p:nvPicPr>
          <p:cNvPr id="1514" name="pasted-image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075473" y="6427154"/>
            <a:ext cx="5046177" cy="723901"/>
          </a:xfrm>
          <a:prstGeom prst="rect">
            <a:avLst/>
          </a:prstGeom>
          <a:ln w="12700">
            <a:miter lim="400000"/>
          </a:ln>
        </p:spPr>
      </p:pic>
      <p:sp>
        <p:nvSpPr>
          <p:cNvPr id="1515" name="Shape 1515"/>
          <p:cNvSpPr/>
          <p:nvPr/>
        </p:nvSpPr>
        <p:spPr>
          <a:xfrm>
            <a:off x="764282" y="139997"/>
            <a:ext cx="863143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 of Phylogeny (on one slide)</a:t>
            </a:r>
          </a:p>
        </p:txBody>
      </p:sp>
      <p:grpSp>
        <p:nvGrpSpPr>
          <p:cNvPr id="1520" name="Group 1520"/>
          <p:cNvGrpSpPr/>
          <p:nvPr/>
        </p:nvGrpSpPr>
        <p:grpSpPr>
          <a:xfrm>
            <a:off x="279400" y="1511300"/>
            <a:ext cx="8102600" cy="755526"/>
            <a:chOff x="0" y="0"/>
            <a:chExt cx="8102600" cy="755525"/>
          </a:xfrm>
        </p:grpSpPr>
        <p:grpSp>
          <p:nvGrpSpPr>
            <p:cNvPr id="1518" name="Group 1518"/>
            <p:cNvGrpSpPr/>
            <p:nvPr/>
          </p:nvGrpSpPr>
          <p:grpSpPr>
            <a:xfrm>
              <a:off x="0" y="0"/>
              <a:ext cx="8102600" cy="755526"/>
              <a:chOff x="0" y="0"/>
              <a:chExt cx="8102600" cy="755525"/>
            </a:xfrm>
          </p:grpSpPr>
          <p:sp>
            <p:nvSpPr>
              <p:cNvPr id="1516" name="Shape 1516"/>
              <p:cNvSpPr/>
              <p:nvPr/>
            </p:nvSpPr>
            <p:spPr>
              <a:xfrm>
                <a:off x="254000" y="393700"/>
                <a:ext cx="7848600" cy="36182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/>
              <a:p>
                <a:pPr lvl="1" indent="342900"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Assume an alignment</a:t>
                </a:r>
                <a:r>
                  <a:rPr i="1"/>
                  <a:t>,</a:t>
                </a:r>
                <a:r>
                  <a:t> </a:t>
                </a:r>
                <a:r>
                  <a:rPr b="1">
                    <a:latin typeface="Times New Roman"/>
                    <a:ea typeface="Times New Roman"/>
                    <a:cs typeface="Times New Roman"/>
                    <a:sym typeface="Times New Roman"/>
                  </a:rPr>
                  <a:t>X</a:t>
                </a:r>
                <a:r>
                  <a:rPr i="1"/>
                  <a:t>,</a:t>
                </a:r>
                <a:r>
                  <a:t> of </a:t>
                </a:r>
                <a:r>
                  <a:rPr i="1">
                    <a:latin typeface="Times New Roman"/>
                    <a:ea typeface="Times New Roman"/>
                    <a:cs typeface="Times New Roman"/>
                    <a:sym typeface="Times New Roman"/>
                  </a:rPr>
                  <a:t>N</a:t>
                </a:r>
                <a:r>
                  <a:t> sites for </a:t>
                </a:r>
                <a:r>
                  <a:rPr i="1">
                    <a:latin typeface="Times New Roman"/>
                    <a:ea typeface="Times New Roman"/>
                    <a:cs typeface="Times New Roman"/>
                    <a:sym typeface="Times New Roman"/>
                  </a:rPr>
                  <a:t>S</a:t>
                </a:r>
                <a:r>
                  <a:t> species:</a:t>
                </a:r>
              </a:p>
            </p:txBody>
          </p:sp>
          <p:sp>
            <p:nvSpPr>
              <p:cNvPr id="1517" name="Shape 1517"/>
              <p:cNvSpPr/>
              <p:nvPr/>
            </p:nvSpPr>
            <p:spPr>
              <a:xfrm>
                <a:off x="0" y="0"/>
                <a:ext cx="1092200" cy="3853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sx="100000" sy="100000" kx="0" ky="0" algn="b" rotWithShape="0" blurRad="63500" dist="63500" dir="2700000">
                  <a:srgbClr val="000000">
                    <a:alpha val="4999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ts val="24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2000">
                    <a:solidFill>
                      <a:srgbClr val="0433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:r>
                  <a:t>I. Data</a:t>
                </a:r>
              </a:p>
            </p:txBody>
          </p:sp>
        </p:grpSp>
        <p:pic>
          <p:nvPicPr>
            <p:cNvPr id="1519" name="pasted-image.pdf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5685340" y="492125"/>
              <a:ext cx="2362201" cy="237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2" name="GTR_Q_mx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84800" y="4519892"/>
            <a:ext cx="4368800" cy="15410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33" name="Group 1533"/>
          <p:cNvGrpSpPr/>
          <p:nvPr/>
        </p:nvGrpSpPr>
        <p:grpSpPr>
          <a:xfrm>
            <a:off x="7429500" y="3759200"/>
            <a:ext cx="1454870" cy="1183010"/>
            <a:chOff x="0" y="0"/>
            <a:chExt cx="1454869" cy="1183009"/>
          </a:xfrm>
        </p:grpSpPr>
        <p:sp>
          <p:nvSpPr>
            <p:cNvPr id="1523" name="Shape 1523"/>
            <p:cNvSpPr/>
            <p:nvPr/>
          </p:nvSpPr>
          <p:spPr>
            <a:xfrm>
              <a:off x="0" y="0"/>
              <a:ext cx="640631" cy="3829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lvl="1" indent="342900">
                <a:lnSpc>
                  <a:spcPts val="24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b="1" sz="20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A</a:t>
              </a:r>
            </a:p>
          </p:txBody>
        </p:sp>
        <p:sp>
          <p:nvSpPr>
            <p:cNvPr id="1524" name="Shape 1524"/>
            <p:cNvSpPr/>
            <p:nvPr/>
          </p:nvSpPr>
          <p:spPr>
            <a:xfrm>
              <a:off x="800100" y="0"/>
              <a:ext cx="654770" cy="3829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lvl="1" indent="342900">
                <a:lnSpc>
                  <a:spcPts val="24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b="1" sz="20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G</a:t>
              </a:r>
            </a:p>
          </p:txBody>
        </p:sp>
        <p:sp>
          <p:nvSpPr>
            <p:cNvPr id="1525" name="Shape 1525"/>
            <p:cNvSpPr/>
            <p:nvPr/>
          </p:nvSpPr>
          <p:spPr>
            <a:xfrm>
              <a:off x="0" y="800100"/>
              <a:ext cx="640631" cy="3829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lvl="1" indent="342900">
                <a:lnSpc>
                  <a:spcPts val="24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b="1" sz="20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C</a:t>
              </a:r>
            </a:p>
          </p:txBody>
        </p:sp>
        <p:sp>
          <p:nvSpPr>
            <p:cNvPr id="1526" name="Shape 1526"/>
            <p:cNvSpPr/>
            <p:nvPr/>
          </p:nvSpPr>
          <p:spPr>
            <a:xfrm>
              <a:off x="800100" y="800100"/>
              <a:ext cx="626617" cy="3829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lvl="1" indent="342900">
                <a:lnSpc>
                  <a:spcPts val="24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b="1" sz="20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T</a:t>
              </a:r>
            </a:p>
          </p:txBody>
        </p:sp>
        <p:sp>
          <p:nvSpPr>
            <p:cNvPr id="1527" name="Shape 1527"/>
            <p:cNvSpPr/>
            <p:nvPr/>
          </p:nvSpPr>
          <p:spPr>
            <a:xfrm flipV="1">
              <a:off x="622300" y="203193"/>
              <a:ext cx="544473" cy="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528" name="Shape 1528"/>
            <p:cNvSpPr/>
            <p:nvPr/>
          </p:nvSpPr>
          <p:spPr>
            <a:xfrm flipV="1">
              <a:off x="622300" y="990600"/>
              <a:ext cx="544473" cy="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529" name="Shape 1529"/>
            <p:cNvSpPr/>
            <p:nvPr/>
          </p:nvSpPr>
          <p:spPr>
            <a:xfrm flipH="1">
              <a:off x="1288236" y="337367"/>
              <a:ext cx="1" cy="54447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530" name="Shape 1530"/>
            <p:cNvSpPr/>
            <p:nvPr/>
          </p:nvSpPr>
          <p:spPr>
            <a:xfrm flipH="1">
              <a:off x="482606" y="330199"/>
              <a:ext cx="1" cy="54447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531" name="Shape 1531"/>
            <p:cNvSpPr/>
            <p:nvPr/>
          </p:nvSpPr>
          <p:spPr>
            <a:xfrm flipH="1">
              <a:off x="569506" y="280360"/>
              <a:ext cx="641575" cy="64157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532" name="Shape 1532"/>
            <p:cNvSpPr/>
            <p:nvPr/>
          </p:nvSpPr>
          <p:spPr>
            <a:xfrm flipH="1" flipV="1">
              <a:off x="571508" y="279399"/>
              <a:ext cx="641576" cy="64157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1534" name="Shape 1534"/>
          <p:cNvSpPr/>
          <p:nvPr/>
        </p:nvSpPr>
        <p:spPr>
          <a:xfrm>
            <a:off x="749300" y="2667000"/>
            <a:ext cx="8636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1. Tree</a:t>
            </a:r>
          </a:p>
        </p:txBody>
      </p:sp>
      <p:sp>
        <p:nvSpPr>
          <p:cNvPr id="1535" name="Shape 1535"/>
          <p:cNvSpPr/>
          <p:nvPr/>
        </p:nvSpPr>
        <p:spPr>
          <a:xfrm>
            <a:off x="279400" y="2273300"/>
            <a:ext cx="4800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II. Phylogenetic model parameters</a:t>
            </a:r>
          </a:p>
        </p:txBody>
      </p:sp>
      <p:grpSp>
        <p:nvGrpSpPr>
          <p:cNvPr id="1538" name="Group 1538"/>
          <p:cNvGrpSpPr/>
          <p:nvPr/>
        </p:nvGrpSpPr>
        <p:grpSpPr>
          <a:xfrm>
            <a:off x="1562100" y="2654300"/>
            <a:ext cx="3681186" cy="457200"/>
            <a:chOff x="0" y="0"/>
            <a:chExt cx="3681185" cy="457200"/>
          </a:xfrm>
        </p:grpSpPr>
        <p:sp>
          <p:nvSpPr>
            <p:cNvPr id="1536" name="Shape 1536"/>
            <p:cNvSpPr/>
            <p:nvPr/>
          </p:nvSpPr>
          <p:spPr>
            <a:xfrm>
              <a:off x="0" y="12700"/>
              <a:ext cx="1003300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topology</a:t>
              </a:r>
            </a:p>
          </p:txBody>
        </p:sp>
        <p:pic>
          <p:nvPicPr>
            <p:cNvPr id="1537" name="dropped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612900" y="0"/>
              <a:ext cx="2068286" cy="457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541" name="Group 1541"/>
          <p:cNvGrpSpPr/>
          <p:nvPr/>
        </p:nvGrpSpPr>
        <p:grpSpPr>
          <a:xfrm>
            <a:off x="1562100" y="3022600"/>
            <a:ext cx="3719286" cy="457200"/>
            <a:chOff x="0" y="0"/>
            <a:chExt cx="3719285" cy="457200"/>
          </a:xfrm>
        </p:grpSpPr>
        <p:sp>
          <p:nvSpPr>
            <p:cNvPr id="1539" name="Shape 1539"/>
            <p:cNvSpPr/>
            <p:nvPr/>
          </p:nvSpPr>
          <p:spPr>
            <a:xfrm>
              <a:off x="0" y="63500"/>
              <a:ext cx="1855061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branch lengths</a:t>
              </a:r>
            </a:p>
          </p:txBody>
        </p:sp>
        <p:pic>
          <p:nvPicPr>
            <p:cNvPr id="1540" name="dropped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651000" y="0"/>
              <a:ext cx="2068286" cy="457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544" name="Group 1544"/>
          <p:cNvGrpSpPr/>
          <p:nvPr/>
        </p:nvGrpSpPr>
        <p:grpSpPr>
          <a:xfrm>
            <a:off x="1562100" y="3835400"/>
            <a:ext cx="5773153" cy="406400"/>
            <a:chOff x="0" y="25400"/>
            <a:chExt cx="5773152" cy="406400"/>
          </a:xfrm>
        </p:grpSpPr>
        <p:sp>
          <p:nvSpPr>
            <p:cNvPr id="1542" name="Shape 1542"/>
            <p:cNvSpPr/>
            <p:nvPr/>
          </p:nvSpPr>
          <p:spPr>
            <a:xfrm>
              <a:off x="0" y="50800"/>
              <a:ext cx="2650006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relative substitution rates</a:t>
              </a:r>
            </a:p>
          </p:txBody>
        </p:sp>
        <p:pic>
          <p:nvPicPr>
            <p:cNvPr id="1543" name="droppedImage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628900" y="25400"/>
              <a:ext cx="3144253" cy="406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547" name="Group 1547"/>
          <p:cNvGrpSpPr/>
          <p:nvPr/>
        </p:nvGrpSpPr>
        <p:grpSpPr>
          <a:xfrm>
            <a:off x="749300" y="3429000"/>
            <a:ext cx="5016500" cy="393164"/>
            <a:chOff x="0" y="0"/>
            <a:chExt cx="5016499" cy="393163"/>
          </a:xfrm>
        </p:grpSpPr>
        <p:sp>
          <p:nvSpPr>
            <p:cNvPr id="1545" name="Shape 1545"/>
            <p:cNvSpPr/>
            <p:nvPr/>
          </p:nvSpPr>
          <p:spPr>
            <a:xfrm>
              <a:off x="0" y="0"/>
              <a:ext cx="3251200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2. Model of character change</a:t>
              </a:r>
            </a:p>
          </p:txBody>
        </p:sp>
        <p:pic>
          <p:nvPicPr>
            <p:cNvPr id="1546" name="droppedImage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425264" y="12163"/>
              <a:ext cx="1591236" cy="381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550" name="Group 1550"/>
          <p:cNvGrpSpPr/>
          <p:nvPr/>
        </p:nvGrpSpPr>
        <p:grpSpPr>
          <a:xfrm>
            <a:off x="1562100" y="4165600"/>
            <a:ext cx="4765174" cy="431800"/>
            <a:chOff x="0" y="0"/>
            <a:chExt cx="4765173" cy="431800"/>
          </a:xfrm>
        </p:grpSpPr>
        <p:sp>
          <p:nvSpPr>
            <p:cNvPr id="1548" name="Shape 1548"/>
            <p:cNvSpPr/>
            <p:nvPr/>
          </p:nvSpPr>
          <p:spPr>
            <a:xfrm>
              <a:off x="0" y="50800"/>
              <a:ext cx="2674447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stationary frequencies</a:t>
              </a:r>
            </a:p>
          </p:txBody>
        </p:sp>
        <p:pic>
          <p:nvPicPr>
            <p:cNvPr id="1549" name="droppedImage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628900" y="0"/>
              <a:ext cx="2136274" cy="431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551" name="Shape 1551"/>
          <p:cNvSpPr/>
          <p:nvPr/>
        </p:nvSpPr>
        <p:spPr>
          <a:xfrm>
            <a:off x="279400" y="4813300"/>
            <a:ext cx="4708841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III. Phylogenetic likelihood function</a:t>
            </a:r>
          </a:p>
        </p:txBody>
      </p:sp>
      <p:sp>
        <p:nvSpPr>
          <p:cNvPr id="1552" name="Shape 1552"/>
          <p:cNvSpPr/>
          <p:nvPr/>
        </p:nvSpPr>
        <p:spPr>
          <a:xfrm>
            <a:off x="6692900" y="2273300"/>
            <a:ext cx="39116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IV. Priors on parameters</a:t>
            </a:r>
          </a:p>
        </p:txBody>
      </p:sp>
      <p:sp>
        <p:nvSpPr>
          <p:cNvPr id="1553" name="Shape 1553"/>
          <p:cNvSpPr/>
          <p:nvPr/>
        </p:nvSpPr>
        <p:spPr>
          <a:xfrm>
            <a:off x="7353300" y="2667000"/>
            <a:ext cx="20447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~Uniform</a:t>
            </a:r>
          </a:p>
        </p:txBody>
      </p:sp>
      <p:sp>
        <p:nvSpPr>
          <p:cNvPr id="1554" name="Shape 1554"/>
          <p:cNvSpPr/>
          <p:nvPr/>
        </p:nvSpPr>
        <p:spPr>
          <a:xfrm>
            <a:off x="7353300" y="3048000"/>
            <a:ext cx="25527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~Dirichlet (1,...,1)</a:t>
            </a:r>
          </a:p>
        </p:txBody>
      </p:sp>
      <p:sp>
        <p:nvSpPr>
          <p:cNvPr id="1555" name="Shape 1555"/>
          <p:cNvSpPr/>
          <p:nvPr/>
        </p:nvSpPr>
        <p:spPr>
          <a:xfrm>
            <a:off x="7353300" y="4191000"/>
            <a:ext cx="25527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~Dirichlet (1,1,1,1)</a:t>
            </a:r>
          </a:p>
        </p:txBody>
      </p:sp>
      <p:sp>
        <p:nvSpPr>
          <p:cNvPr id="1556" name="Shape 1556"/>
          <p:cNvSpPr/>
          <p:nvPr/>
        </p:nvSpPr>
        <p:spPr>
          <a:xfrm>
            <a:off x="279400" y="5956300"/>
            <a:ext cx="39116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V. Posterior Probability</a:t>
            </a:r>
          </a:p>
        </p:txBody>
      </p:sp>
      <p:pic>
        <p:nvPicPr>
          <p:cNvPr id="1557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592254" y="5080000"/>
            <a:ext cx="5828223" cy="8763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1558" name="Shape 1558"/>
          <p:cNvSpPr/>
          <p:nvPr/>
        </p:nvSpPr>
        <p:spPr>
          <a:xfrm>
            <a:off x="7353300" y="3810000"/>
            <a:ext cx="25527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~Dirichlet (1,1,1,1,1,1)</a:t>
            </a:r>
          </a:p>
        </p:txBody>
      </p:sp>
      <p:sp>
        <p:nvSpPr>
          <p:cNvPr id="1559" name="Shape 1559"/>
          <p:cNvSpPr/>
          <p:nvPr/>
        </p:nvSpPr>
        <p:spPr>
          <a:xfrm>
            <a:off x="1699985" y="800100"/>
            <a:ext cx="2235201" cy="3235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posterior probability</a:t>
            </a:r>
          </a:p>
        </p:txBody>
      </p:sp>
      <p:pic>
        <p:nvPicPr>
          <p:cNvPr id="1560" name="pasted-image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819393" y="1007370"/>
            <a:ext cx="6156207" cy="58876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1561" name="Shape 1561"/>
          <p:cNvSpPr/>
          <p:nvPr/>
        </p:nvSpPr>
        <p:spPr>
          <a:xfrm>
            <a:off x="1712685" y="1143000"/>
            <a:ext cx="2296887" cy="317500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1564" name="Group 1564"/>
          <p:cNvGrpSpPr/>
          <p:nvPr/>
        </p:nvGrpSpPr>
        <p:grpSpPr>
          <a:xfrm>
            <a:off x="4239985" y="673100"/>
            <a:ext cx="2296887" cy="590550"/>
            <a:chOff x="0" y="0"/>
            <a:chExt cx="2296885" cy="590550"/>
          </a:xfrm>
        </p:grpSpPr>
        <p:sp>
          <p:nvSpPr>
            <p:cNvPr id="1562" name="Shape 1562"/>
            <p:cNvSpPr/>
            <p:nvPr/>
          </p:nvSpPr>
          <p:spPr>
            <a:xfrm>
              <a:off x="0" y="0"/>
              <a:ext cx="2235200" cy="32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ctr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likelihood function</a:t>
              </a:r>
            </a:p>
          </p:txBody>
        </p:sp>
        <p:sp>
          <p:nvSpPr>
            <p:cNvPr id="1563" name="Shape 1563"/>
            <p:cNvSpPr/>
            <p:nvPr/>
          </p:nvSpPr>
          <p:spPr>
            <a:xfrm>
              <a:off x="87086" y="273050"/>
              <a:ext cx="2209800" cy="3175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1567" name="Group 1567"/>
          <p:cNvGrpSpPr/>
          <p:nvPr/>
        </p:nvGrpSpPr>
        <p:grpSpPr>
          <a:xfrm>
            <a:off x="6157685" y="673100"/>
            <a:ext cx="2235201" cy="590550"/>
            <a:chOff x="0" y="0"/>
            <a:chExt cx="2235200" cy="590550"/>
          </a:xfrm>
        </p:grpSpPr>
        <p:sp>
          <p:nvSpPr>
            <p:cNvPr id="1565" name="Shape 1565"/>
            <p:cNvSpPr/>
            <p:nvPr/>
          </p:nvSpPr>
          <p:spPr>
            <a:xfrm>
              <a:off x="0" y="0"/>
              <a:ext cx="2235200" cy="32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ctr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prior probability</a:t>
              </a:r>
            </a:p>
          </p:txBody>
        </p:sp>
        <p:sp>
          <p:nvSpPr>
            <p:cNvPr id="1566" name="Shape 1566"/>
            <p:cNvSpPr/>
            <p:nvPr/>
          </p:nvSpPr>
          <p:spPr>
            <a:xfrm>
              <a:off x="379185" y="273050"/>
              <a:ext cx="1438729" cy="3175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1570" name="Group 1570"/>
          <p:cNvGrpSpPr/>
          <p:nvPr/>
        </p:nvGrpSpPr>
        <p:grpSpPr>
          <a:xfrm>
            <a:off x="5054600" y="1327150"/>
            <a:ext cx="2235200" cy="571203"/>
            <a:chOff x="0" y="0"/>
            <a:chExt cx="2235200" cy="571202"/>
          </a:xfrm>
        </p:grpSpPr>
        <p:sp>
          <p:nvSpPr>
            <p:cNvPr id="1568" name="Shape 1568"/>
            <p:cNvSpPr/>
            <p:nvPr/>
          </p:nvSpPr>
          <p:spPr>
            <a:xfrm>
              <a:off x="0" y="247650"/>
              <a:ext cx="2235200" cy="32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ctr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marginal likelihood</a:t>
              </a:r>
            </a:p>
          </p:txBody>
        </p:sp>
        <p:sp>
          <p:nvSpPr>
            <p:cNvPr id="1569" name="Shape 1569"/>
            <p:cNvSpPr/>
            <p:nvPr/>
          </p:nvSpPr>
          <p:spPr>
            <a:xfrm>
              <a:off x="453571" y="0"/>
              <a:ext cx="1438729" cy="3175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1571" name="pasted-image.pd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075473" y="6427154"/>
            <a:ext cx="5046177" cy="723901"/>
          </a:xfrm>
          <a:prstGeom prst="rect">
            <a:avLst/>
          </a:prstGeom>
          <a:ln w="12700">
            <a:miter lim="400000"/>
          </a:ln>
        </p:spPr>
      </p:pic>
      <p:sp>
        <p:nvSpPr>
          <p:cNvPr id="1572" name="Shape 1572"/>
          <p:cNvSpPr/>
          <p:nvPr/>
        </p:nvSpPr>
        <p:spPr>
          <a:xfrm>
            <a:off x="764282" y="139997"/>
            <a:ext cx="863143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 of Phylogeny (on one slide)</a:t>
            </a:r>
          </a:p>
        </p:txBody>
      </p:sp>
      <p:grpSp>
        <p:nvGrpSpPr>
          <p:cNvPr id="1577" name="Group 1577"/>
          <p:cNvGrpSpPr/>
          <p:nvPr/>
        </p:nvGrpSpPr>
        <p:grpSpPr>
          <a:xfrm>
            <a:off x="279400" y="1511300"/>
            <a:ext cx="8102600" cy="755526"/>
            <a:chOff x="0" y="0"/>
            <a:chExt cx="8102600" cy="755525"/>
          </a:xfrm>
        </p:grpSpPr>
        <p:grpSp>
          <p:nvGrpSpPr>
            <p:cNvPr id="1575" name="Group 1575"/>
            <p:cNvGrpSpPr/>
            <p:nvPr/>
          </p:nvGrpSpPr>
          <p:grpSpPr>
            <a:xfrm>
              <a:off x="0" y="0"/>
              <a:ext cx="8102600" cy="755526"/>
              <a:chOff x="0" y="0"/>
              <a:chExt cx="8102600" cy="755525"/>
            </a:xfrm>
          </p:grpSpPr>
          <p:sp>
            <p:nvSpPr>
              <p:cNvPr id="1573" name="Shape 1573"/>
              <p:cNvSpPr/>
              <p:nvPr/>
            </p:nvSpPr>
            <p:spPr>
              <a:xfrm>
                <a:off x="254000" y="393700"/>
                <a:ext cx="7848600" cy="36182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/>
              <a:p>
                <a:pPr lvl="1" indent="342900"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Assume an alignment</a:t>
                </a:r>
                <a:r>
                  <a:rPr i="1"/>
                  <a:t>,</a:t>
                </a:r>
                <a:r>
                  <a:t> </a:t>
                </a:r>
                <a:r>
                  <a:rPr b="1">
                    <a:latin typeface="Times New Roman"/>
                    <a:ea typeface="Times New Roman"/>
                    <a:cs typeface="Times New Roman"/>
                    <a:sym typeface="Times New Roman"/>
                  </a:rPr>
                  <a:t>X</a:t>
                </a:r>
                <a:r>
                  <a:rPr i="1"/>
                  <a:t>,</a:t>
                </a:r>
                <a:r>
                  <a:t> of </a:t>
                </a:r>
                <a:r>
                  <a:rPr i="1">
                    <a:latin typeface="Times New Roman"/>
                    <a:ea typeface="Times New Roman"/>
                    <a:cs typeface="Times New Roman"/>
                    <a:sym typeface="Times New Roman"/>
                  </a:rPr>
                  <a:t>N</a:t>
                </a:r>
                <a:r>
                  <a:t> sites for </a:t>
                </a:r>
                <a:r>
                  <a:rPr i="1">
                    <a:latin typeface="Times New Roman"/>
                    <a:ea typeface="Times New Roman"/>
                    <a:cs typeface="Times New Roman"/>
                    <a:sym typeface="Times New Roman"/>
                  </a:rPr>
                  <a:t>S</a:t>
                </a:r>
                <a:r>
                  <a:t> species:</a:t>
                </a:r>
              </a:p>
            </p:txBody>
          </p:sp>
          <p:sp>
            <p:nvSpPr>
              <p:cNvPr id="1574" name="Shape 1574"/>
              <p:cNvSpPr/>
              <p:nvPr/>
            </p:nvSpPr>
            <p:spPr>
              <a:xfrm>
                <a:off x="0" y="0"/>
                <a:ext cx="1092200" cy="3853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sx="100000" sy="100000" kx="0" ky="0" algn="b" rotWithShape="0" blurRad="63500" dist="63500" dir="2700000">
                  <a:srgbClr val="000000">
                    <a:alpha val="4999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ts val="24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2000">
                    <a:solidFill>
                      <a:srgbClr val="0433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:r>
                  <a:t>I. Data</a:t>
                </a:r>
              </a:p>
            </p:txBody>
          </p:sp>
        </p:grpSp>
        <p:pic>
          <p:nvPicPr>
            <p:cNvPr id="1576" name="pasted-image.pdf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5685340" y="492125"/>
              <a:ext cx="2362201" cy="237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499"/>
                                        <p:tgtEl>
                                          <p:spTgt spid="1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99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499"/>
                                        <p:tgtEl>
                                          <p:spTgt spid="1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499"/>
                                        <p:tgtEl>
                                          <p:spTgt spid="1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499"/>
                                        <p:tgtEl>
                                          <p:spTgt spid="1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6" dur="499"/>
                                        <p:tgtEl>
                                          <p:spTgt spid="1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1000"/>
                                        <p:tgtEl>
                                          <p:spTgt spid="1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" dur="500"/>
                                        <p:tgtEl>
                                          <p:spTgt spid="1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1" dur="500"/>
                                        <p:tgtEl>
                                          <p:spTgt spid="1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click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6" dur="500"/>
                                        <p:tgtEl>
                                          <p:spTgt spid="1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1" dur="500"/>
                                        <p:tgtEl>
                                          <p:spTgt spid="1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entr" nodeType="click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6" dur="500"/>
                                        <p:tgtEl>
                                          <p:spTgt spid="1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click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1" dur="500"/>
                                        <p:tgtEl>
                                          <p:spTgt spid="1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5" dur="500"/>
                                        <p:tgtEl>
                                          <p:spTgt spid="1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Class="exit" nodeType="click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9" dur="500" fill="hold"/>
                                        <p:tgtEl>
                                          <p:spTgt spid="15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Class="entr" nodeType="click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5" dur="500"/>
                                        <p:tgtEl>
                                          <p:spTgt spid="1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Class="entr" nodeType="after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9" dur="500"/>
                                        <p:tgtEl>
                                          <p:spTgt spid="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Class="exit" nodeType="click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83" dur="500" fill="hold"/>
                                        <p:tgtEl>
                                          <p:spTgt spid="15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Class="entr" nodeType="click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1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9" dur="500"/>
                                        <p:tgtEl>
                                          <p:spTgt spid="1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Class="entr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3" dur="499"/>
                                        <p:tgtEl>
                                          <p:spTgt spid="1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Class="entr" nodeType="click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8" dur="500"/>
                                        <p:tgtEl>
                                          <p:spTgt spid="1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Class="entr" nodeType="click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3" dur="500"/>
                                        <p:tgtEl>
                                          <p:spTgt spid="1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Class="entr" nodeType="click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7" fill="hold"/>
                                        <p:tgtEl>
                                          <p:spTgt spid="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8" dur="500"/>
                                        <p:tgtEl>
                                          <p:spTgt spid="1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Class="entr" nodeType="clickEffect" presetID="9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3" dur="500"/>
                                        <p:tgtEl>
                                          <p:spTgt spid="1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Class="entr" nodeType="clickEffect" presetID="9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7" fill="hold"/>
                                        <p:tgtEl>
                                          <p:spTgt spid="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8" dur="500"/>
                                        <p:tgtEl>
                                          <p:spTgt spid="1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Class="entr" nodeType="clickEffect" presetID="9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2" fill="hold"/>
                                        <p:tgtEl>
                                          <p:spTgt spid="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3" dur="500"/>
                                        <p:tgtEl>
                                          <p:spTgt spid="1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Class="entr" nodeType="afterEffect" presetID="9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1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7" dur="499"/>
                                        <p:tgtEl>
                                          <p:spTgt spid="1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51" grpId="18"/>
      <p:bldP build="whole" bldLvl="1" animBg="1" rev="0" advAuto="0" spid="1571" grpId="26"/>
      <p:bldP build="whole" bldLvl="1" animBg="1" rev="0" advAuto="0" spid="1552" grpId="20"/>
      <p:bldP build="whole" bldLvl="1" animBg="1" rev="0" advAuto="0" spid="1547" grpId="11"/>
      <p:bldP build="whole" bldLvl="1" animBg="1" rev="0" advAuto="0" spid="1550" grpId="15"/>
      <p:bldP build="whole" bldLvl="1" animBg="1" rev="0" advAuto="0" spid="1570" grpId="5"/>
      <p:bldP build="whole" bldLvl="1" animBg="1" rev="0" advAuto="0" spid="1522" grpId="16"/>
      <p:bldP build="whole" bldLvl="1" animBg="1" rev="0" advAuto="0" spid="1538" grpId="9"/>
      <p:bldP build="whole" bldLvl="1" animBg="1" rev="0" advAuto="0" spid="1577" grpId="6"/>
      <p:bldP build="whole" bldLvl="1" animBg="1" rev="0" advAuto="0" spid="1535" grpId="7"/>
      <p:bldP build="whole" bldLvl="1" animBg="1" rev="0" advAuto="0" spid="1557" grpId="19"/>
      <p:bldP build="whole" bldLvl="1" animBg="1" rev="0" advAuto="0" spid="1522" grpId="17"/>
      <p:bldP build="whole" bldLvl="1" animBg="1" rev="0" advAuto="0" spid="1554" grpId="22"/>
      <p:bldP build="whole" bldLvl="1" animBg="1" rev="0" advAuto="0" spid="1564" grpId="3"/>
      <p:bldP build="whole" bldLvl="1" animBg="1" rev="0" advAuto="0" spid="1567" grpId="4"/>
      <p:bldP build="whole" bldLvl="1" animBg="1" rev="0" advAuto="0" spid="1534" grpId="8"/>
      <p:bldP build="whole" bldLvl="1" animBg="1" rev="0" advAuto="0" spid="1544" grpId="12"/>
      <p:bldP build="whole" bldLvl="1" animBg="1" rev="0" advAuto="0" spid="1541" grpId="10"/>
      <p:bldP build="whole" bldLvl="1" animBg="1" rev="0" advAuto="0" spid="1533" grpId="13"/>
      <p:bldP build="whole" bldLvl="1" animBg="1" rev="0" advAuto="0" spid="1533" grpId="14"/>
      <p:bldP build="whole" bldLvl="1" animBg="1" rev="0" advAuto="0" spid="1553" grpId="21"/>
      <p:bldP build="whole" bldLvl="1" animBg="1" rev="0" advAuto="0" spid="1558" grpId="23"/>
      <p:bldP build="whole" bldLvl="1" animBg="1" rev="0" advAuto="0" spid="1556" grpId="25"/>
      <p:bldP build="whole" bldLvl="1" animBg="1" rev="0" advAuto="0" spid="1561" grpId="1"/>
      <p:bldP build="whole" bldLvl="1" animBg="1" rev="0" advAuto="0" spid="1559" grpId="2"/>
      <p:bldP build="whole" bldLvl="1" animBg="1" rev="0" advAuto="0" spid="1555" grpId="24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9" name="BVN_density.pdf"/>
          <p:cNvPicPr>
            <a:picLocks noChangeAspect="1"/>
          </p:cNvPicPr>
          <p:nvPr/>
        </p:nvPicPr>
        <p:blipFill>
          <a:blip r:embed="rId2">
            <a:extLst/>
          </a:blip>
          <a:srcRect l="0" t="0" r="0" b="20599"/>
          <a:stretch>
            <a:fillRect/>
          </a:stretch>
        </p:blipFill>
        <p:spPr>
          <a:xfrm>
            <a:off x="3333750" y="4731806"/>
            <a:ext cx="6515100" cy="28881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0" name="ROBO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1865" y="5080000"/>
            <a:ext cx="1770235" cy="21971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101600" dir="2700000">
              <a:srgbClr val="000000">
                <a:alpha val="40000"/>
              </a:srgbClr>
            </a:outerShdw>
          </a:effectLst>
        </p:spPr>
      </p:pic>
      <p:sp>
        <p:nvSpPr>
          <p:cNvPr id="1581" name="Shape 1581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1582" name="Shape 1582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Programming our MCMC robot...</a:t>
            </a:r>
          </a:p>
        </p:txBody>
      </p:sp>
      <p:sp>
        <p:nvSpPr>
          <p:cNvPr id="1583" name="Shape 1583"/>
          <p:cNvSpPr/>
          <p:nvPr/>
        </p:nvSpPr>
        <p:spPr>
          <a:xfrm>
            <a:off x="1003300" y="1828800"/>
            <a:ext cx="7848600" cy="723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342900"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/>
            <a:r>
              <a:t>Our robot parachutes into a random location in the joint posterior density</a:t>
            </a:r>
          </a:p>
          <a:p>
            <a:pPr lvl="1"/>
            <a:r>
              <a:t>and will explore parameter space by following these simple rules:</a:t>
            </a:r>
          </a:p>
        </p:txBody>
      </p:sp>
      <p:sp>
        <p:nvSpPr>
          <p:cNvPr id="1584" name="Shape 1584"/>
          <p:cNvSpPr/>
          <p:nvPr/>
        </p:nvSpPr>
        <p:spPr>
          <a:xfrm>
            <a:off x="1003300" y="7251700"/>
            <a:ext cx="3457278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 et al. (1953); Hastings (1970)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500"/>
                                        <p:tgtEl>
                                          <p:spTgt spid="1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path" nodeType="click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036903 -0.064646 0.093564 -0.103885 0.154452 -0.106959 C 0.224726 -0.110508 0.291494 -0.065960 0.331491 0.011165" origin="layout" pathEditMode="relative">
                                      <p:cBhvr>
                                        <p:cTn id="11" dur="700" fill="hold"/>
                                        <p:tgtEl>
                                          <p:spTgt spid="15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mph" nodeType="withEffect" presetSubtype="0" presetID="6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1580"/>
                                        </p:tgtEl>
                                      </p:cBhvr>
                                      <p:by x="44999" y="44999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80" grpId="3"/>
      <p:bldP build="whole" bldLvl="1" animBg="1" rev="0" advAuto="0" spid="1580" grpId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6" name="BVN_density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0" y="4731806"/>
            <a:ext cx="6515100" cy="3637494"/>
          </a:xfrm>
          <a:prstGeom prst="rect">
            <a:avLst/>
          </a:prstGeom>
          <a:ln w="12700">
            <a:miter lim="400000"/>
          </a:ln>
        </p:spPr>
      </p:pic>
      <p:sp>
        <p:nvSpPr>
          <p:cNvPr id="1587" name="Shape 1587"/>
          <p:cNvSpPr/>
          <p:nvPr/>
        </p:nvSpPr>
        <p:spPr>
          <a:xfrm>
            <a:off x="4775200" y="6477000"/>
            <a:ext cx="1066800" cy="317500"/>
          </a:xfrm>
          <a:prstGeom prst="ellipse">
            <a:avLst/>
          </a:prstGeom>
          <a:ln w="25400" cap="rnd">
            <a:solidFill>
              <a:srgbClr val="000000"/>
            </a:solidFill>
            <a:custDash>
              <a:ds d="100000" sp="200000"/>
            </a:custDash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0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1588" name="ROBO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2462" y="5777652"/>
            <a:ext cx="777676" cy="965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101600" dir="2700000">
              <a:srgbClr val="000000">
                <a:alpha val="40000"/>
              </a:srgbClr>
            </a:outerShdw>
          </a:effectLst>
        </p:spPr>
      </p:pic>
      <p:sp>
        <p:nvSpPr>
          <p:cNvPr id="1589" name="Shape 1589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1590" name="Shape 1590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Programming our MCMC robot...</a:t>
            </a:r>
          </a:p>
        </p:txBody>
      </p:sp>
      <p:sp>
        <p:nvSpPr>
          <p:cNvPr id="1591" name="Shape 1591"/>
          <p:cNvSpPr/>
          <p:nvPr/>
        </p:nvSpPr>
        <p:spPr>
          <a:xfrm>
            <a:off x="1003300" y="1828800"/>
            <a:ext cx="7848600" cy="723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342900"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/>
            <a:r>
              <a:t>Our robot parachutes into a random location in the joint posterior density</a:t>
            </a:r>
          </a:p>
          <a:p>
            <a:pPr lvl="1"/>
            <a:r>
              <a:t>and will explore parameter space by following these simple rules:</a:t>
            </a:r>
          </a:p>
        </p:txBody>
      </p:sp>
      <p:sp>
        <p:nvSpPr>
          <p:cNvPr id="1592" name="Shape 1592"/>
          <p:cNvSpPr/>
          <p:nvPr/>
        </p:nvSpPr>
        <p:spPr>
          <a:xfrm>
            <a:off x="1003300" y="7251700"/>
            <a:ext cx="3457278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 et al. (1953); Hastings (1970)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4" name="BVN_density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0" y="4731806"/>
            <a:ext cx="6515100" cy="3637494"/>
          </a:xfrm>
          <a:prstGeom prst="rect">
            <a:avLst/>
          </a:prstGeom>
          <a:ln w="12700">
            <a:miter lim="400000"/>
          </a:ln>
        </p:spPr>
      </p:pic>
      <p:sp>
        <p:nvSpPr>
          <p:cNvPr id="1595" name="Shape 1595"/>
          <p:cNvSpPr/>
          <p:nvPr/>
        </p:nvSpPr>
        <p:spPr>
          <a:xfrm>
            <a:off x="4775200" y="6477000"/>
            <a:ext cx="1066800" cy="317500"/>
          </a:xfrm>
          <a:prstGeom prst="ellipse">
            <a:avLst/>
          </a:prstGeom>
          <a:ln w="25400" cap="rnd">
            <a:solidFill>
              <a:srgbClr val="000000"/>
            </a:solidFill>
            <a:custDash>
              <a:ds d="100000" sp="200000"/>
            </a:custDash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0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96" name="Shape 1596"/>
          <p:cNvSpPr/>
          <p:nvPr/>
        </p:nvSpPr>
        <p:spPr>
          <a:xfrm>
            <a:off x="5588000" y="6451600"/>
            <a:ext cx="127000" cy="127000"/>
          </a:xfrm>
          <a:prstGeom prst="ellipse">
            <a:avLst/>
          </a:prstGeom>
          <a:solidFill>
            <a:srgbClr val="FF2600"/>
          </a:solidFill>
          <a:ln w="254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0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1597" name="ROBO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2462" y="5777652"/>
            <a:ext cx="777676" cy="965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101600" dir="2700000">
              <a:srgbClr val="000000">
                <a:alpha val="40000"/>
              </a:srgbClr>
            </a:outerShdw>
          </a:effectLst>
        </p:spPr>
      </p:pic>
      <p:sp>
        <p:nvSpPr>
          <p:cNvPr id="1598" name="Shape 1598"/>
          <p:cNvSpPr/>
          <p:nvPr/>
        </p:nvSpPr>
        <p:spPr>
          <a:xfrm>
            <a:off x="1003300" y="25400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1. If the proposed step will take the robot uphill, it automatically takes the step</a:t>
            </a:r>
          </a:p>
        </p:txBody>
      </p:sp>
      <p:sp>
        <p:nvSpPr>
          <p:cNvPr id="1599" name="Shape 1599"/>
          <p:cNvSpPr/>
          <p:nvPr/>
        </p:nvSpPr>
        <p:spPr>
          <a:xfrm>
            <a:off x="1003300" y="4584700"/>
            <a:ext cx="2438400" cy="3937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indent="342900">
              <a:lnSpc>
                <a:spcPts val="2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1800">
                <a:latin typeface="Times New Roman"/>
                <a:ea typeface="Times New Roman"/>
                <a:cs typeface="Times New Roman"/>
                <a:sym typeface="Times New Roman"/>
              </a:rPr>
              <a:t>Pr[Accept] = 1</a:t>
            </a:r>
            <a:r>
              <a:t> </a:t>
            </a:r>
          </a:p>
        </p:txBody>
      </p:sp>
      <p:sp>
        <p:nvSpPr>
          <p:cNvPr id="1600" name="Shape 1600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1601" name="Shape 1601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Programming our MCMC robot...</a:t>
            </a:r>
          </a:p>
        </p:txBody>
      </p:sp>
      <p:sp>
        <p:nvSpPr>
          <p:cNvPr id="1602" name="Shape 1602"/>
          <p:cNvSpPr/>
          <p:nvPr/>
        </p:nvSpPr>
        <p:spPr>
          <a:xfrm>
            <a:off x="1003300" y="1828800"/>
            <a:ext cx="7848600" cy="723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342900"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/>
            <a:r>
              <a:t>Our robot parachutes into a random location in the joint posterior density</a:t>
            </a:r>
          </a:p>
          <a:p>
            <a:pPr lvl="1"/>
            <a:r>
              <a:t>and will explore parameter space by following these simple rules:</a:t>
            </a:r>
          </a:p>
        </p:txBody>
      </p:sp>
      <p:sp>
        <p:nvSpPr>
          <p:cNvPr id="1603" name="Shape 1603"/>
          <p:cNvSpPr/>
          <p:nvPr/>
        </p:nvSpPr>
        <p:spPr>
          <a:xfrm>
            <a:off x="1003300" y="7251700"/>
            <a:ext cx="3457278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 et al. (1953); Hastings (1970)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1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path" nodeType="with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-0.012875 -0.015867 -0.006521 -0.044530 0.010754 -0.048516 C 0.023594 -0.051478 0.035022 -0.037322 0.033750 -0.020031" origin="layout" pathEditMode="relative">
                                      <p:cBhvr>
                                        <p:cTn id="10" dur="1000" fill="hold"/>
                                        <p:tgtEl>
                                          <p:spTgt spid="15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99" grpId="1"/>
    </p:bldLst>
  </p:timing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jpe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jpe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蘋果儷中黑"/>
        <a:ea typeface="蘋果儷中黑"/>
        <a:cs typeface="蘋果儷中黑"/>
      </a:majorFont>
      <a:minorFont>
        <a:latin typeface="蘋果儷中黑"/>
        <a:ea typeface="蘋果儷中黑"/>
        <a:cs typeface="蘋果儷中黑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ts val="38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838200" algn="l"/>
          </a:tabLst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蘋果儷中黑"/>
        <a:ea typeface="蘋果儷中黑"/>
        <a:cs typeface="蘋果儷中黑"/>
      </a:majorFont>
      <a:minorFont>
        <a:latin typeface="蘋果儷中黑"/>
        <a:ea typeface="蘋果儷中黑"/>
        <a:cs typeface="蘋果儷中黑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ts val="38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838200" algn="l"/>
          </a:tabLst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